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C535-82FE-43DB-A683-40A205392FC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E6A6-FD41-4DD9-8D43-95137D19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692150"/>
            <a:ext cx="4618038" cy="1728788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b="1" u="sng" dirty="0">
                <a:solidFill>
                  <a:srgbClr val="C00000"/>
                </a:solidFill>
              </a:rPr>
              <a:t>Почва</a:t>
            </a:r>
            <a:r>
              <a:rPr lang="ru-RU" dirty="0"/>
              <a:t> – это верхний плодородный слой земли.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635375" y="2924175"/>
            <a:ext cx="5173663" cy="1095375"/>
          </a:xfrm>
          <a:prstGeom prst="rect">
            <a:avLst/>
          </a:prstGeom>
          <a:solidFill>
            <a:srgbClr val="F0EA00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Основное свойство </a:t>
            </a:r>
          </a:p>
          <a:p>
            <a:r>
              <a:rPr lang="ru-RU" sz="3200"/>
              <a:t>почвы – это </a:t>
            </a:r>
            <a:r>
              <a:rPr lang="ru-RU" sz="3200">
                <a:solidFill>
                  <a:srgbClr val="FF0000"/>
                </a:solidFill>
              </a:rPr>
              <a:t>плодородие</a:t>
            </a:r>
            <a:r>
              <a:rPr lang="ru-RU" sz="3200"/>
              <a:t>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47260" y="4437063"/>
            <a:ext cx="4476867" cy="206210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/>
              <a:t>Толщина почвенного</a:t>
            </a:r>
          </a:p>
          <a:p>
            <a:pPr algn="ctr"/>
            <a:r>
              <a:rPr lang="ru-RU" sz="3200" dirty="0"/>
              <a:t>слоя бывает различна:</a:t>
            </a:r>
          </a:p>
          <a:p>
            <a:pPr algn="ctr"/>
            <a:r>
              <a:rPr lang="ru-RU" sz="3200" dirty="0"/>
              <a:t>от 2-3 см, до 150-200 см </a:t>
            </a:r>
          </a:p>
          <a:p>
            <a:pPr algn="ctr"/>
            <a:r>
              <a:rPr lang="ru-RU" sz="3200" dirty="0"/>
              <a:t>и больше.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>
            <a:off x="3276600" y="1484313"/>
            <a:ext cx="503238" cy="2376487"/>
          </a:xfrm>
          <a:prstGeom prst="rightBrace">
            <a:avLst>
              <a:gd name="adj1" fmla="val 3935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9" name="Picture 13" descr="yyy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5734050"/>
            <a:ext cx="952500" cy="885825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796136" y="3429000"/>
            <a:ext cx="1728192" cy="215900"/>
            <a:chOff x="3878" y="2160"/>
            <a:chExt cx="1225" cy="136"/>
          </a:xfrm>
        </p:grpSpPr>
        <p:sp>
          <p:nvSpPr>
            <p:cNvPr id="9231" name="AutoShape 15"/>
            <p:cNvSpPr>
              <a:spLocks/>
            </p:cNvSpPr>
            <p:nvPr/>
          </p:nvSpPr>
          <p:spPr bwMode="auto">
            <a:xfrm rot="5400000">
              <a:off x="4128" y="1910"/>
              <a:ext cx="136" cy="635"/>
            </a:xfrm>
            <a:prstGeom prst="leftBracket">
              <a:avLst>
                <a:gd name="adj" fmla="val 224528"/>
              </a:avLst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AutoShape 16"/>
            <p:cNvSpPr>
              <a:spLocks/>
            </p:cNvSpPr>
            <p:nvPr/>
          </p:nvSpPr>
          <p:spPr bwMode="auto">
            <a:xfrm rot="5400000">
              <a:off x="4831" y="2023"/>
              <a:ext cx="136" cy="409"/>
            </a:xfrm>
            <a:prstGeom prst="leftBracket">
              <a:avLst>
                <a:gd name="adj" fmla="val 144617"/>
              </a:avLst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908720"/>
            <a:ext cx="2952328" cy="477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9226" grpId="0" animBg="1"/>
      <p:bldP spid="9227" grpId="0" animBg="1"/>
      <p:bldP spid="92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725144"/>
            <a:ext cx="7488832" cy="18722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Для болот характерны </a:t>
            </a:r>
            <a:r>
              <a:rPr lang="ru-RU" b="1" u="sng" dirty="0" smtClean="0">
                <a:solidFill>
                  <a:srgbClr val="C00000"/>
                </a:solidFill>
              </a:rPr>
              <a:t>болотные почвы</a:t>
            </a:r>
            <a:r>
              <a:rPr lang="ru-RU" dirty="0" smtClean="0"/>
              <a:t>. Эти почвы содержат толстый слой торфа, пропитаны  перегноем и обычно избыточно увлажнены.</a:t>
            </a:r>
            <a:endParaRPr lang="ru-RU" dirty="0"/>
          </a:p>
        </p:txBody>
      </p:sp>
      <p:pic>
        <p:nvPicPr>
          <p:cNvPr id="5" name="Содержимое 4" descr="0006-002-Tipy-poch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740352" y="332656"/>
            <a:ext cx="910754" cy="619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260648"/>
            <a:ext cx="6828344" cy="43204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6-002-Tipy-pochv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909718" y="332656"/>
            <a:ext cx="910754" cy="619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653136"/>
            <a:ext cx="7740352" cy="2016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Для лугов характерны </a:t>
            </a:r>
            <a:r>
              <a:rPr lang="ru-RU" b="1" u="sng" dirty="0" smtClean="0">
                <a:solidFill>
                  <a:srgbClr val="C00000"/>
                </a:solidFill>
              </a:rPr>
              <a:t>луговые почвы</a:t>
            </a:r>
            <a:r>
              <a:rPr lang="ru-RU" dirty="0" smtClean="0"/>
              <a:t>. В луговых почвах хорошо заметен толстый </a:t>
            </a:r>
            <a:r>
              <a:rPr lang="ru-RU" i="1" dirty="0" smtClean="0">
                <a:solidFill>
                  <a:srgbClr val="0000FF"/>
                </a:solidFill>
              </a:rPr>
              <a:t>слой дёрна</a:t>
            </a:r>
            <a:r>
              <a:rPr lang="ru-RU" dirty="0" smtClean="0"/>
              <a:t>, образованный переплетающимися корнями травянистых растений.</a:t>
            </a:r>
            <a:endParaRPr lang="ru-RU" dirty="0"/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3608" y="260648"/>
            <a:ext cx="5760640" cy="43204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действия человека приводят к загрязнению почвы?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земля - 0002 - копия (2)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1484784"/>
            <a:ext cx="2205699" cy="2160000"/>
          </a:xfrm>
        </p:spPr>
      </p:pic>
      <p:pic>
        <p:nvPicPr>
          <p:cNvPr id="6" name="Содержимое 5" descr="земля - 0002 - копия (3)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516216" y="1628800"/>
            <a:ext cx="2193846" cy="2160000"/>
          </a:xfrm>
        </p:spPr>
      </p:pic>
      <p:pic>
        <p:nvPicPr>
          <p:cNvPr id="7" name="Рисунок 6" descr="земля - 0002 - копия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4077072"/>
            <a:ext cx="2166350" cy="2160240"/>
          </a:xfrm>
          <a:prstGeom prst="rect">
            <a:avLst/>
          </a:prstGeom>
        </p:spPr>
      </p:pic>
      <p:pic>
        <p:nvPicPr>
          <p:cNvPr id="8" name="Рисунок 7" descr="земля - 0002 - копия (5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63889" y="1556792"/>
            <a:ext cx="2062921" cy="2160000"/>
          </a:xfrm>
          <a:prstGeom prst="rect">
            <a:avLst/>
          </a:prstGeom>
        </p:spPr>
      </p:pic>
      <p:pic>
        <p:nvPicPr>
          <p:cNvPr id="9" name="Рисунок 8" descr="земля - 0002 - копия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16216" y="4077072"/>
            <a:ext cx="2050013" cy="2160000"/>
          </a:xfrm>
          <a:prstGeom prst="rect">
            <a:avLst/>
          </a:prstGeom>
        </p:spPr>
      </p:pic>
      <p:pic>
        <p:nvPicPr>
          <p:cNvPr id="10" name="Рисунок 9" descr="земля - 000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347870" y="3933056"/>
            <a:ext cx="1992914" cy="2160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67544" y="1484784"/>
            <a:ext cx="2160240" cy="216024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1556792"/>
            <a:ext cx="2088232" cy="216024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16216" y="1628800"/>
            <a:ext cx="2160240" cy="216024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7544" y="4077072"/>
            <a:ext cx="2160240" cy="216024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47864" y="3933056"/>
            <a:ext cx="2160240" cy="216024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16216" y="4077072"/>
            <a:ext cx="2160240" cy="216024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действия человека приводят к разрушению почвы, образованию оврагов?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действия человека приводят к уничтожению почвы?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необходимо делать для защиты почвы?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435280" cy="9647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Снимать слой почвы перед началом строительства и перед добычей полезных ископаемых.</a:t>
            </a:r>
          </a:p>
          <a:p>
            <a:endParaRPr lang="ru-RU" dirty="0"/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1916832"/>
            <a:ext cx="2291295" cy="3096344"/>
          </a:xfrm>
          <a:prstGeom prst="rect">
            <a:avLst/>
          </a:prstGeom>
        </p:spPr>
      </p:pic>
      <p:pic>
        <p:nvPicPr>
          <p:cNvPr id="6" name="Picture 9" descr="р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3068960"/>
            <a:ext cx="2382838" cy="3468687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492896"/>
            <a:ext cx="6840760" cy="64807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Высаживать полезащитные лесные полосы.</a:t>
            </a:r>
          </a:p>
          <a:p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56992"/>
            <a:ext cx="4824536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Проводить снегозадержание</a:t>
            </a:r>
          </a:p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4896544" cy="5760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Правильно распахивать почву.</a:t>
            </a:r>
          </a:p>
          <a:p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869160"/>
            <a:ext cx="4968552" cy="9361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Умеренно </a:t>
            </a:r>
            <a:r>
              <a:rPr lang="ru-RU" sz="3000" dirty="0" smtClean="0"/>
              <a:t>применять</a:t>
            </a:r>
            <a:r>
              <a:rPr lang="ru-RU" dirty="0" smtClean="0"/>
              <a:t> удобрения </a:t>
            </a:r>
          </a:p>
          <a:p>
            <a:pPr>
              <a:buNone/>
            </a:pPr>
            <a:r>
              <a:rPr lang="ru-RU" dirty="0" smtClean="0"/>
              <a:t>и ядохимикаты.</a:t>
            </a:r>
          </a:p>
          <a:p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949280"/>
            <a:ext cx="3600400" cy="6480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Умеренно орошать.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836712"/>
            <a:ext cx="4032448" cy="532859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	</a:t>
            </a:r>
            <a:r>
              <a:rPr lang="ru-RU" sz="3000" dirty="0"/>
              <a:t>Плодородие почвы определяется количеством в ней перегноя. В почве есть мелкие корешки, стебельки, остатки листьев, встречаются части насекомых, червей – это </a:t>
            </a:r>
            <a:r>
              <a:rPr lang="ru-RU" sz="3000" b="1" dirty="0">
                <a:solidFill>
                  <a:srgbClr val="FF0000"/>
                </a:solidFill>
              </a:rPr>
              <a:t>перегной, или гумус.</a:t>
            </a:r>
          </a:p>
        </p:txBody>
      </p:sp>
      <p:pic>
        <p:nvPicPr>
          <p:cNvPr id="21508" name="Picture 4" descr="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4432899" cy="31683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3470796"/>
            <a:ext cx="4320480" cy="29825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входит в состав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почвы?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9" descr="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2996952"/>
            <a:ext cx="2382838" cy="3468687"/>
          </a:xfrm>
          <a:prstGeom prst="rect">
            <a:avLst/>
          </a:prstGeom>
          <a:noFill/>
        </p:spPr>
      </p:pic>
      <p:pic>
        <p:nvPicPr>
          <p:cNvPr id="8" name="Рисунок 7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1916832"/>
            <a:ext cx="2291295" cy="3096344"/>
          </a:xfrm>
          <a:prstGeom prst="rect">
            <a:avLst/>
          </a:prstGeom>
        </p:spPr>
      </p:pic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556792"/>
            <a:ext cx="2549291" cy="3723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почвы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99125"/>
            <a:ext cx="822960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635375" y="2997200"/>
            <a:ext cx="1800225" cy="16541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990000"/>
                </a:solidFill>
              </a:rPr>
              <a:t>Почва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11188" y="4294188"/>
            <a:ext cx="23034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Вода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1836738" y="5661025"/>
            <a:ext cx="23034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6000">
                <a:srgbClr val="E6D78A"/>
              </a:gs>
              <a:gs pos="15000">
                <a:srgbClr val="C7AC4C"/>
              </a:gs>
              <a:gs pos="22500">
                <a:srgbClr val="E6D78A"/>
              </a:gs>
              <a:gs pos="38500">
                <a:srgbClr val="C7AC4C"/>
              </a:gs>
              <a:gs pos="50000">
                <a:srgbClr val="E6DCAC"/>
              </a:gs>
              <a:gs pos="61500">
                <a:srgbClr val="C7AC4C"/>
              </a:gs>
              <a:gs pos="77500">
                <a:srgbClr val="E6D78A"/>
              </a:gs>
              <a:gs pos="85000">
                <a:srgbClr val="C7AC4C"/>
              </a:gs>
              <a:gs pos="94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Песок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932363" y="5661025"/>
            <a:ext cx="23034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9000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0">
                <a:srgbClr val="825600"/>
              </a:gs>
              <a:gs pos="78501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2700000" scaled="1"/>
          </a:gra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Глина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011863" y="4294188"/>
            <a:ext cx="23034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26500">
                <a:srgbClr val="D4DEFF"/>
              </a:gs>
              <a:gs pos="41500">
                <a:srgbClr val="D4DEFF"/>
              </a:gs>
              <a:gs pos="50000">
                <a:srgbClr val="96AB94"/>
              </a:gs>
              <a:gs pos="58500">
                <a:srgbClr val="D4DEFF"/>
              </a:gs>
              <a:gs pos="73500">
                <a:srgbClr val="D4DEFF"/>
              </a:gs>
              <a:gs pos="100000">
                <a:srgbClr val="8488C4"/>
              </a:gs>
            </a:gsLst>
            <a:lin ang="2700000" scaled="1"/>
          </a:gradFill>
          <a:ln w="2857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Микробы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6011863" y="2565400"/>
            <a:ext cx="23034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2700000" scaled="1"/>
          </a:gradFill>
          <a:ln w="28575">
            <a:solidFill>
              <a:srgbClr val="FFBA7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Соли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131840" y="1340768"/>
            <a:ext cx="3096344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2700000" scaled="1"/>
          </a:gra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Перегной</a:t>
            </a:r>
            <a:r>
              <a:rPr lang="en-US" sz="3200" dirty="0" smtClean="0"/>
              <a:t> (</a:t>
            </a:r>
            <a:r>
              <a:rPr lang="ru-RU" sz="3200" dirty="0" smtClean="0"/>
              <a:t>гумус)</a:t>
            </a:r>
            <a:endParaRPr lang="ru-RU" sz="3200" dirty="0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611188" y="2565400"/>
            <a:ext cx="23034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Воздух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4500563" y="1989138"/>
            <a:ext cx="0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5435600" y="2852738"/>
            <a:ext cx="576263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435600" y="4149725"/>
            <a:ext cx="576263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 flipV="1">
            <a:off x="2916238" y="2924175"/>
            <a:ext cx="719137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2916238" y="4149725"/>
            <a:ext cx="719137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3635375" y="4652963"/>
            <a:ext cx="5048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932363" y="4652963"/>
            <a:ext cx="431800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1560" y="1340768"/>
            <a:ext cx="7704137" cy="4967287"/>
            <a:chOff x="385" y="845"/>
            <a:chExt cx="4853" cy="3129"/>
          </a:xfrm>
        </p:grpSpPr>
        <p:sp>
          <p:nvSpPr>
            <p:cNvPr id="31764" name="AutoShape 20" descr="Почтовая бумага"/>
            <p:cNvSpPr>
              <a:spLocks noChangeArrowheads="1"/>
            </p:cNvSpPr>
            <p:nvPr/>
          </p:nvSpPr>
          <p:spPr bwMode="auto">
            <a:xfrm>
              <a:off x="3107" y="3566"/>
              <a:ext cx="1451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  <p:sp>
          <p:nvSpPr>
            <p:cNvPr id="31765" name="AutoShape 21" descr="Почтовая бумага"/>
            <p:cNvSpPr>
              <a:spLocks noChangeArrowheads="1"/>
            </p:cNvSpPr>
            <p:nvPr/>
          </p:nvSpPr>
          <p:spPr bwMode="auto">
            <a:xfrm>
              <a:off x="1156" y="3566"/>
              <a:ext cx="1451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  <p:sp>
          <p:nvSpPr>
            <p:cNvPr id="31766" name="AutoShape 22" descr="Почтовая бумага"/>
            <p:cNvSpPr>
              <a:spLocks noChangeArrowheads="1"/>
            </p:cNvSpPr>
            <p:nvPr/>
          </p:nvSpPr>
          <p:spPr bwMode="auto">
            <a:xfrm>
              <a:off x="385" y="2704"/>
              <a:ext cx="1451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  <p:sp>
          <p:nvSpPr>
            <p:cNvPr id="31767" name="AutoShape 23" descr="Почтовая бумага"/>
            <p:cNvSpPr>
              <a:spLocks noChangeArrowheads="1"/>
            </p:cNvSpPr>
            <p:nvPr/>
          </p:nvSpPr>
          <p:spPr bwMode="auto">
            <a:xfrm>
              <a:off x="385" y="1616"/>
              <a:ext cx="1451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  <p:sp>
          <p:nvSpPr>
            <p:cNvPr id="31768" name="AutoShape 24" descr="Почтовая бумага"/>
            <p:cNvSpPr>
              <a:spLocks noChangeArrowheads="1"/>
            </p:cNvSpPr>
            <p:nvPr/>
          </p:nvSpPr>
          <p:spPr bwMode="auto">
            <a:xfrm>
              <a:off x="3787" y="1616"/>
              <a:ext cx="1451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  <p:sp>
          <p:nvSpPr>
            <p:cNvPr id="31769" name="AutoShape 25" descr="Почтовая бумага"/>
            <p:cNvSpPr>
              <a:spLocks noChangeArrowheads="1"/>
            </p:cNvSpPr>
            <p:nvPr/>
          </p:nvSpPr>
          <p:spPr bwMode="auto">
            <a:xfrm>
              <a:off x="1973" y="845"/>
              <a:ext cx="1950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  <p:sp>
          <p:nvSpPr>
            <p:cNvPr id="31770" name="AutoShape 26" descr="Почтовая бумага"/>
            <p:cNvSpPr>
              <a:spLocks noChangeArrowheads="1"/>
            </p:cNvSpPr>
            <p:nvPr/>
          </p:nvSpPr>
          <p:spPr bwMode="auto">
            <a:xfrm>
              <a:off x="3787" y="2705"/>
              <a:ext cx="1451" cy="4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screen"/>
              <a:srcRect/>
              <a:tile tx="0" ty="0" sx="100000" sy="100000" flip="none" algn="tl"/>
            </a:blipFill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861048"/>
            <a:ext cx="8424936" cy="26208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	Изучением почв занимаются                 </a:t>
            </a:r>
            <a:r>
              <a:rPr lang="ru-RU" b="1" u="sng" dirty="0" smtClean="0">
                <a:solidFill>
                  <a:srgbClr val="C00000"/>
                </a:solidFill>
              </a:rPr>
              <a:t>учёные-почвоведы</a:t>
            </a:r>
            <a:r>
              <a:rPr lang="ru-RU" dirty="0" smtClean="0"/>
              <a:t>.                                        Они различают большое число типов почв. Это зависит от места расположения на территории страны, от состава почвы.</a:t>
            </a:r>
            <a:endParaRPr lang="ru-RU" dirty="0"/>
          </a:p>
        </p:txBody>
      </p:sp>
      <p:pic>
        <p:nvPicPr>
          <p:cNvPr id="5" name="Рисунок 4" descr="7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260648"/>
            <a:ext cx="2592288" cy="3360373"/>
          </a:xfrm>
          <a:prstGeom prst="rect">
            <a:avLst/>
          </a:prstGeom>
        </p:spPr>
      </p:pic>
      <p:pic>
        <p:nvPicPr>
          <p:cNvPr id="6" name="Рисунок 5" descr="NACD_SoilToSpoon_logo_dft4_lr - копия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404664"/>
            <a:ext cx="1900001" cy="3744416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404664"/>
            <a:ext cx="25527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" name="Содержимое 22" descr="0006-002-Tipy-pochv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028384" y="333344"/>
            <a:ext cx="861974" cy="619200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" name="Прямоугольник 28"/>
          <p:cNvSpPr/>
          <p:nvPr/>
        </p:nvSpPr>
        <p:spPr>
          <a:xfrm>
            <a:off x="179512" y="3664763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/>
              <a:t>В тундрах распространены </a:t>
            </a:r>
            <a:r>
              <a:rPr lang="ru-RU" sz="2800" b="1" u="sng" dirty="0" smtClean="0">
                <a:solidFill>
                  <a:srgbClr val="C00000"/>
                </a:solidFill>
              </a:rPr>
              <a:t>тундровые почвы</a:t>
            </a:r>
            <a:r>
              <a:rPr lang="ru-RU" sz="2800" dirty="0" smtClean="0"/>
              <a:t>. Они характеризуются </a:t>
            </a:r>
            <a:r>
              <a:rPr lang="ru-RU" sz="2800" i="1" dirty="0" smtClean="0">
                <a:solidFill>
                  <a:srgbClr val="0000FF"/>
                </a:solidFill>
              </a:rPr>
              <a:t>незначительной толщиной </a:t>
            </a:r>
            <a:r>
              <a:rPr lang="ru-RU" sz="2800" dirty="0" smtClean="0"/>
              <a:t>и </a:t>
            </a:r>
            <a:r>
              <a:rPr lang="ru-RU" sz="2800" i="1" dirty="0" smtClean="0">
                <a:solidFill>
                  <a:srgbClr val="0000FF"/>
                </a:solidFill>
              </a:rPr>
              <a:t>проявлениями мерзлоты</a:t>
            </a:r>
            <a:r>
              <a:rPr lang="ru-RU" sz="2800" dirty="0" smtClean="0"/>
              <a:t>. </a:t>
            </a:r>
            <a:r>
              <a:rPr lang="ru-RU" sz="2800" dirty="0"/>
              <a:t>В</a:t>
            </a:r>
            <a:r>
              <a:rPr lang="ru-RU" sz="2800" dirty="0" smtClean="0"/>
              <a:t>ечная мерзлота в почве влияет на её плодородие. </a:t>
            </a:r>
            <a:r>
              <a:rPr lang="ru-RU" sz="2800" dirty="0"/>
              <a:t>С</a:t>
            </a:r>
            <a:r>
              <a:rPr lang="ru-RU" sz="2800" dirty="0" smtClean="0"/>
              <a:t>одержание гумусовых веществ в тундровых почвах может достигать 5%.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3" name="Рисунок 32" descr="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91680" y="260648"/>
            <a:ext cx="4992555" cy="37444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6-002-Tipy-pochv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909718" y="332656"/>
            <a:ext cx="910754" cy="61920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3501008"/>
            <a:ext cx="7992888" cy="3312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 тайге и смешанных лесах – </a:t>
            </a:r>
            <a:r>
              <a:rPr lang="ru-RU" b="1" u="sng" dirty="0" smtClean="0">
                <a:solidFill>
                  <a:srgbClr val="C00000"/>
                </a:solidFill>
              </a:rPr>
              <a:t>подзолистые почвы</a:t>
            </a:r>
            <a:r>
              <a:rPr lang="ru-RU" dirty="0" smtClean="0"/>
              <a:t>. Они являются самыми </a:t>
            </a:r>
            <a:r>
              <a:rPr lang="ru-RU" dirty="0" err="1" smtClean="0"/>
              <a:t>распространён-ными</a:t>
            </a:r>
            <a:r>
              <a:rPr lang="ru-RU" dirty="0" smtClean="0"/>
              <a:t> в нашей стране. Название происходит от слов </a:t>
            </a:r>
            <a:r>
              <a:rPr lang="ru-RU" i="1" dirty="0" smtClean="0">
                <a:solidFill>
                  <a:srgbClr val="0000FF"/>
                </a:solidFill>
              </a:rPr>
              <a:t>«под»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0000FF"/>
                </a:solidFill>
              </a:rPr>
              <a:t>«зола»</a:t>
            </a:r>
            <a:r>
              <a:rPr lang="ru-RU" dirty="0" smtClean="0"/>
              <a:t> и появилось, видимо, от русских крестьян, обнаруживавших при вспахивании слой, напоминавший золу. Эти почвы формируются в сырых и холодных местностях.</a:t>
            </a:r>
            <a:endParaRPr lang="ru-RU" dirty="0"/>
          </a:p>
        </p:txBody>
      </p:sp>
      <p:pic>
        <p:nvPicPr>
          <p:cNvPr id="8" name="Рисунок 7" descr="14.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260648"/>
            <a:ext cx="4968552" cy="3309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76056" y="332656"/>
            <a:ext cx="2736304" cy="31683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6-002-Tipy-pochv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68344" y="404664"/>
            <a:ext cx="910765" cy="619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365104"/>
            <a:ext cx="7200800" cy="2376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В лиственных лесах распространены     </a:t>
            </a:r>
            <a:r>
              <a:rPr lang="ru-RU" b="1" u="sng" dirty="0" smtClean="0">
                <a:solidFill>
                  <a:srgbClr val="C00000"/>
                </a:solidFill>
              </a:rPr>
              <a:t>серые лесные почвы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Эти почвы активно используются в сельском хозяйстве для выращивания кормовых, зерновых и плодоовощных культур.</a:t>
            </a:r>
            <a:endParaRPr lang="ru-RU" dirty="0"/>
          </a:p>
        </p:txBody>
      </p:sp>
      <p:pic>
        <p:nvPicPr>
          <p:cNvPr id="6" name="Рисунок 5" descr="13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260648"/>
            <a:ext cx="5843158" cy="388843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96" y="4264496"/>
            <a:ext cx="7920880" cy="2332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 степях распространены </a:t>
            </a:r>
            <a:r>
              <a:rPr lang="ru-RU" b="1" u="sng" dirty="0" smtClean="0">
                <a:solidFill>
                  <a:srgbClr val="C00000"/>
                </a:solidFill>
              </a:rPr>
              <a:t>чернозёмные почвы</a:t>
            </a:r>
            <a:r>
              <a:rPr lang="ru-RU" dirty="0" smtClean="0"/>
              <a:t> или чернозёмы. </a:t>
            </a:r>
            <a:r>
              <a:rPr lang="ru-RU" i="1" dirty="0" smtClean="0">
                <a:solidFill>
                  <a:srgbClr val="0000FF"/>
                </a:solidFill>
              </a:rPr>
              <a:t>Это самые плодородные почвы. </a:t>
            </a:r>
            <a:r>
              <a:rPr lang="ru-RU" dirty="0" smtClean="0"/>
              <a:t>Они особенно богаты перегноем, который придаёт им очень тёмный или даже чёрный цвет.</a:t>
            </a:r>
            <a:endParaRPr lang="ru-RU" dirty="0"/>
          </a:p>
        </p:txBody>
      </p:sp>
      <p:pic>
        <p:nvPicPr>
          <p:cNvPr id="5" name="Содержимое 4" descr="0006-002-Tipy-poch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84368" y="260648"/>
            <a:ext cx="936104" cy="619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1" y="260648"/>
            <a:ext cx="5659575" cy="40324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141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Что входит в состав почвы?</vt:lpstr>
      <vt:lpstr>Состав почвы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действия человека приводят к загрязнению почвы?</vt:lpstr>
      <vt:lpstr>Что необходимо делать для защиты почвы?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Вспомните</dc:title>
  <dc:creator>Oksana</dc:creator>
  <cp:lastModifiedBy>Дарина</cp:lastModifiedBy>
  <cp:revision>41</cp:revision>
  <dcterms:created xsi:type="dcterms:W3CDTF">2012-09-15T06:58:02Z</dcterms:created>
  <dcterms:modified xsi:type="dcterms:W3CDTF">2018-10-02T15:44:49Z</dcterms:modified>
</cp:coreProperties>
</file>