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  <p:sldMasterId id="2147483719" r:id="rId2"/>
    <p:sldMasterId id="2147483725" r:id="rId3"/>
  </p:sldMasterIdLst>
  <p:sldIdLst>
    <p:sldId id="270" r:id="rId4"/>
    <p:sldId id="256" r:id="rId5"/>
    <p:sldId id="271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72" r:id="rId17"/>
    <p:sldId id="273" r:id="rId18"/>
    <p:sldId id="274" r:id="rId19"/>
    <p:sldId id="275" r:id="rId20"/>
    <p:sldId id="267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BAEA"/>
    <a:srgbClr val="B5F29C"/>
    <a:srgbClr val="F490D3"/>
    <a:srgbClr val="9DD9E7"/>
    <a:srgbClr val="C7C037"/>
    <a:srgbClr val="42CF2F"/>
    <a:srgbClr val="26A09D"/>
    <a:srgbClr val="1306B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66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88067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88068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8069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88070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88071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88072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8807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807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8075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88076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88077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078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8079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88080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081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8082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88083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084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8085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88086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087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8088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88089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090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8091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88092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093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8094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88095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096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8097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88098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099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8100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88101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102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8103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88104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105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8106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88107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108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8109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88110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111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8112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88113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114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8115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88116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117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8118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88119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120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8121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88122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123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8124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88125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126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8127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88128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129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8130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88131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132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8133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88134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135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8136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88137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138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88139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8140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grpSp>
                <p:nvGrpSpPr>
                  <p:cNvPr id="88141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88142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143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8144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88145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146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8147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88148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149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8150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88151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152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8153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88154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155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8156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88157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158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8159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88160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161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8162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88163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164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8165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88166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167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8168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88169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170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8171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88172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8173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88174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88175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8817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817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8178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8179" name="Arc 115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8180" name="Arc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818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818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88183" name="Freeform 119"/>
                <p:cNvSpPr>
                  <a:spLocks/>
                </p:cNvSpPr>
                <p:nvPr/>
              </p:nvSpPr>
              <p:spPr bwMode="hidden">
                <a:xfrm rot="20253369">
                  <a:off x="3280" y="1529"/>
                  <a:ext cx="442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88184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88185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8186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8187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8188" name="Arc 124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8189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8190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8191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8192" name="Freeform 128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8193" name="Freeform 129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8194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8195" name="Freeform 131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8196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8197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8198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88199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88200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88201" name="Rectangle 13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8202" name="Rectangle 1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8203" name="Rectangle 13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57F2846-1177-4585-86E9-2F915022F06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49FC8E-DCDA-404C-B7BF-BA30525B758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203736-38EA-404F-8C17-293538D9119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2" descr="titlemaster_m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</p:spPr>
      </p:pic>
      <p:sp>
        <p:nvSpPr>
          <p:cNvPr id="96259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01BAC1C-EF13-4897-8652-1837547DA1B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96263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930118-EC4F-4279-8D78-D2745CBB854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3CB65-AE77-487D-8E08-FAC64E34D7E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B3ECA-FDA2-4380-AAFB-344F171AD21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5AF6B9-ADC1-4827-B5A5-C8C5249D062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00F019-5555-4939-A6AE-75598672C93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3A61D4-B7CA-4266-9ED3-10F64D65D9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DFC3A-52D5-45E9-BB6F-CDAB3B82E15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BED173-5F8A-4250-A6CC-436CFBB0F3B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1B5F76-8BF0-49D2-A4D1-446E6882551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69EE17-0064-4D9A-AFC3-86046E73A8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E8052-7477-4FA0-826F-39D8EADF66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02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02403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404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405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406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407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408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409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41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241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2412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2413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2414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12410BF-2CB0-4AE6-9D02-6420ACAA9F9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63CA8-99D0-42EC-8CD6-DD6153B3BC5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21E5D6-BBE7-4453-98C6-A517B8C23EE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0AFC61-0F78-4CF2-B259-59797F1CE71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971143-2880-46E5-96C2-5135A6CDC08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A5E5AF-0353-4ACB-8790-E5336CD124C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7AA946-62FB-415A-B37E-05E444678AD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2AD82-9B9E-42D1-BC87-D5EC46FC93A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DAA439-3B3D-4D64-9352-816E254DEB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A267DA-52A5-449F-9842-EC4177C7913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9A282-9882-4DE9-9FAF-0C0ADB45438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F32E0-F228-4265-B66E-059B8DA2398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EE559F-FDC4-469E-A3D1-15EB6D1D415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5351D1-E328-4044-AF9F-78A0F262042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2076F3-3B99-4ED2-9909-40868885790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0CCB5-64C7-4A3F-B821-2AF3216103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C260E-D393-4FA9-A33C-2D52333F2C0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448E03-5AD6-492B-9C3D-78A14FB482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042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87043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87044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704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87046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87047" name="Oval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7048" name="Oval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87049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87050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7051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87052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87053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87054" name="Oval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7055" name="Oval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87056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87057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87058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7059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7060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87061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7062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7063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87064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7065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7066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87067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7068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7069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87070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7071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7072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87073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7074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7075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87076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7077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7078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87079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7080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7081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87082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7083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7084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87085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7086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7087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87088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7089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7090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87091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7092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7093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87094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7095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7096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87097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7098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7099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87100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7101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7102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87103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7104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7105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87106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7107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7108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87109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7110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7111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87112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7113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7114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87115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7116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7117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87118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7119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87120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7121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87122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87123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7124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7125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87126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7127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7128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87129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7130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7131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87132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7133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7134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87135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7136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7137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87138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7139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7140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87141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7142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7143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87144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7145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7146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87147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7148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7149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87150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7151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7152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87153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87154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87155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7156" name="Arc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7157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7158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7159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7160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7161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7162" name="Arc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7163" name="Arc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7164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7165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7166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7167" name="Arc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7168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7169" name="Freeform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7170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7171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7172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7173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7174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7175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4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7176" name="Freeform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87177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7178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7179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87180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87181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1EA89261-DA0B-49CB-9187-3FEF4960A112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234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95235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pic>
          <p:nvPicPr>
            <p:cNvPr id="95236" name="Picture 4" descr="slidemaster_med3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</p:spPr>
        </p:pic>
      </p:grpSp>
      <p:sp>
        <p:nvSpPr>
          <p:cNvPr id="9523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9524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9524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FED41BA7-404C-4E51-AB69-CE7404E58B7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ransition spd="slow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378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0137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138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138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138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1383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1384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1385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138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138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138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0138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0139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4C1A1628-5969-4936-85F2-1D17D235DB2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1.xml"/><Relationship Id="rId5" Type="http://schemas.openxmlformats.org/officeDocument/2006/relationships/image" Target="../media/image5.jpeg"/><Relationship Id="rId4" Type="http://schemas.openxmlformats.org/officeDocument/2006/relationships/image" Target="../media/image9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1.xml"/><Relationship Id="rId5" Type="http://schemas.openxmlformats.org/officeDocument/2006/relationships/image" Target="../media/image5.jpeg"/><Relationship Id="rId4" Type="http://schemas.openxmlformats.org/officeDocument/2006/relationships/image" Target="../media/image10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1.xml"/><Relationship Id="rId5" Type="http://schemas.openxmlformats.org/officeDocument/2006/relationships/image" Target="../media/image5.jpeg"/><Relationship Id="rId4" Type="http://schemas.openxmlformats.org/officeDocument/2006/relationships/image" Target="../media/image11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1.xml"/><Relationship Id="rId5" Type="http://schemas.openxmlformats.org/officeDocument/2006/relationships/image" Target="../media/image5.jpeg"/><Relationship Id="rId4" Type="http://schemas.openxmlformats.org/officeDocument/2006/relationships/image" Target="../media/image12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1.xml"/><Relationship Id="rId5" Type="http://schemas.openxmlformats.org/officeDocument/2006/relationships/image" Target="../media/image5.jpeg"/><Relationship Id="rId4" Type="http://schemas.openxmlformats.org/officeDocument/2006/relationships/image" Target="../media/image4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1.xml"/><Relationship Id="rId5" Type="http://schemas.openxmlformats.org/officeDocument/2006/relationships/image" Target="../media/image5.jpeg"/><Relationship Id="rId4" Type="http://schemas.openxmlformats.org/officeDocument/2006/relationships/image" Target="../media/image4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1.xml"/><Relationship Id="rId5" Type="http://schemas.openxmlformats.org/officeDocument/2006/relationships/image" Target="../media/image5.jpeg"/><Relationship Id="rId4" Type="http://schemas.openxmlformats.org/officeDocument/2006/relationships/image" Target="../media/image9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1.xml"/><Relationship Id="rId5" Type="http://schemas.openxmlformats.org/officeDocument/2006/relationships/image" Target="../media/image5.jpeg"/><Relationship Id="rId4" Type="http://schemas.openxmlformats.org/officeDocument/2006/relationships/image" Target="../media/image9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13.xml"/><Relationship Id="rId5" Type="http://schemas.openxmlformats.org/officeDocument/2006/relationships/slide" Target="slide1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1.xml"/><Relationship Id="rId5" Type="http://schemas.openxmlformats.org/officeDocument/2006/relationships/image" Target="../media/image5.jpeg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1.xml"/><Relationship Id="rId5" Type="http://schemas.openxmlformats.org/officeDocument/2006/relationships/image" Target="../media/image5.jpeg"/><Relationship Id="rId4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1.xml"/><Relationship Id="rId5" Type="http://schemas.openxmlformats.org/officeDocument/2006/relationships/image" Target="../media/image5.jpeg"/><Relationship Id="rId4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1.xml"/><Relationship Id="rId5" Type="http://schemas.openxmlformats.org/officeDocument/2006/relationships/image" Target="../media/image5.jpeg"/><Relationship Id="rId4" Type="http://schemas.openxmlformats.org/officeDocument/2006/relationships/image" Target="../media/image8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13.xml"/><Relationship Id="rId5" Type="http://schemas.openxmlformats.org/officeDocument/2006/relationships/slide" Target="slide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WordArt 4"/>
          <p:cNvSpPr>
            <a:spLocks noChangeArrowheads="1" noChangeShapeType="1" noTextEdit="1"/>
          </p:cNvSpPr>
          <p:nvPr/>
        </p:nvSpPr>
        <p:spPr bwMode="auto">
          <a:xfrm>
            <a:off x="107950" y="277813"/>
            <a:ext cx="8856663" cy="142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65"/>
              </a:avLst>
            </a:prstTxWarp>
          </a:bodyPr>
          <a:lstStyle/>
          <a:p>
            <a:r>
              <a:rPr lang="ru-RU" sz="3600" kern="10">
                <a:ln w="12700" cmpd="sng">
                  <a:solidFill>
                    <a:srgbClr val="3333CC"/>
                  </a:solidFill>
                  <a:prstDash val="solid"/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Использование информационных технологий </a:t>
            </a:r>
          </a:p>
          <a:p>
            <a:r>
              <a:rPr lang="ru-RU" sz="3600" kern="10">
                <a:ln w="12700" cmpd="sng">
                  <a:solidFill>
                    <a:srgbClr val="3333CC"/>
                  </a:solidFill>
                  <a:prstDash val="solid"/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для проверки знаний.</a:t>
            </a:r>
          </a:p>
        </p:txBody>
      </p:sp>
      <p:sp>
        <p:nvSpPr>
          <p:cNvPr id="103429" name="Text Box 5"/>
          <p:cNvSpPr txBox="1">
            <a:spLocks noChangeArrowheads="1"/>
          </p:cNvSpPr>
          <p:nvPr/>
        </p:nvSpPr>
        <p:spPr bwMode="auto">
          <a:xfrm>
            <a:off x="928662" y="2276475"/>
            <a:ext cx="7315226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Тест  по теме</a:t>
            </a:r>
          </a:p>
          <a:p>
            <a:pPr>
              <a:spcBef>
                <a:spcPct val="50000"/>
              </a:spcBef>
            </a:pPr>
            <a:r>
              <a:rPr lang="ru-RU" sz="4400" b="1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         «Скульптура»</a:t>
            </a:r>
          </a:p>
          <a:p>
            <a:pPr>
              <a:spcBef>
                <a:spcPct val="50000"/>
              </a:spcBef>
            </a:pPr>
            <a:r>
              <a:rPr lang="ru-RU" sz="4400" b="1" dirty="0">
                <a:effectLst>
                  <a:outerShdw blurRad="38100" dist="38100" dir="2700000" algn="tl">
                    <a:srgbClr val="010199"/>
                  </a:outerShdw>
                </a:effectLst>
              </a:rPr>
              <a:t> </a:t>
            </a:r>
            <a:r>
              <a:rPr lang="ru-RU" sz="4400" b="1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             </a:t>
            </a:r>
            <a:r>
              <a:rPr lang="ru-RU" sz="4400" i="1" dirty="0" smtClean="0">
                <a:effectLst>
                  <a:outerShdw blurRad="38100" dist="38100" dir="2700000" algn="tl">
                    <a:srgbClr val="010199"/>
                  </a:outerShdw>
                </a:effectLst>
              </a:rPr>
              <a:t>6 класс </a:t>
            </a:r>
            <a:endParaRPr lang="ru-RU" sz="4400" i="1" dirty="0"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476250"/>
            <a:ext cx="6400800" cy="971550"/>
          </a:xfrm>
        </p:spPr>
        <p:txBody>
          <a:bodyPr/>
          <a:lstStyle/>
          <a:p>
            <a:r>
              <a:rPr lang="ru-RU" sz="3200" dirty="0"/>
              <a:t>7. </a:t>
            </a:r>
            <a:r>
              <a:rPr lang="ru-RU" sz="3200" dirty="0" smtClean="0"/>
              <a:t>Для работы с камнем скульптор  не использует: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dirty="0">
                <a:hlinkClick r:id="rId2" action="ppaction://hlinksldjump"/>
              </a:rPr>
              <a:t>А) </a:t>
            </a:r>
            <a:r>
              <a:rPr lang="ru-RU" dirty="0" smtClean="0">
                <a:hlinkClick r:id="rId2" action="ppaction://hlinksldjump"/>
              </a:rPr>
              <a:t>зубила;</a:t>
            </a: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>
                <a:hlinkClick r:id="rId3" action="ppaction://hlinksldjump"/>
              </a:rPr>
              <a:t>Б) </a:t>
            </a:r>
            <a:r>
              <a:rPr lang="ru-RU" dirty="0" smtClean="0">
                <a:hlinkClick r:id="rId3" action="ppaction://hlinksldjump"/>
              </a:rPr>
              <a:t>ножи;</a:t>
            </a: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 smtClean="0">
                <a:hlinkClick r:id="rId2" action="ppaction://hlinksldjump"/>
              </a:rPr>
              <a:t>В) молотки?</a:t>
            </a:r>
            <a:endParaRPr lang="ru-RU" dirty="0"/>
          </a:p>
        </p:txBody>
      </p:sp>
      <p:pic>
        <p:nvPicPr>
          <p:cNvPr id="76804" name="Picture 4" descr="J028274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51500" y="2997200"/>
            <a:ext cx="2305050" cy="2155825"/>
          </a:xfrm>
          <a:prstGeom prst="rect">
            <a:avLst/>
          </a:prstGeom>
          <a:noFill/>
        </p:spPr>
      </p:pic>
      <p:grpSp>
        <p:nvGrpSpPr>
          <p:cNvPr id="76807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680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C7C03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6806" name="WordArt 6" descr="Бумажный пакет"/>
            <p:cNvSpPr>
              <a:spLocks noChangeArrowheads="1" noChangeShapeType="1" noTextEdit="1"/>
            </p:cNvSpPr>
            <p:nvPr/>
          </p:nvSpPr>
          <p:spPr bwMode="auto">
            <a:xfrm>
              <a:off x="521" y="1344"/>
              <a:ext cx="4082" cy="9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  <a:blipFill dpi="0" rotWithShape="0">
                    <a:blip r:embed="rId5"/>
                    <a:srcRect/>
                    <a:tile tx="0" ty="0" sx="100000" sy="100000" flip="none" algn="tl"/>
                  </a:blipFill>
                  <a:effectLst>
                    <a:outerShdw dist="563972" dir="14049741" sx="125000" sy="125000" algn="tl" rotWithShape="0">
                      <a:srgbClr val="C7DFD3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ПРАВИЛЬНО!</a:t>
              </a:r>
            </a:p>
          </p:txBody>
        </p:sp>
      </p:grpSp>
      <p:sp>
        <p:nvSpPr>
          <p:cNvPr id="76808" name="AutoShape 8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43438" y="5661025"/>
            <a:ext cx="936625" cy="7921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8.Как называется способ работы, когда скульптор использует глину:</a:t>
            </a:r>
            <a:endParaRPr lang="ru-RU" sz="32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dirty="0">
                <a:hlinkClick r:id="rId2" action="ppaction://hlinksldjump"/>
              </a:rPr>
              <a:t>А) </a:t>
            </a:r>
            <a:r>
              <a:rPr lang="ru-RU" dirty="0" smtClean="0">
                <a:hlinkClick r:id="rId2" action="ppaction://hlinksldjump"/>
              </a:rPr>
              <a:t>ваяние;</a:t>
            </a: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>
                <a:hlinkClick r:id="rId3" action="ppaction://hlinksldjump"/>
              </a:rPr>
              <a:t>Б) </a:t>
            </a:r>
            <a:r>
              <a:rPr lang="ru-RU" dirty="0" smtClean="0">
                <a:hlinkClick r:id="rId3" action="ppaction://hlinksldjump"/>
              </a:rPr>
              <a:t>лепка;</a:t>
            </a: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 smtClean="0">
                <a:hlinkClick r:id="rId2" action="ppaction://hlinksldjump"/>
              </a:rPr>
              <a:t>В) отливка?</a:t>
            </a:r>
            <a:endParaRPr lang="ru-RU" dirty="0"/>
          </a:p>
        </p:txBody>
      </p:sp>
      <p:pic>
        <p:nvPicPr>
          <p:cNvPr id="77828" name="Picture 4" descr="J028273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27763" y="1700213"/>
            <a:ext cx="2376487" cy="2011362"/>
          </a:xfrm>
          <a:prstGeom prst="rect">
            <a:avLst/>
          </a:prstGeom>
          <a:noFill/>
        </p:spPr>
      </p:pic>
      <p:grpSp>
        <p:nvGrpSpPr>
          <p:cNvPr id="77831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782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F490D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7830" name="WordArt 6" descr="Бумажный пакет"/>
            <p:cNvSpPr>
              <a:spLocks noChangeArrowheads="1" noChangeShapeType="1" noTextEdit="1"/>
            </p:cNvSpPr>
            <p:nvPr/>
          </p:nvSpPr>
          <p:spPr bwMode="auto">
            <a:xfrm>
              <a:off x="748" y="1434"/>
              <a:ext cx="3992" cy="8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 dirty="0"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  <a:blipFill dpi="0" rotWithShape="0">
                    <a:blip r:embed="rId5"/>
                    <a:srcRect/>
                    <a:tile tx="0" ty="0" sx="100000" sy="100000" flip="none" algn="tl"/>
                  </a:blipFill>
                  <a:effectLst>
                    <a:outerShdw dist="563972" dir="14049741" sx="125000" sy="125000" algn="tl" rotWithShape="0">
                      <a:srgbClr val="C7DFD3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ПРАВИЛЬНО!</a:t>
              </a:r>
            </a:p>
          </p:txBody>
        </p:sp>
      </p:grpSp>
      <p:sp>
        <p:nvSpPr>
          <p:cNvPr id="77832" name="AutoShape 8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43438" y="5661025"/>
            <a:ext cx="936625" cy="7921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7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7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778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5984" y="285728"/>
            <a:ext cx="6400800" cy="1219200"/>
          </a:xfrm>
        </p:spPr>
        <p:txBody>
          <a:bodyPr/>
          <a:lstStyle/>
          <a:p>
            <a:r>
              <a:rPr lang="ru-RU" sz="3200" dirty="0" smtClean="0"/>
              <a:t>9.Скульптор не может высекать свое произведение:</a:t>
            </a:r>
            <a:endParaRPr lang="ru-RU" sz="3200" dirty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dirty="0">
                <a:hlinkClick r:id="rId2" action="ppaction://hlinksldjump"/>
              </a:rPr>
              <a:t>А) </a:t>
            </a:r>
            <a:r>
              <a:rPr lang="ru-RU" dirty="0" smtClean="0">
                <a:hlinkClick r:id="rId2" action="ppaction://hlinksldjump"/>
              </a:rPr>
              <a:t>из дерева;</a:t>
            </a: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>
                <a:hlinkClick r:id="rId3" action="ppaction://hlinksldjump"/>
              </a:rPr>
              <a:t>Б) </a:t>
            </a:r>
            <a:r>
              <a:rPr lang="ru-RU" dirty="0" smtClean="0">
                <a:hlinkClick r:id="rId3" action="ppaction://hlinksldjump"/>
              </a:rPr>
              <a:t>из мрамора;</a:t>
            </a: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>
                <a:hlinkClick r:id="rId3" action="ppaction://hlinksldjump"/>
              </a:rPr>
              <a:t>В) </a:t>
            </a:r>
            <a:r>
              <a:rPr lang="ru-RU" dirty="0" smtClean="0">
                <a:hlinkClick r:id="rId3" action="ppaction://hlinksldjump"/>
              </a:rPr>
              <a:t>из гранита?</a:t>
            </a:r>
            <a:endParaRPr lang="ru-RU" dirty="0"/>
          </a:p>
        </p:txBody>
      </p:sp>
      <p:pic>
        <p:nvPicPr>
          <p:cNvPr id="78852" name="Picture 4" descr="J028275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27763" y="2924175"/>
            <a:ext cx="2592387" cy="2011363"/>
          </a:xfrm>
          <a:prstGeom prst="rect">
            <a:avLst/>
          </a:prstGeom>
          <a:noFill/>
        </p:spPr>
      </p:pic>
      <p:grpSp>
        <p:nvGrpSpPr>
          <p:cNvPr id="78855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885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8854" name="WordArt 6" descr="Бумажный пакет"/>
            <p:cNvSpPr>
              <a:spLocks noChangeArrowheads="1" noChangeShapeType="1" noTextEdit="1"/>
            </p:cNvSpPr>
            <p:nvPr/>
          </p:nvSpPr>
          <p:spPr bwMode="auto">
            <a:xfrm>
              <a:off x="748" y="1434"/>
              <a:ext cx="3992" cy="8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 dirty="0"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  <a:blipFill dpi="0" rotWithShape="0">
                    <a:blip r:embed="rId5"/>
                    <a:srcRect/>
                    <a:tile tx="0" ty="0" sx="100000" sy="100000" flip="none" algn="tl"/>
                  </a:blipFill>
                  <a:effectLst>
                    <a:outerShdw dist="563972" dir="14049741" sx="125000" sy="125000" algn="tl" rotWithShape="0">
                      <a:srgbClr val="C7DFD3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ПРАВИЛЬНО!</a:t>
              </a:r>
            </a:p>
          </p:txBody>
        </p:sp>
      </p:grpSp>
      <p:sp>
        <p:nvSpPr>
          <p:cNvPr id="78856" name="AutoShape 8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43438" y="5661025"/>
            <a:ext cx="936625" cy="7921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10. К монументальной </a:t>
            </a:r>
            <a:r>
              <a:rPr lang="ru-RU" sz="3200" dirty="0" smtClean="0"/>
              <a:t>скульптуре относятся:</a:t>
            </a:r>
            <a:endParaRPr lang="ru-RU" sz="3200" dirty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95700" y="1857364"/>
            <a:ext cx="5116513" cy="4192599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dirty="0">
                <a:hlinkClick r:id="rId2" action="ppaction://hlinksldjump"/>
              </a:rPr>
              <a:t>А) </a:t>
            </a:r>
            <a:r>
              <a:rPr lang="ru-RU" dirty="0" smtClean="0">
                <a:hlinkClick r:id="rId2" action="ppaction://hlinksldjump"/>
              </a:rPr>
              <a:t>статуи; </a:t>
            </a:r>
            <a:endParaRPr lang="ru-RU" dirty="0"/>
          </a:p>
          <a:p>
            <a:pPr algn="ctr">
              <a:buFont typeface="Wingdings" pitchFamily="2" charset="2"/>
              <a:buNone/>
            </a:pPr>
            <a:r>
              <a:rPr lang="ru-RU" dirty="0">
                <a:hlinkClick r:id="rId2" action="ppaction://hlinksldjump"/>
              </a:rPr>
              <a:t>Б) </a:t>
            </a:r>
            <a:r>
              <a:rPr lang="ru-RU" dirty="0" smtClean="0">
                <a:hlinkClick r:id="rId2" action="ppaction://hlinksldjump"/>
              </a:rPr>
              <a:t>статуэтки;</a:t>
            </a:r>
            <a:endParaRPr lang="ru-RU" dirty="0"/>
          </a:p>
          <a:p>
            <a:pPr algn="ctr">
              <a:buFont typeface="Wingdings" pitchFamily="2" charset="2"/>
              <a:buNone/>
            </a:pPr>
            <a:r>
              <a:rPr lang="ru-RU" dirty="0">
                <a:hlinkClick r:id="rId3" action="ppaction://hlinksldjump"/>
              </a:rPr>
              <a:t>В) </a:t>
            </a:r>
            <a:r>
              <a:rPr lang="ru-RU" dirty="0" smtClean="0">
                <a:hlinkClick r:id="rId3" action="ppaction://hlinksldjump"/>
              </a:rPr>
              <a:t>памятники?</a:t>
            </a:r>
            <a:endParaRPr lang="ru-RU" dirty="0"/>
          </a:p>
        </p:txBody>
      </p:sp>
      <p:pic>
        <p:nvPicPr>
          <p:cNvPr id="79876" name="Picture 4" descr="J028274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2357430"/>
            <a:ext cx="2016125" cy="1651000"/>
          </a:xfrm>
          <a:prstGeom prst="rect">
            <a:avLst/>
          </a:prstGeom>
          <a:noFill/>
        </p:spPr>
      </p:pic>
      <p:grpSp>
        <p:nvGrpSpPr>
          <p:cNvPr id="7987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987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A4B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9878" name="WordArt 6" descr="Бумажный пакет"/>
            <p:cNvSpPr>
              <a:spLocks noChangeArrowheads="1" noChangeShapeType="1" noTextEdit="1"/>
            </p:cNvSpPr>
            <p:nvPr/>
          </p:nvSpPr>
          <p:spPr bwMode="auto">
            <a:xfrm>
              <a:off x="748" y="1434"/>
              <a:ext cx="3992" cy="8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 dirty="0"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  <a:blipFill dpi="0" rotWithShape="0">
                    <a:blip r:embed="rId5"/>
                    <a:srcRect/>
                    <a:tile tx="0" ty="0" sx="100000" sy="100000" flip="none" algn="tl"/>
                  </a:blipFill>
                  <a:effectLst>
                    <a:outerShdw dist="563972" dir="14049741" sx="125000" sy="125000" algn="tl" rotWithShape="0">
                      <a:srgbClr val="C7DFD3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ПРАВИЛЬНО!</a:t>
              </a:r>
            </a:p>
          </p:txBody>
        </p:sp>
      </p:grpSp>
      <p:sp>
        <p:nvSpPr>
          <p:cNvPr id="79880" name="AutoShape 8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00563" y="5300663"/>
            <a:ext cx="936625" cy="79216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xit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98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98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11. Как ещё называют скульптуру малых форм? </a:t>
            </a:r>
            <a:endParaRPr lang="ru-RU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857364"/>
            <a:ext cx="6400800" cy="4238636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dirty="0">
                <a:hlinkClick r:id="rId2" action="ppaction://hlinksldjump"/>
              </a:rPr>
              <a:t>А) </a:t>
            </a:r>
            <a:r>
              <a:rPr lang="ru-RU" dirty="0" smtClean="0">
                <a:hlinkClick r:id="rId2" action="ppaction://hlinksldjump"/>
              </a:rPr>
              <a:t>керамика;</a:t>
            </a: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>
                <a:hlinkClick r:id="rId3" action="ppaction://hlinksldjump"/>
              </a:rPr>
              <a:t>Б) </a:t>
            </a:r>
            <a:r>
              <a:rPr lang="ru-RU" dirty="0" smtClean="0">
                <a:hlinkClick r:id="rId3" action="ppaction://hlinksldjump"/>
              </a:rPr>
              <a:t>мелкая пластика;</a:t>
            </a: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>
                <a:hlinkClick r:id="rId2" action="ppaction://hlinksldjump"/>
              </a:rPr>
              <a:t>В) </a:t>
            </a:r>
            <a:r>
              <a:rPr lang="ru-RU" dirty="0" smtClean="0">
                <a:hlinkClick r:id="rId2" action="ppaction://hlinksldjump"/>
              </a:rPr>
              <a:t>монумент? </a:t>
            </a:r>
            <a:endParaRPr lang="ru-RU" dirty="0"/>
          </a:p>
        </p:txBody>
      </p:sp>
      <p:pic>
        <p:nvPicPr>
          <p:cNvPr id="71684" name="Picture 4" descr="J028274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95513" y="4005263"/>
            <a:ext cx="2519362" cy="1652587"/>
          </a:xfrm>
          <a:prstGeom prst="rect">
            <a:avLst/>
          </a:prstGeom>
          <a:noFill/>
        </p:spPr>
      </p:pic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1688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1306B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689" name="WordArt 9" descr="Бумажный пакет"/>
            <p:cNvSpPr>
              <a:spLocks noChangeArrowheads="1" noChangeShapeType="1" noTextEdit="1"/>
            </p:cNvSpPr>
            <p:nvPr/>
          </p:nvSpPr>
          <p:spPr bwMode="auto">
            <a:xfrm>
              <a:off x="612" y="1389"/>
              <a:ext cx="4037" cy="92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 dirty="0"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  <a:blipFill dpi="0" rotWithShape="0">
                    <a:blip r:embed="rId5"/>
                    <a:srcRect/>
                    <a:tile tx="0" ty="0" sx="100000" sy="100000" flip="none" algn="tl"/>
                  </a:blipFill>
                  <a:effectLst>
                    <a:outerShdw dist="563972" dir="14049741" sx="125000" sy="125000" algn="tl" rotWithShape="0">
                      <a:srgbClr val="C7DFD3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ПРАВИЛЬНО!</a:t>
              </a:r>
            </a:p>
          </p:txBody>
        </p:sp>
      </p:grpSp>
      <p:sp>
        <p:nvSpPr>
          <p:cNvPr id="71693" name="AutoShape 13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43438" y="5661025"/>
            <a:ext cx="936625" cy="7921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00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00166" y="228600"/>
            <a:ext cx="7339034" cy="1219200"/>
          </a:xfrm>
        </p:spPr>
        <p:txBody>
          <a:bodyPr/>
          <a:lstStyle/>
          <a:p>
            <a:r>
              <a:rPr lang="ru-RU" dirty="0" smtClean="0"/>
              <a:t>        12.Что не относится к</a:t>
            </a:r>
            <a:br>
              <a:rPr lang="ru-RU" dirty="0" smtClean="0"/>
            </a:br>
            <a:r>
              <a:rPr lang="ru-RU" dirty="0" smtClean="0"/>
              <a:t>      монументальной скульптуре? </a:t>
            </a:r>
            <a:endParaRPr lang="ru-RU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857364"/>
            <a:ext cx="6400800" cy="4238636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dirty="0">
                <a:hlinkClick r:id="rId2" action="ppaction://hlinksldjump"/>
              </a:rPr>
              <a:t>А) </a:t>
            </a:r>
            <a:r>
              <a:rPr lang="ru-RU" dirty="0" smtClean="0">
                <a:hlinkClick r:id="rId2" action="ppaction://hlinksldjump"/>
              </a:rPr>
              <a:t>памятник;</a:t>
            </a: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>
                <a:hlinkClick r:id="rId3" action="ppaction://hlinksldjump"/>
              </a:rPr>
              <a:t>Б) </a:t>
            </a:r>
            <a:r>
              <a:rPr lang="ru-RU" dirty="0" smtClean="0">
                <a:hlinkClick r:id="rId3" action="ppaction://hlinksldjump"/>
              </a:rPr>
              <a:t>статуэтки;</a:t>
            </a: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>
                <a:hlinkClick r:id="rId2" action="ppaction://hlinksldjump"/>
              </a:rPr>
              <a:t>В) </a:t>
            </a:r>
            <a:r>
              <a:rPr lang="ru-RU" dirty="0" smtClean="0">
                <a:hlinkClick r:id="rId2" action="ppaction://hlinksldjump"/>
              </a:rPr>
              <a:t>монумент? </a:t>
            </a:r>
            <a:endParaRPr lang="ru-RU" dirty="0"/>
          </a:p>
        </p:txBody>
      </p:sp>
      <p:pic>
        <p:nvPicPr>
          <p:cNvPr id="71684" name="Picture 4" descr="J028274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95513" y="4005263"/>
            <a:ext cx="2519362" cy="1652587"/>
          </a:xfrm>
          <a:prstGeom prst="rect">
            <a:avLst/>
          </a:prstGeom>
          <a:noFill/>
        </p:spPr>
      </p:pic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0" y="0"/>
            <a:ext cx="9144000" cy="8072422"/>
            <a:chOff x="0" y="0"/>
            <a:chExt cx="5760" cy="4320"/>
          </a:xfrm>
        </p:grpSpPr>
        <p:sp>
          <p:nvSpPr>
            <p:cNvPr id="71688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1306B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689" name="WordArt 9" descr="Бумажный пакет"/>
            <p:cNvSpPr>
              <a:spLocks noChangeArrowheads="1" noChangeShapeType="1" noTextEdit="1"/>
            </p:cNvSpPr>
            <p:nvPr/>
          </p:nvSpPr>
          <p:spPr bwMode="auto">
            <a:xfrm>
              <a:off x="612" y="1389"/>
              <a:ext cx="4037" cy="92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 dirty="0"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  <a:blipFill dpi="0" rotWithShape="0">
                    <a:blip r:embed="rId5"/>
                    <a:srcRect/>
                    <a:tile tx="0" ty="0" sx="100000" sy="100000" flip="none" algn="tl"/>
                  </a:blipFill>
                  <a:effectLst>
                    <a:outerShdw dist="563972" dir="14049741" sx="125000" sy="125000" algn="tl" rotWithShape="0">
                      <a:srgbClr val="C7DFD3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ПРАВИЛЬНО!</a:t>
              </a:r>
            </a:p>
          </p:txBody>
        </p:sp>
      </p:grpSp>
      <p:sp>
        <p:nvSpPr>
          <p:cNvPr id="71693" name="AutoShape 13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43438" y="5661025"/>
            <a:ext cx="936625" cy="7921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476250"/>
            <a:ext cx="6400800" cy="971550"/>
          </a:xfrm>
        </p:spPr>
        <p:txBody>
          <a:bodyPr/>
          <a:lstStyle/>
          <a:p>
            <a:r>
              <a:rPr lang="ru-RU" sz="3200" dirty="0" smtClean="0"/>
              <a:t>13. Место станковой скульптуры: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dirty="0">
                <a:hlinkClick r:id="rId2" action="ppaction://hlinksldjump"/>
              </a:rPr>
              <a:t>А) </a:t>
            </a:r>
            <a:r>
              <a:rPr lang="ru-RU" dirty="0" smtClean="0">
                <a:hlinkClick r:id="rId2" action="ppaction://hlinksldjump"/>
              </a:rPr>
              <a:t>внутри помещений;</a:t>
            </a: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>
                <a:hlinkClick r:id="rId3" action="ppaction://hlinksldjump"/>
              </a:rPr>
              <a:t>Б) </a:t>
            </a:r>
            <a:r>
              <a:rPr lang="ru-RU" dirty="0" smtClean="0">
                <a:hlinkClick r:id="rId3" action="ppaction://hlinksldjump"/>
              </a:rPr>
              <a:t>в парках;</a:t>
            </a: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 smtClean="0">
                <a:hlinkClick r:id="rId2" action="ppaction://hlinksldjump"/>
              </a:rPr>
              <a:t>В) на улицах?</a:t>
            </a:r>
            <a:endParaRPr lang="ru-RU" dirty="0"/>
          </a:p>
        </p:txBody>
      </p:sp>
      <p:pic>
        <p:nvPicPr>
          <p:cNvPr id="76804" name="Picture 4" descr="J028274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51500" y="2997200"/>
            <a:ext cx="2305050" cy="2155825"/>
          </a:xfrm>
          <a:prstGeom prst="rect">
            <a:avLst/>
          </a:prstGeom>
          <a:noFill/>
        </p:spPr>
      </p:pic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680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C7C03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6806" name="WordArt 6" descr="Бумажный пакет"/>
            <p:cNvSpPr>
              <a:spLocks noChangeArrowheads="1" noChangeShapeType="1" noTextEdit="1"/>
            </p:cNvSpPr>
            <p:nvPr/>
          </p:nvSpPr>
          <p:spPr bwMode="auto">
            <a:xfrm>
              <a:off x="521" y="1344"/>
              <a:ext cx="4082" cy="9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 dirty="0"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  <a:blipFill dpi="0" rotWithShape="0">
                    <a:blip r:embed="rId5"/>
                    <a:srcRect/>
                    <a:tile tx="0" ty="0" sx="100000" sy="100000" flip="none" algn="tl"/>
                  </a:blipFill>
                  <a:effectLst>
                    <a:outerShdw dist="563972" dir="14049741" sx="125000" sy="125000" algn="tl" rotWithShape="0">
                      <a:srgbClr val="C7DFD3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ПРАВИЛЬНО!</a:t>
              </a:r>
            </a:p>
          </p:txBody>
        </p:sp>
      </p:grpSp>
      <p:sp>
        <p:nvSpPr>
          <p:cNvPr id="76808" name="AutoShape 8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43438" y="5661025"/>
            <a:ext cx="936625" cy="7921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10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10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10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52" y="476250"/>
            <a:ext cx="7553348" cy="971550"/>
          </a:xfrm>
        </p:spPr>
        <p:txBody>
          <a:bodyPr/>
          <a:lstStyle/>
          <a:p>
            <a:r>
              <a:rPr lang="ru-RU" sz="3200" dirty="0" smtClean="0"/>
              <a:t>14. Монумент  чаще всего размещают: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dirty="0">
                <a:hlinkClick r:id="rId2" action="ppaction://hlinksldjump"/>
              </a:rPr>
              <a:t>А) </a:t>
            </a:r>
            <a:r>
              <a:rPr lang="ru-RU" dirty="0" smtClean="0">
                <a:hlinkClick r:id="rId2" action="ppaction://hlinksldjump"/>
              </a:rPr>
              <a:t>на площадях;</a:t>
            </a: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>
                <a:hlinkClick r:id="rId3" action="ppaction://hlinksldjump"/>
              </a:rPr>
              <a:t>Б) </a:t>
            </a:r>
            <a:r>
              <a:rPr lang="ru-RU" dirty="0" smtClean="0">
                <a:hlinkClick r:id="rId3" action="ppaction://hlinksldjump"/>
              </a:rPr>
              <a:t>в жилых домах;</a:t>
            </a: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 smtClean="0">
                <a:hlinkClick r:id="rId2" action="ppaction://hlinksldjump"/>
              </a:rPr>
              <a:t>В) </a:t>
            </a:r>
            <a:r>
              <a:rPr lang="ru-RU" dirty="0" err="1" smtClean="0">
                <a:hlinkClick r:id="rId2" action="ppaction://hlinksldjump"/>
              </a:rPr>
              <a:t>в</a:t>
            </a:r>
            <a:r>
              <a:rPr lang="ru-RU" dirty="0" smtClean="0">
                <a:hlinkClick r:id="rId2" action="ppaction://hlinksldjump"/>
              </a:rPr>
              <a:t> музеях?</a:t>
            </a:r>
            <a:endParaRPr lang="ru-RU" dirty="0"/>
          </a:p>
        </p:txBody>
      </p:sp>
      <p:pic>
        <p:nvPicPr>
          <p:cNvPr id="76804" name="Picture 4" descr="J028274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51500" y="2997200"/>
            <a:ext cx="2305050" cy="2155825"/>
          </a:xfrm>
          <a:prstGeom prst="rect">
            <a:avLst/>
          </a:prstGeom>
          <a:noFill/>
        </p:spPr>
      </p:pic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680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C7C03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6806" name="WordArt 6" descr="Бумажный пакет"/>
            <p:cNvSpPr>
              <a:spLocks noChangeArrowheads="1" noChangeShapeType="1" noTextEdit="1"/>
            </p:cNvSpPr>
            <p:nvPr/>
          </p:nvSpPr>
          <p:spPr bwMode="auto">
            <a:xfrm>
              <a:off x="521" y="1344"/>
              <a:ext cx="4082" cy="98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 dirty="0"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  <a:blipFill dpi="0" rotWithShape="0">
                    <a:blip r:embed="rId5"/>
                    <a:srcRect/>
                    <a:tile tx="0" ty="0" sx="100000" sy="100000" flip="none" algn="tl"/>
                  </a:blipFill>
                  <a:effectLst>
                    <a:outerShdw dist="563972" dir="14049741" sx="125000" sy="125000" algn="tl" rotWithShape="0">
                      <a:srgbClr val="C7DFD3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ПРАВИЛЬНО!</a:t>
              </a:r>
            </a:p>
          </p:txBody>
        </p:sp>
      </p:grpSp>
      <p:sp>
        <p:nvSpPr>
          <p:cNvPr id="76808" name="AutoShape 8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43438" y="5661025"/>
            <a:ext cx="936625" cy="7921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905" name="Group 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80900" name="Rectangle 4">
              <a:hlinkClick r:id="" action="ppaction://hlinkshowjump?jump=lastslideviewed"/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902" name="WordArt 6" descr="Бумажный пакет">
              <a:hlinkClick r:id="" action="ppaction://hlinkshowjump?jump=lastslideviewed"/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884" y="799"/>
              <a:ext cx="3629" cy="69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  <a:blipFill dpi="0" rotWithShape="0">
                    <a:blip r:embed="rId2"/>
                    <a:srcRect/>
                    <a:tile tx="0" ty="0" sx="100000" sy="100000" flip="none" algn="tl"/>
                  </a:blipFill>
                  <a:effectLst>
                    <a:outerShdw dist="563972" dir="14049741" sx="125000" sy="125000" algn="tl" rotWithShape="0">
                      <a:srgbClr val="C7DFD3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НЕПРАВИЛЬНО!</a:t>
              </a:r>
            </a:p>
          </p:txBody>
        </p:sp>
        <p:pic>
          <p:nvPicPr>
            <p:cNvPr id="80903" name="Picture 7" descr="J0254419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701" y="1706"/>
              <a:ext cx="2586" cy="1994"/>
            </a:xfrm>
            <a:prstGeom prst="rect">
              <a:avLst/>
            </a:prstGeom>
            <a:noFill/>
          </p:spPr>
        </p:pic>
      </p:grpSp>
      <p:sp>
        <p:nvSpPr>
          <p:cNvPr id="80906" name="AutoShape 10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6659563" y="3500438"/>
            <a:ext cx="1008062" cy="100806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928802"/>
            <a:ext cx="7620000" cy="3071834"/>
          </a:xfrm>
          <a:solidFill>
            <a:srgbClr val="FFFF00">
              <a:alpha val="50000"/>
            </a:srgbClr>
          </a:solidFill>
          <a:ln/>
        </p:spPr>
        <p:txBody>
          <a:bodyPr/>
          <a:lstStyle/>
          <a:p>
            <a:r>
              <a:rPr lang="ru-RU" sz="2000" b="1" dirty="0"/>
              <a:t> </a:t>
            </a:r>
            <a:r>
              <a:rPr lang="ru-RU" sz="2000" b="1" dirty="0" smtClean="0"/>
              <a:t>  </a:t>
            </a:r>
            <a:r>
              <a:rPr lang="ru-RU" sz="4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Будьте внимательными!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b="1" i="1" dirty="0" smtClean="0">
                <a:solidFill>
                  <a:schemeClr val="accent5">
                    <a:lumMod val="25000"/>
                  </a:schemeClr>
                </a:solidFill>
              </a:rPr>
              <a:t>Ответы записывайте </a:t>
            </a:r>
            <a:r>
              <a:rPr lang="ru-RU" b="1" i="1" u="sng" dirty="0" smtClean="0">
                <a:solidFill>
                  <a:schemeClr val="accent5">
                    <a:lumMod val="25000"/>
                  </a:schemeClr>
                </a:solidFill>
              </a:rPr>
              <a:t>только</a:t>
            </a:r>
            <a:br>
              <a:rPr lang="ru-RU" b="1" i="1" u="sng" dirty="0" smtClean="0">
                <a:solidFill>
                  <a:schemeClr val="accent5">
                    <a:lumMod val="25000"/>
                  </a:schemeClr>
                </a:solidFill>
              </a:rPr>
            </a:br>
            <a:r>
              <a:rPr lang="ru-RU" b="1" i="1" dirty="0" smtClean="0">
                <a:solidFill>
                  <a:schemeClr val="accent5">
                    <a:lumMod val="25000"/>
                  </a:schemeClr>
                </a:solidFill>
              </a:rPr>
              <a:t> печатными буквами А,Б,В</a:t>
            </a:r>
            <a:endParaRPr lang="ru-RU" b="1" i="1" dirty="0">
              <a:solidFill>
                <a:schemeClr val="accent5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00166" y="2214555"/>
            <a:ext cx="6429420" cy="3000396"/>
          </a:xfrm>
        </p:spPr>
        <p:txBody>
          <a:bodyPr/>
          <a:lstStyle/>
          <a:p>
            <a:r>
              <a:rPr lang="ru-RU" sz="9600" dirty="0" smtClean="0">
                <a:solidFill>
                  <a:srgbClr val="FFFF00"/>
                </a:solidFill>
              </a:rPr>
              <a:t>                    УДАЧИ!</a:t>
            </a:r>
            <a:endParaRPr lang="ru-RU" sz="9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08" y="692150"/>
            <a:ext cx="6742130" cy="1219200"/>
          </a:xfrm>
        </p:spPr>
        <p:txBody>
          <a:bodyPr/>
          <a:lstStyle/>
          <a:p>
            <a:r>
              <a:rPr lang="ru-RU" sz="3200" dirty="0"/>
              <a:t>1. </a:t>
            </a:r>
            <a:r>
              <a:rPr lang="ru-RU" sz="3200" dirty="0" smtClean="0"/>
              <a:t>Как ещё называют скульптора?</a:t>
            </a:r>
            <a:endParaRPr lang="ru-RU" sz="3200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1802" y="2786058"/>
            <a:ext cx="3959225" cy="22621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dirty="0"/>
              <a:t>А) </a:t>
            </a:r>
            <a:r>
              <a:rPr lang="ru-RU" dirty="0" smtClean="0">
                <a:hlinkClick r:id="rId2" action="ppaction://hlinksldjump"/>
              </a:rPr>
              <a:t>секач;</a:t>
            </a: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/>
              <a:t>Б) </a:t>
            </a:r>
            <a:r>
              <a:rPr lang="ru-RU" dirty="0" smtClean="0">
                <a:hlinkClick r:id="rId2" action="ppaction://hlinksldjump"/>
              </a:rPr>
              <a:t>гончар;</a:t>
            </a: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/>
              <a:t>В) </a:t>
            </a:r>
            <a:r>
              <a:rPr lang="ru-RU" dirty="0" smtClean="0">
                <a:hlinkClick r:id="rId3" action="ppaction://hlinksldjump"/>
              </a:rPr>
              <a:t>ваятель?</a:t>
            </a:r>
            <a:endParaRPr lang="ru-RU" dirty="0"/>
          </a:p>
        </p:txBody>
      </p:sp>
      <p:pic>
        <p:nvPicPr>
          <p:cNvPr id="70660" name="Picture 4" descr="J028273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77050" y="2276475"/>
            <a:ext cx="1943100" cy="2155825"/>
          </a:xfrm>
          <a:prstGeom prst="rect">
            <a:avLst/>
          </a:prstGeom>
          <a:noFill/>
        </p:spPr>
      </p:pic>
      <p:sp>
        <p:nvSpPr>
          <p:cNvPr id="70661" name="AutoShape 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43438" y="5661025"/>
            <a:ext cx="936625" cy="7921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2. </a:t>
            </a:r>
            <a:r>
              <a:rPr lang="ru-RU" dirty="0" smtClean="0"/>
              <a:t>Какое скульптурное изображение никогда не опускается ниже пояса? </a:t>
            </a:r>
            <a:endParaRPr lang="ru-RU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857364"/>
            <a:ext cx="6400800" cy="4238636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dirty="0">
                <a:hlinkClick r:id="rId2" action="ppaction://hlinksldjump"/>
              </a:rPr>
              <a:t>А) </a:t>
            </a:r>
            <a:r>
              <a:rPr lang="ru-RU" dirty="0" smtClean="0">
                <a:hlinkClick r:id="rId2" action="ppaction://hlinksldjump"/>
              </a:rPr>
              <a:t>памятник;</a:t>
            </a: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>
                <a:hlinkClick r:id="rId3" action="ppaction://hlinksldjump"/>
              </a:rPr>
              <a:t>Б) </a:t>
            </a:r>
            <a:r>
              <a:rPr lang="ru-RU" dirty="0" smtClean="0">
                <a:hlinkClick r:id="rId3" action="ppaction://hlinksldjump"/>
              </a:rPr>
              <a:t>бюст;</a:t>
            </a: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>
                <a:hlinkClick r:id="rId2" action="ppaction://hlinksldjump"/>
              </a:rPr>
              <a:t>В) </a:t>
            </a:r>
            <a:r>
              <a:rPr lang="ru-RU" dirty="0" smtClean="0">
                <a:hlinkClick r:id="rId2" action="ppaction://hlinksldjump"/>
              </a:rPr>
              <a:t>статуя? </a:t>
            </a:r>
            <a:endParaRPr lang="ru-RU" dirty="0"/>
          </a:p>
        </p:txBody>
      </p:sp>
      <p:pic>
        <p:nvPicPr>
          <p:cNvPr id="71684" name="Picture 4" descr="J028274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95513" y="4005263"/>
            <a:ext cx="2519362" cy="1652587"/>
          </a:xfrm>
          <a:prstGeom prst="rect">
            <a:avLst/>
          </a:prstGeom>
          <a:noFill/>
        </p:spPr>
      </p:pic>
      <p:grpSp>
        <p:nvGrpSpPr>
          <p:cNvPr id="71692" name="Group 1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1688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1306B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689" name="WordArt 9" descr="Бумажный пакет"/>
            <p:cNvSpPr>
              <a:spLocks noChangeArrowheads="1" noChangeShapeType="1" noTextEdit="1"/>
            </p:cNvSpPr>
            <p:nvPr/>
          </p:nvSpPr>
          <p:spPr bwMode="auto">
            <a:xfrm>
              <a:off x="612" y="1389"/>
              <a:ext cx="4037" cy="92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 dirty="0"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  <a:blipFill dpi="0" rotWithShape="0">
                    <a:blip r:embed="rId5"/>
                    <a:srcRect/>
                    <a:tile tx="0" ty="0" sx="100000" sy="100000" flip="none" algn="tl"/>
                  </a:blipFill>
                  <a:effectLst>
                    <a:outerShdw dist="563972" dir="14049741" sx="125000" sy="125000" algn="tl" rotWithShape="0">
                      <a:srgbClr val="C7DFD3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ПРАВИЛЬНО!</a:t>
              </a:r>
            </a:p>
          </p:txBody>
        </p:sp>
      </p:grpSp>
      <p:sp>
        <p:nvSpPr>
          <p:cNvPr id="71693" name="AutoShape 13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43438" y="5661025"/>
            <a:ext cx="936625" cy="7921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2000"/>
                                        <p:tgtEl>
                                          <p:spTgt spid="716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3. </a:t>
            </a:r>
            <a:r>
              <a:rPr lang="ru-RU" sz="3200" dirty="0" smtClean="0"/>
              <a:t>В чью статую влюбился скульптор </a:t>
            </a:r>
            <a:r>
              <a:rPr lang="ru-RU" sz="3200" dirty="0" err="1" smtClean="0"/>
              <a:t>Пигмалион</a:t>
            </a:r>
            <a:r>
              <a:rPr lang="ru-RU" sz="3200" dirty="0" smtClean="0"/>
              <a:t>:   </a:t>
            </a:r>
            <a:endParaRPr lang="ru-RU" sz="3200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1413" y="1628775"/>
            <a:ext cx="6400800" cy="4495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dirty="0">
                <a:hlinkClick r:id="rId2" action="ppaction://hlinksldjump"/>
              </a:rPr>
              <a:t>А) </a:t>
            </a:r>
            <a:r>
              <a:rPr lang="ru-RU" dirty="0" smtClean="0">
                <a:hlinkClick r:id="rId2" action="ppaction://hlinksldjump"/>
              </a:rPr>
              <a:t>Афродиты;</a:t>
            </a: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>
                <a:hlinkClick r:id="rId2" action="ppaction://hlinksldjump"/>
              </a:rPr>
              <a:t>Б) </a:t>
            </a:r>
            <a:r>
              <a:rPr lang="ru-RU" dirty="0" smtClean="0">
                <a:hlinkClick r:id="rId2" action="ppaction://hlinksldjump"/>
              </a:rPr>
              <a:t>Мегеры;</a:t>
            </a: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>
                <a:hlinkClick r:id="rId3" action="ppaction://hlinksldjump"/>
              </a:rPr>
              <a:t>В) </a:t>
            </a:r>
            <a:r>
              <a:rPr lang="ru-RU" dirty="0" smtClean="0">
                <a:hlinkClick r:id="rId3" action="ppaction://hlinksldjump"/>
              </a:rPr>
              <a:t>Галатеи?</a:t>
            </a:r>
            <a:endParaRPr lang="ru-RU" dirty="0"/>
          </a:p>
        </p:txBody>
      </p:sp>
      <p:pic>
        <p:nvPicPr>
          <p:cNvPr id="72708" name="Picture 4" descr="J028274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6100" y="3860800"/>
            <a:ext cx="2663825" cy="2160588"/>
          </a:xfrm>
          <a:prstGeom prst="rect">
            <a:avLst/>
          </a:prstGeom>
          <a:noFill/>
        </p:spPr>
      </p:pic>
      <p:grpSp>
        <p:nvGrpSpPr>
          <p:cNvPr id="72714" name="Group 10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2715" name="Rectangle 11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2716" name="WordArt 12" descr="Бумажный пакет"/>
            <p:cNvSpPr>
              <a:spLocks noChangeArrowheads="1" noChangeShapeType="1" noTextEdit="1"/>
            </p:cNvSpPr>
            <p:nvPr/>
          </p:nvSpPr>
          <p:spPr bwMode="auto">
            <a:xfrm>
              <a:off x="612" y="1389"/>
              <a:ext cx="4037" cy="92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 dirty="0"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  <a:blipFill dpi="0" rotWithShape="0">
                    <a:blip r:embed="rId5"/>
                    <a:srcRect/>
                    <a:tile tx="0" ty="0" sx="100000" sy="100000" flip="none" algn="tl"/>
                  </a:blipFill>
                  <a:effectLst>
                    <a:outerShdw dist="563972" dir="14049741" sx="125000" sy="125000" algn="tl" rotWithShape="0">
                      <a:srgbClr val="C7DFD3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ПРАВИЛЬНО!</a:t>
              </a:r>
            </a:p>
          </p:txBody>
        </p:sp>
      </p:grpSp>
      <p:sp>
        <p:nvSpPr>
          <p:cNvPr id="72717" name="AutoShape 13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43438" y="5661025"/>
            <a:ext cx="936625" cy="7921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5984" y="214290"/>
            <a:ext cx="6400800" cy="1219200"/>
          </a:xfrm>
        </p:spPr>
        <p:txBody>
          <a:bodyPr/>
          <a:lstStyle/>
          <a:p>
            <a:r>
              <a:rPr lang="ru-RU" sz="3200" dirty="0"/>
              <a:t>4. </a:t>
            </a:r>
            <a:r>
              <a:rPr lang="ru-RU" sz="3200" dirty="0" smtClean="0"/>
              <a:t>Как называют скульптуру человека без рук, без ног, без головы:</a:t>
            </a:r>
            <a:endParaRPr lang="ru-RU" sz="3200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dirty="0">
                <a:hlinkClick r:id="rId2" action="ppaction://hlinksldjump"/>
              </a:rPr>
              <a:t>А) </a:t>
            </a:r>
            <a:r>
              <a:rPr lang="ru-RU" dirty="0" smtClean="0">
                <a:hlinkClick r:id="rId2" action="ppaction://hlinksldjump"/>
              </a:rPr>
              <a:t>бюст ;</a:t>
            </a: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>
                <a:hlinkClick r:id="rId3" action="ppaction://hlinksldjump"/>
              </a:rPr>
              <a:t>Б) </a:t>
            </a:r>
            <a:r>
              <a:rPr lang="ru-RU" dirty="0" smtClean="0">
                <a:hlinkClick r:id="rId3" action="ppaction://hlinksldjump"/>
              </a:rPr>
              <a:t>торс;</a:t>
            </a: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>
                <a:hlinkClick r:id="rId2" action="ppaction://hlinksldjump"/>
              </a:rPr>
              <a:t>В) </a:t>
            </a:r>
            <a:r>
              <a:rPr lang="ru-RU" dirty="0" smtClean="0">
                <a:hlinkClick r:id="rId2" action="ppaction://hlinksldjump"/>
              </a:rPr>
              <a:t>статуэтка?</a:t>
            </a:r>
            <a:endParaRPr lang="ru-RU" dirty="0"/>
          </a:p>
        </p:txBody>
      </p:sp>
      <p:pic>
        <p:nvPicPr>
          <p:cNvPr id="73732" name="Picture 4" descr="J028274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79838" y="3573463"/>
            <a:ext cx="3168650" cy="2082800"/>
          </a:xfrm>
          <a:prstGeom prst="rect">
            <a:avLst/>
          </a:prstGeom>
          <a:noFill/>
        </p:spPr>
      </p:pic>
      <p:grpSp>
        <p:nvGrpSpPr>
          <p:cNvPr id="73737" name="Group 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373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3735" name="WordArt 7" descr="Бумажный пакет"/>
            <p:cNvSpPr>
              <a:spLocks noChangeArrowheads="1" noChangeShapeType="1" noTextEdit="1"/>
            </p:cNvSpPr>
            <p:nvPr/>
          </p:nvSpPr>
          <p:spPr bwMode="auto">
            <a:xfrm>
              <a:off x="793" y="1162"/>
              <a:ext cx="3947" cy="96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  <a:blipFill dpi="0" rotWithShape="0">
                    <a:blip r:embed="rId5"/>
                    <a:srcRect/>
                    <a:tile tx="0" ty="0" sx="100000" sy="100000" flip="none" algn="tl"/>
                  </a:blipFill>
                  <a:effectLst>
                    <a:outerShdw dist="563972" dir="14049741" sx="125000" sy="125000" algn="tl" rotWithShape="0">
                      <a:srgbClr val="C7DFD3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ПРАВИЛЬНО!</a:t>
              </a:r>
            </a:p>
          </p:txBody>
        </p:sp>
      </p:grpSp>
      <p:sp>
        <p:nvSpPr>
          <p:cNvPr id="73738" name="AutoShape 1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43438" y="5661025"/>
            <a:ext cx="936625" cy="7921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37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37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73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73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5. </a:t>
            </a:r>
            <a:r>
              <a:rPr lang="ru-RU" sz="3200" dirty="0" smtClean="0"/>
              <a:t>Что из перечисленного скульптор  не использует в своей работе? </a:t>
            </a:r>
            <a:endParaRPr lang="ru-RU" sz="3200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773238"/>
            <a:ext cx="6400800" cy="43227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dirty="0">
                <a:hlinkClick r:id="rId2" action="ppaction://hlinksldjump"/>
              </a:rPr>
              <a:t>А) </a:t>
            </a:r>
            <a:r>
              <a:rPr lang="ru-RU" dirty="0" smtClean="0">
                <a:hlinkClick r:id="rId2" action="ppaction://hlinksldjump"/>
              </a:rPr>
              <a:t>палитру;</a:t>
            </a: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>
                <a:hlinkClick r:id="rId3" action="ppaction://hlinksldjump"/>
              </a:rPr>
              <a:t>Б) </a:t>
            </a:r>
            <a:r>
              <a:rPr lang="ru-RU" dirty="0" smtClean="0">
                <a:hlinkClick r:id="rId3" action="ppaction://hlinksldjump"/>
              </a:rPr>
              <a:t>киянку(деревянный молоток);</a:t>
            </a: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>
                <a:hlinkClick r:id="rId3" action="ppaction://hlinksldjump"/>
              </a:rPr>
              <a:t>В) </a:t>
            </a:r>
            <a:r>
              <a:rPr lang="ru-RU" dirty="0" smtClean="0">
                <a:hlinkClick r:id="rId3" action="ppaction://hlinksldjump"/>
              </a:rPr>
              <a:t>резцы?</a:t>
            </a: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/>
              <a:t>      </a:t>
            </a:r>
          </a:p>
        </p:txBody>
      </p:sp>
      <p:pic>
        <p:nvPicPr>
          <p:cNvPr id="74756" name="Picture 4" descr="J028275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72225" y="3860800"/>
            <a:ext cx="2447925" cy="1939925"/>
          </a:xfrm>
          <a:prstGeom prst="rect">
            <a:avLst/>
          </a:prstGeom>
          <a:noFill/>
        </p:spPr>
      </p:pic>
      <p:grpSp>
        <p:nvGrpSpPr>
          <p:cNvPr id="7475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475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4758" name="WordArt 6" descr="Бумажный пакет"/>
            <p:cNvSpPr>
              <a:spLocks noChangeArrowheads="1" noChangeShapeType="1" noTextEdit="1"/>
            </p:cNvSpPr>
            <p:nvPr/>
          </p:nvSpPr>
          <p:spPr bwMode="auto">
            <a:xfrm>
              <a:off x="884" y="1434"/>
              <a:ext cx="3901" cy="8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  <a:blipFill dpi="0" rotWithShape="0">
                    <a:blip r:embed="rId5"/>
                    <a:srcRect/>
                    <a:tile tx="0" ty="0" sx="100000" sy="100000" flip="none" algn="tl"/>
                  </a:blipFill>
                  <a:effectLst>
                    <a:outerShdw dist="563972" dir="14049741" sx="125000" sy="125000" algn="tl" rotWithShape="0">
                      <a:srgbClr val="C7DFD3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ПРАВИЛЬНО!</a:t>
              </a:r>
            </a:p>
          </p:txBody>
        </p:sp>
      </p:grpSp>
      <p:sp>
        <p:nvSpPr>
          <p:cNvPr id="74760" name="AutoShape 8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43438" y="5661025"/>
            <a:ext cx="936625" cy="7921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6. «Искусством отсекать лишнее» назвал скульптуру великий мастер: </a:t>
            </a:r>
            <a:endParaRPr lang="ru-RU" sz="3200" dirty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700213"/>
            <a:ext cx="6400800" cy="4395787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dirty="0">
                <a:hlinkClick r:id="rId2" action="ppaction://hlinksldjump"/>
              </a:rPr>
              <a:t>А</a:t>
            </a:r>
            <a:r>
              <a:rPr lang="ru-RU" dirty="0" smtClean="0">
                <a:hlinkClick r:id="rId2" action="ppaction://hlinksldjump"/>
              </a:rPr>
              <a:t>) француз </a:t>
            </a:r>
            <a:r>
              <a:rPr lang="ru-RU" dirty="0" err="1" smtClean="0">
                <a:hlinkClick r:id="rId2" action="ppaction://hlinksldjump"/>
              </a:rPr>
              <a:t>Этьен</a:t>
            </a:r>
            <a:r>
              <a:rPr lang="ru-RU" dirty="0" smtClean="0">
                <a:hlinkClick r:id="rId2" action="ppaction://hlinksldjump"/>
              </a:rPr>
              <a:t> Морис Фальконе;</a:t>
            </a:r>
            <a:endParaRPr lang="ru-RU" dirty="0"/>
          </a:p>
          <a:p>
            <a:pPr algn="ctr">
              <a:buFont typeface="Wingdings" pitchFamily="2" charset="2"/>
              <a:buNone/>
            </a:pPr>
            <a:r>
              <a:rPr lang="ru-RU" dirty="0">
                <a:hlinkClick r:id="rId2" action="ppaction://hlinksldjump"/>
              </a:rPr>
              <a:t>Б) </a:t>
            </a:r>
            <a:r>
              <a:rPr lang="ru-RU" dirty="0" smtClean="0">
                <a:hlinkClick r:id="rId2" action="ppaction://hlinksldjump"/>
              </a:rPr>
              <a:t>итальянец </a:t>
            </a:r>
            <a:r>
              <a:rPr lang="ru-RU" dirty="0" err="1" smtClean="0">
                <a:hlinkClick r:id="rId2" action="ppaction://hlinksldjump"/>
              </a:rPr>
              <a:t>Бенвенуто</a:t>
            </a:r>
            <a:r>
              <a:rPr lang="ru-RU" dirty="0" smtClean="0">
                <a:hlinkClick r:id="rId2" action="ppaction://hlinksldjump"/>
              </a:rPr>
              <a:t> </a:t>
            </a:r>
            <a:r>
              <a:rPr lang="ru-RU" dirty="0" err="1" smtClean="0">
                <a:hlinkClick r:id="rId2" action="ppaction://hlinksldjump"/>
              </a:rPr>
              <a:t>Челлини</a:t>
            </a:r>
            <a:r>
              <a:rPr lang="ru-RU" dirty="0" smtClean="0">
                <a:hlinkClick r:id="rId2" action="ppaction://hlinksldjump"/>
              </a:rPr>
              <a:t>;</a:t>
            </a:r>
            <a:endParaRPr lang="ru-RU" dirty="0"/>
          </a:p>
          <a:p>
            <a:pPr algn="ctr">
              <a:buFont typeface="Wingdings" pitchFamily="2" charset="2"/>
              <a:buNone/>
            </a:pPr>
            <a:r>
              <a:rPr lang="ru-RU" dirty="0">
                <a:hlinkClick r:id="rId3" action="ppaction://hlinksldjump"/>
              </a:rPr>
              <a:t>В</a:t>
            </a:r>
            <a:r>
              <a:rPr lang="ru-RU" dirty="0" smtClean="0">
                <a:hlinkClick r:id="rId3" action="ppaction://hlinksldjump"/>
              </a:rPr>
              <a:t>)  итальянец Микеланджело </a:t>
            </a:r>
            <a:r>
              <a:rPr lang="ru-RU" dirty="0" err="1" smtClean="0">
                <a:hlinkClick r:id="rId3" action="ppaction://hlinksldjump"/>
              </a:rPr>
              <a:t>Буонаротти</a:t>
            </a:r>
            <a:r>
              <a:rPr lang="ru-RU" dirty="0" smtClean="0">
                <a:hlinkClick r:id="rId3" action="ppaction://hlinksldjump"/>
              </a:rPr>
              <a:t>?</a:t>
            </a:r>
            <a:endParaRPr lang="ru-RU" dirty="0"/>
          </a:p>
        </p:txBody>
      </p:sp>
      <p:grpSp>
        <p:nvGrpSpPr>
          <p:cNvPr id="75783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578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26A0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5782" name="WordArt 6" descr="Бумажный пакет"/>
            <p:cNvSpPr>
              <a:spLocks noChangeArrowheads="1" noChangeShapeType="1" noTextEdit="1"/>
            </p:cNvSpPr>
            <p:nvPr/>
          </p:nvSpPr>
          <p:spPr bwMode="auto">
            <a:xfrm>
              <a:off x="748" y="1389"/>
              <a:ext cx="3946" cy="89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008000"/>
                    </a:solidFill>
                    <a:round/>
                    <a:headEnd/>
                    <a:tailEnd/>
                  </a:ln>
                  <a:blipFill dpi="0" rotWithShape="0">
                    <a:blip r:embed="rId4"/>
                    <a:srcRect/>
                    <a:tile tx="0" ty="0" sx="100000" sy="100000" flip="none" algn="tl"/>
                  </a:blipFill>
                  <a:effectLst>
                    <a:outerShdw dist="563972" dir="14049741" sx="125000" sy="125000" algn="tl" rotWithShape="0">
                      <a:srgbClr val="C7DFD3">
                        <a:alpha val="80000"/>
                      </a:srgbClr>
                    </a:outerShdw>
                  </a:effectLst>
                  <a:latin typeface="Times New Roman"/>
                  <a:cs typeface="Times New Roman"/>
                </a:rPr>
                <a:t>ПРАВИЛЬНО!</a:t>
              </a:r>
            </a:p>
          </p:txBody>
        </p:sp>
      </p:grpSp>
      <p:sp>
        <p:nvSpPr>
          <p:cNvPr id="75784" name="AutoShape 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43438" y="5661025"/>
            <a:ext cx="936625" cy="7921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5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500"/>
                            </p:stCondLst>
                            <p:childTnLst>
                              <p:par>
                                <p:cTn id="28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</p:bldLst>
  </p:timing>
</p:sld>
</file>

<file path=ppt/theme/theme1.xml><?xml version="1.0" encoding="utf-8"?>
<a:theme xmlns:a="http://schemas.openxmlformats.org/drawingml/2006/main" name="начало">
  <a:themeElements>
    <a:clrScheme name="Салют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Салют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алют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План">
  <a:themeElements>
    <a:clrScheme name="План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План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лан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лан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лан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рбита">
  <a:themeElements>
    <a:clrScheme name="Орбита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Орбит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рбита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рбита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начало</Template>
  <TotalTime>121</TotalTime>
  <Words>367</Words>
  <Application>Microsoft Office PowerPoint</Application>
  <PresentationFormat>Экран (4:3)</PresentationFormat>
  <Paragraphs>78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начало</vt:lpstr>
      <vt:lpstr>План</vt:lpstr>
      <vt:lpstr>Орбита</vt:lpstr>
      <vt:lpstr>Слайд 1</vt:lpstr>
      <vt:lpstr>   Будьте внимательными!   Ответы записывайте только  печатными буквами А,Б,В</vt:lpstr>
      <vt:lpstr>                    УДАЧИ!</vt:lpstr>
      <vt:lpstr>1. Как ещё называют скульптора?</vt:lpstr>
      <vt:lpstr>2. Какое скульптурное изображение никогда не опускается ниже пояса? </vt:lpstr>
      <vt:lpstr>3. В чью статую влюбился скульптор Пигмалион:   </vt:lpstr>
      <vt:lpstr>4. Как называют скульптуру человека без рук, без ног, без головы:</vt:lpstr>
      <vt:lpstr>5. Что из перечисленного скульптор  не использует в своей работе? </vt:lpstr>
      <vt:lpstr>6. «Искусством отсекать лишнее» назвал скульптуру великий мастер: </vt:lpstr>
      <vt:lpstr>7. Для работы с камнем скульптор  не использует: </vt:lpstr>
      <vt:lpstr>8.Как называется способ работы, когда скульптор использует глину:</vt:lpstr>
      <vt:lpstr>9.Скульптор не может высекать свое произведение:</vt:lpstr>
      <vt:lpstr>10. К монументальной скульптуре относятся:</vt:lpstr>
      <vt:lpstr>11. Как ещё называют скульптуру малых форм? </vt:lpstr>
      <vt:lpstr>        12.Что не относится к       монументальной скульптуре? </vt:lpstr>
      <vt:lpstr>13. Место станковой скульптуры: </vt:lpstr>
      <vt:lpstr>14. Монумент  чаще всего размещают: </vt:lpstr>
      <vt:lpstr>Слайд 18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лора</dc:creator>
  <cp:lastModifiedBy>лора</cp:lastModifiedBy>
  <cp:revision>13</cp:revision>
  <dcterms:created xsi:type="dcterms:W3CDTF">2010-02-06T13:08:55Z</dcterms:created>
  <dcterms:modified xsi:type="dcterms:W3CDTF">2010-02-06T15:11:04Z</dcterms:modified>
</cp:coreProperties>
</file>