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EA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0B46-DE9E-4598-AEBE-65248A2AEDB0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A5E89-6389-4778-B32A-968FDC4F7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1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A5E89-6389-4778-B32A-968FDC4F74C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>
    <p:strips dir="ru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59D52-BF1A-4D51-A487-6213642B7245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DB0C3-02C6-4A4C-B77E-4CDB79E1E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strips dir="ru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0%D0%BE%D0%B4%D0%BD%D0%B0%D1%8F_%D0%BC%D0%B5%D0%B4%D0%B8%D1%86%D0%B8%D0%BD%D0%B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ru.wikipedia.org/wiki/%D0%94%D1%80%D0%B5%D0%B2%D0%B5%D1%81%D0%B8%D0%BD%D0%B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0%D0%BC%D0%B5%D0%BB%D0%B0%D0%B4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://ru.wikipedia.org/wiki/%D0%A3%D0%B3%D0%BB%D0%B5%D0%B2%D0%BE%D0%B4%D1%8B" TargetMode="External"/><Relationship Id="rId7" Type="http://schemas.openxmlformats.org/officeDocument/2006/relationships/hyperlink" Target="http://ru.wikipedia.org/wiki/%D0%9A%D0%B8%D1%81%D0%B5%D0%BB%D1%8C" TargetMode="External"/><Relationship Id="rId12" Type="http://schemas.openxmlformats.org/officeDocument/2006/relationships/hyperlink" Target="http://ru.wikipedia.org/wiki/%D0%9C%D0%B5%D0%B4%D0%BE%D0%BD%D0%BE%D1%81%D1%8B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0%D1%80%D0%B5%D0%BD%D1%8C%D0%B5" TargetMode="External"/><Relationship Id="rId11" Type="http://schemas.openxmlformats.org/officeDocument/2006/relationships/hyperlink" Target="http://ru.wikipedia.org/wiki/%D0%A2%D0%BB%D1%8F" TargetMode="External"/><Relationship Id="rId5" Type="http://schemas.openxmlformats.org/officeDocument/2006/relationships/hyperlink" Target="http://ru.wikipedia.org/wiki/%D0%92%D0%B8%D1%82%D0%B0%D0%BC%D0%B8%D0%BD%D1%8B" TargetMode="External"/><Relationship Id="rId10" Type="http://schemas.openxmlformats.org/officeDocument/2006/relationships/hyperlink" Target="http://ru.wikipedia.org/wiki/%D0%9C%D0%B5%D0%B4%D0%B8%D1%86%D0%B8%D0%BD%D0%B0" TargetMode="External"/><Relationship Id="rId4" Type="http://schemas.openxmlformats.org/officeDocument/2006/relationships/hyperlink" Target="http://ru.wikipedia.org/wiki/%D0%9A%D0%B8%D1%81%D0%BB%D0%BE%D1%82%D1%8B" TargetMode="External"/><Relationship Id="rId9" Type="http://schemas.openxmlformats.org/officeDocument/2006/relationships/hyperlink" Target="http://ru.wikipedia.org/wiki/%D0%A3%D0%BC%D0%B5%D1%80%D0%B5%D0%BD%D0%BD%D1%8B%D0%B9_%D0%BA%D0%BB%D0%B8%D0%BC%D0%B0%D1%8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4%D0%B8%D1%86%D0%B8%D0%BD%D0%B0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ru.wikipedia.org/wiki/%D0%A1%D0%BE%D0%BA_(%D0%BD%D0%B0%D0%BF%D0%B8%D1%82%D0%BE%D0%BA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1%80%D0%BC%D0%B5%D0%BB%D0%B0%D0%B4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ru.wikipedia.org/wiki/%D0%96%D0%B5%D0%BB%D0%B5" TargetMode="External"/><Relationship Id="rId10" Type="http://schemas.openxmlformats.org/officeDocument/2006/relationships/hyperlink" Target="http://ru.wikipedia.org/wiki/%D0%9D%D0%B0%D1%80%D0%BE%D0%B4%D0%BD%D0%B0%D1%8F_%D0%BC%D0%B5%D0%B4%D0%B8%D1%86%D0%B8%D0%BD%D0%B0" TargetMode="External"/><Relationship Id="rId4" Type="http://schemas.openxmlformats.org/officeDocument/2006/relationships/hyperlink" Target="http://ru.wikipedia.org/wiki/%D0%92%D0%B0%D1%80%D0%B5%D0%BD%D1%8C%D0%B5" TargetMode="External"/><Relationship Id="rId9" Type="http://schemas.openxmlformats.org/officeDocument/2006/relationships/hyperlink" Target="http://ru.wikipedia.org/wiki/%D0%9C%D0%B8%D0%BA%D1%81%D1%82%D1%83%D1%80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1%D0%BB%D0%B5%D0%BF%D0%B8%D1%85%D0%BE%D0%B2%D0%BE%D0%B5_%D0%BC%D0%B0%D1%81%D0%BB%D0%B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ru.wikipedia.org/wiki/%D0%A0%D1%8F%D0%B1%D0%B8%D0%BD%D0%BD%D0%B8%D0%BA" TargetMode="External"/><Relationship Id="rId4" Type="http://schemas.openxmlformats.org/officeDocument/2006/relationships/hyperlink" Target="http://ru.wikipedia.org/w/index.php?title=%D0%94%D1%83%D0%B1%D0%B8%D0%BB%D1%8C%D0%BD%D1%8B%D0%B5_%D0%BC%D0%B0%D1%82%D0%B5%D1%80%D0%B8%D0%B0%D0%BB%D1%8B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4%D0%BE%D0%BD%D0%BE%D1%81%D1%8B" TargetMode="External"/><Relationship Id="rId3" Type="http://schemas.openxmlformats.org/officeDocument/2006/relationships/hyperlink" Target="http://ru.wikipedia.org/wiki/%D0%92%D0%B0%D1%80%D0%B5%D0%BD%D1%8C%D0%B5" TargetMode="External"/><Relationship Id="rId7" Type="http://schemas.openxmlformats.org/officeDocument/2006/relationships/hyperlink" Target="http://ru.wikipedia.org/wiki/%D0%A1%D0%B8%D1%80%D0%BE%D0%B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0%D1%80%D0%BC%D0%B5%D0%BB%D0%B0%D0%B4" TargetMode="External"/><Relationship Id="rId5" Type="http://schemas.openxmlformats.org/officeDocument/2006/relationships/hyperlink" Target="http://ru.wikipedia.org/wiki/%D0%96%D0%B5%D0%BB%D0%B5" TargetMode="External"/><Relationship Id="rId4" Type="http://schemas.openxmlformats.org/officeDocument/2006/relationships/hyperlink" Target="http://ru.wikipedia.org/wiki/%D0%9A%D0%BE%D0%BC%D0%BF%D0%BE%D1%82" TargetMode="Externa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5%D0%B4%D0%B8%D1%86%D0%B8%D0%BD%D0%B0" TargetMode="External"/><Relationship Id="rId3" Type="http://schemas.openxmlformats.org/officeDocument/2006/relationships/hyperlink" Target="http://ru.wikipedia.org/wiki/%D0%A7%D0%B0%D0%B9" TargetMode="External"/><Relationship Id="rId7" Type="http://schemas.openxmlformats.org/officeDocument/2006/relationships/hyperlink" Target="http://ru.wikipedia.org/wiki/%D0%92%D0%B8%D1%82%D0%B0%D0%BC%D0%B8%D0%BD_C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A_(%D0%BD%D0%B0%D0%BF%D0%B8%D1%82%D0%BE%D0%BA)" TargetMode="External"/><Relationship Id="rId5" Type="http://schemas.openxmlformats.org/officeDocument/2006/relationships/hyperlink" Target="http://ru.wikipedia.org/wiki/%D0%A1%D0%B8%D1%80%D0%BE%D0%BF" TargetMode="External"/><Relationship Id="rId4" Type="http://schemas.openxmlformats.org/officeDocument/2006/relationships/hyperlink" Target="http://ru.wikipedia.org/wiki/%D0%9E%D1%82%D0%B2%D0%B0%D1%80%D1%8B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78380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  <a:r>
              <a:rPr lang="ru-RU" sz="2800" b="1" dirty="0" smtClean="0">
                <a:solidFill>
                  <a:srgbClr val="EA0000"/>
                </a:solidFill>
              </a:rPr>
              <a:t>Калина</a:t>
            </a:r>
            <a:r>
              <a:rPr lang="ru-RU" sz="2800" dirty="0" smtClean="0"/>
              <a:t>  плоды </a:t>
            </a:r>
            <a:r>
              <a:rPr lang="ru-RU" sz="2800" dirty="0"/>
              <a:t>некоторых </a:t>
            </a:r>
            <a:r>
              <a:rPr lang="ru-RU" sz="2800" dirty="0" smtClean="0"/>
              <a:t>видов калины </a:t>
            </a:r>
            <a:r>
              <a:rPr lang="ru-RU" sz="2800" dirty="0"/>
              <a:t>употребляются в пищу и используются в </a:t>
            </a:r>
            <a:r>
              <a:rPr lang="ru-RU" sz="2800" dirty="0">
                <a:hlinkClick r:id="rId3" tooltip="Народная медицина"/>
              </a:rPr>
              <a:t>народной медицине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/>
              <a:t>	</a:t>
            </a:r>
            <a:r>
              <a:rPr lang="ru-RU" sz="2800" dirty="0" smtClean="0">
                <a:hlinkClick r:id="rId4" tooltip="Древесина"/>
              </a:rPr>
              <a:t>Древесина</a:t>
            </a:r>
            <a:r>
              <a:rPr lang="ru-RU" sz="2800" dirty="0"/>
              <a:t> употребляется на мелкие поделки.</a:t>
            </a:r>
            <a:br>
              <a:rPr lang="ru-RU" sz="2800" dirty="0"/>
            </a:br>
            <a:r>
              <a:rPr lang="ru-RU" sz="2800" dirty="0"/>
              <a:t>Многие виды весьма декоративны и ценятся за красивую листву, крупные многочисленные </a:t>
            </a:r>
            <a:r>
              <a:rPr lang="ru-RU" sz="2800" dirty="0" smtClean="0"/>
              <a:t>соцветии и красивые плоды.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Содержимое 3" descr="калина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123728" y="3284984"/>
            <a:ext cx="5328592" cy="3312368"/>
          </a:xfrm>
        </p:spPr>
      </p:pic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3575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EA0000"/>
                </a:solidFill>
              </a:rPr>
              <a:t>Крыжовник</a:t>
            </a:r>
            <a:r>
              <a:rPr lang="ru-RU" sz="2000" b="1" dirty="0" smtClean="0"/>
              <a:t> </a:t>
            </a:r>
            <a:r>
              <a:rPr lang="ru-RU" sz="2000" dirty="0"/>
              <a:t>обыкновенный является одним из основных ягодных кустарников, благодаря тому, что его ягоды содержат много </a:t>
            </a:r>
            <a:r>
              <a:rPr lang="ru-RU" sz="2000" dirty="0">
                <a:hlinkClick r:id="rId3" tooltip="Углеводы"/>
              </a:rPr>
              <a:t>сахаров</a:t>
            </a:r>
            <a:r>
              <a:rPr lang="ru-RU" sz="2000" dirty="0"/>
              <a:t>, </a:t>
            </a:r>
            <a:r>
              <a:rPr lang="ru-RU" sz="2000" dirty="0">
                <a:hlinkClick r:id="rId4" tooltip="Кислоты"/>
              </a:rPr>
              <a:t>кислот</a:t>
            </a:r>
            <a:r>
              <a:rPr lang="ru-RU" sz="2000" dirty="0"/>
              <a:t> и различных </a:t>
            </a:r>
            <a:r>
              <a:rPr lang="ru-RU" sz="2000" dirty="0">
                <a:hlinkClick r:id="rId5" tooltip="Витамины"/>
              </a:rPr>
              <a:t>витаминов</a:t>
            </a:r>
            <a:r>
              <a:rPr lang="ru-RU" sz="2000" dirty="0"/>
              <a:t>. Плоды употребляются в пищу свежими или используются для приготовления </a:t>
            </a:r>
            <a:r>
              <a:rPr lang="ru-RU" sz="2000" dirty="0">
                <a:hlinkClick r:id="rId6" tooltip="Варенье"/>
              </a:rPr>
              <a:t>варенья</a:t>
            </a:r>
            <a:r>
              <a:rPr lang="ru-RU" sz="2000" dirty="0"/>
              <a:t>, </a:t>
            </a:r>
            <a:r>
              <a:rPr lang="ru-RU" sz="2000" dirty="0">
                <a:hlinkClick r:id="rId7" tooltip="Кисель"/>
              </a:rPr>
              <a:t>киселей</a:t>
            </a:r>
            <a:r>
              <a:rPr lang="ru-RU" sz="2000" dirty="0"/>
              <a:t>, </a:t>
            </a:r>
            <a:r>
              <a:rPr lang="ru-RU" sz="2000" dirty="0">
                <a:hlinkClick r:id="rId8" tooltip="Мармелад"/>
              </a:rPr>
              <a:t>мармелада</a:t>
            </a:r>
            <a:r>
              <a:rPr lang="ru-RU" sz="2000" dirty="0"/>
              <a:t> </a:t>
            </a:r>
            <a:r>
              <a:rPr lang="ru-RU" sz="2000" dirty="0" smtClean="0"/>
              <a:t>. </a:t>
            </a:r>
            <a:r>
              <a:rPr lang="ru-RU" sz="2000" dirty="0"/>
              <a:t>В настоящее время известно не менее 1500 сортов этого крыжовника, которые культивируются во всех странах </a:t>
            </a:r>
            <a:r>
              <a:rPr lang="ru-RU" sz="2000" dirty="0">
                <a:hlinkClick r:id="rId9" tooltip="Умеренный климат"/>
              </a:rPr>
              <a:t>умеренного климата</a:t>
            </a:r>
            <a:r>
              <a:rPr lang="ru-RU" sz="2000" dirty="0"/>
              <a:t>. Применяется в </a:t>
            </a:r>
            <a:r>
              <a:rPr lang="ru-RU" sz="2000" dirty="0">
                <a:hlinkClick r:id="rId10" tooltip="Медицина"/>
              </a:rPr>
              <a:t>медицине</a:t>
            </a:r>
            <a:r>
              <a:rPr lang="ru-RU" sz="2000" dirty="0"/>
              <a:t>. Недостаток крыжовника в том, что он часто </a:t>
            </a:r>
            <a:r>
              <a:rPr lang="ru-RU" sz="2000" dirty="0" smtClean="0"/>
              <a:t>поражается</a:t>
            </a:r>
            <a:r>
              <a:rPr lang="ru-RU" sz="2000" dirty="0"/>
              <a:t> </a:t>
            </a:r>
            <a:r>
              <a:rPr lang="ru-RU" sz="2000" dirty="0">
                <a:hlinkClick r:id="rId11" tooltip="Тля"/>
              </a:rPr>
              <a:t>тлями</a:t>
            </a:r>
            <a:r>
              <a:rPr lang="ru-RU" sz="2000" dirty="0"/>
              <a:t> и другими вредителями.</a:t>
            </a:r>
            <a:br>
              <a:rPr lang="ru-RU" sz="2000" dirty="0"/>
            </a:br>
            <a:r>
              <a:rPr lang="ru-RU" sz="2000" dirty="0"/>
              <a:t>Ценится как </a:t>
            </a:r>
            <a:r>
              <a:rPr lang="ru-RU" sz="2000" dirty="0">
                <a:hlinkClick r:id="rId12" tooltip="Медоносы"/>
              </a:rPr>
              <a:t>медонос</a:t>
            </a:r>
            <a:r>
              <a:rPr lang="ru-RU" sz="2000" dirty="0"/>
              <a:t> — самый ранний из ягодных кустарников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Содержимое 3" descr="крыжовник.jpg"/>
          <p:cNvPicPr>
            <a:picLocks noGrp="1" noChangeAspect="1"/>
          </p:cNvPicPr>
          <p:nvPr>
            <p:ph idx="1"/>
          </p:nvPr>
        </p:nvPicPr>
        <p:blipFill>
          <a:blip r:embed="rId13" cstate="print"/>
          <a:stretch>
            <a:fillRect/>
          </a:stretch>
        </p:blipFill>
        <p:spPr>
          <a:xfrm>
            <a:off x="3643306" y="3286124"/>
            <a:ext cx="4883078" cy="3054353"/>
          </a:xfrm>
        </p:spPr>
      </p:pic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0043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Малина</a:t>
            </a:r>
            <a:r>
              <a:rPr lang="en-US" sz="2000" dirty="0" smtClean="0"/>
              <a:t> </a:t>
            </a:r>
            <a:r>
              <a:rPr lang="ru-RU" sz="2000" dirty="0" smtClean="0"/>
              <a:t>плоды малины употребляют свежими или используют для  приготовления </a:t>
            </a:r>
            <a:r>
              <a:rPr lang="ru-RU" sz="2000" dirty="0" smtClean="0">
                <a:hlinkClick r:id="rId4" tooltip="Варенье"/>
              </a:rPr>
              <a:t>варенья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5" tooltip="Желе"/>
              </a:rPr>
              <a:t>желе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6" tooltip="Мармелад"/>
              </a:rPr>
              <a:t>мармелада</a:t>
            </a:r>
            <a:r>
              <a:rPr lang="ru-RU" sz="2000" dirty="0" smtClean="0"/>
              <a:t>, </a:t>
            </a:r>
            <a:r>
              <a:rPr lang="ru-RU" sz="2000" dirty="0" smtClean="0">
                <a:hlinkClick r:id="rId7" tooltip="Сок (напиток)"/>
              </a:rPr>
              <a:t>соков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В </a:t>
            </a:r>
            <a:r>
              <a:rPr lang="ru-RU" sz="2000" dirty="0" smtClean="0">
                <a:hlinkClick r:id="rId8" tooltip="Медицина"/>
              </a:rPr>
              <a:t>медицине</a:t>
            </a:r>
            <a:r>
              <a:rPr lang="ru-RU" sz="2000" dirty="0" smtClean="0"/>
              <a:t> сушёные плоды употребляются как потогонное средство, сироп — для улучшения вкуса </a:t>
            </a:r>
            <a:r>
              <a:rPr lang="ru-RU" sz="2000" dirty="0" smtClean="0">
                <a:hlinkClick r:id="rId9" tooltip="Микстура"/>
              </a:rPr>
              <a:t>микстур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В </a:t>
            </a:r>
            <a:r>
              <a:rPr lang="ru-RU" sz="2000" dirty="0" smtClean="0">
                <a:hlinkClick r:id="rId10" tooltip="Народная медицина"/>
              </a:rPr>
              <a:t>народной медицине</a:t>
            </a:r>
            <a:r>
              <a:rPr lang="ru-RU" sz="2000" dirty="0" smtClean="0"/>
              <a:t> используются плоды и листья при простуде, гриппе, как жаропонижающее средство.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малина.jpg"/>
          <p:cNvPicPr>
            <a:picLocks noGrp="1" noChangeAspect="1"/>
          </p:cNvPicPr>
          <p:nvPr>
            <p:ph idx="1"/>
          </p:nvPr>
        </p:nvPicPr>
        <p:blipFill>
          <a:blip r:embed="rId11" cstate="print"/>
          <a:stretch>
            <a:fillRect/>
          </a:stretch>
        </p:blipFill>
        <p:spPr>
          <a:xfrm>
            <a:off x="3923928" y="2852936"/>
            <a:ext cx="4585392" cy="3600399"/>
          </a:xfrm>
        </p:spPr>
      </p:pic>
    </p:spTree>
  </p:cSld>
  <p:clrMapOvr>
    <a:masterClrMapping/>
  </p:clrMapOvr>
  <p:transition spd="med" advTm="0">
    <p:strips dir="ru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Облепиха</a:t>
            </a:r>
            <a:r>
              <a:rPr lang="ru-RU" sz="2200" dirty="0" smtClean="0"/>
              <a:t> </a:t>
            </a:r>
            <a:r>
              <a:rPr lang="ru-RU" sz="2700" dirty="0" smtClean="0"/>
              <a:t>плоды съедобные, используются для получения </a:t>
            </a:r>
            <a:r>
              <a:rPr lang="ru-RU" sz="2700" dirty="0" smtClean="0">
                <a:hlinkClick r:id="rId3" tooltip="Облепиховое масло"/>
              </a:rPr>
              <a:t>облепихового масла</a:t>
            </a:r>
            <a:r>
              <a:rPr lang="ru-RU" sz="2700" dirty="0" smtClean="0"/>
              <a:t>, применяемого в медицине.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Листья облепихи служат </a:t>
            </a:r>
            <a:r>
              <a:rPr lang="ru-RU" sz="2700" dirty="0" smtClean="0">
                <a:hlinkClick r:id="rId4" tooltip="Дубильные материалы (страница отсутствует)"/>
              </a:rPr>
              <a:t>дубильным сырьём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sz="2700" dirty="0" smtClean="0"/>
              <a:t>Плоды являются важной составляющей частью зимней пищи некоторых птиц, например, </a:t>
            </a:r>
            <a:r>
              <a:rPr lang="ru-RU" sz="2700" dirty="0" smtClean="0">
                <a:hlinkClick r:id="rId5" tooltip="Рябинник"/>
              </a:rPr>
              <a:t>рябинника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облепиха2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143372" y="2928934"/>
            <a:ext cx="4466529" cy="3554419"/>
          </a:xfrm>
        </p:spPr>
      </p:pic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2786082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717032"/>
            <a:ext cx="47525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077072"/>
          </a:xfrm>
        </p:spPr>
        <p:txBody>
          <a:bodyPr>
            <a:normAutofit fontScale="92500" lnSpcReduction="10000"/>
          </a:bodyPr>
          <a:lstStyle/>
          <a:p>
            <a:r>
              <a:rPr lang="ru-RU" sz="3000" b="1" dirty="0" smtClean="0">
                <a:solidFill>
                  <a:srgbClr val="FF0000"/>
                </a:solidFill>
              </a:rPr>
              <a:t>Ежевика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Плоды ежевики крупные с множеством косточек, очень похожи на малину (особенно красные недоспелые ягоды). Спелые плоды ярко черного цвета (либо с фиолетовым оттенком). Ежевика - хороший медонос. Мед с зарослей ежевики очень ароматный и полезный. Если по своим вкусовым качествам она и уступает малине, то по лечебным свойствам, ежевика превосходит свою ближайшую родственницу. Причем лекарственными являются, не только ягоды, но и листья, и ветки, и корни этого растения.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Смородина </a:t>
            </a:r>
            <a:r>
              <a:rPr lang="ru-RU" sz="2700" dirty="0" smtClean="0"/>
              <a:t>одна из самых любимых ягод. Помимо великолепного вкуса, смородина очень полезна для здоровья организма. Благодаря целебным свойствам, смородина часто применяется в народной медицине в лечебных и профилактических целях. Кроме употребления непосредственно в пищу, из ягод смородины готовят </a:t>
            </a:r>
            <a:r>
              <a:rPr lang="ru-RU" sz="2700" dirty="0" smtClean="0">
                <a:hlinkClick r:id="rId3" tooltip="Варенье"/>
              </a:rPr>
              <a:t>варенье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4" tooltip="Компот"/>
              </a:rPr>
              <a:t>компот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5" tooltip="Желе"/>
              </a:rPr>
              <a:t>желе</a:t>
            </a:r>
            <a:r>
              <a:rPr lang="ru-RU" sz="2700" dirty="0" smtClean="0"/>
              <a:t>, пастилу, </a:t>
            </a:r>
            <a:r>
              <a:rPr lang="ru-RU" sz="2700" dirty="0" smtClean="0">
                <a:hlinkClick r:id="rId6" tooltip="Мармелад"/>
              </a:rPr>
              <a:t>мармелад</a:t>
            </a:r>
            <a:r>
              <a:rPr lang="ru-RU" sz="2700" dirty="0" smtClean="0"/>
              <a:t>, </a:t>
            </a:r>
            <a:r>
              <a:rPr lang="ru-RU" sz="2700" dirty="0" smtClean="0">
                <a:hlinkClick r:id="rId7" tooltip="Сироп"/>
              </a:rPr>
              <a:t>сиропы</a:t>
            </a:r>
            <a:r>
              <a:rPr lang="ru-RU" sz="2700" dirty="0" smtClean="0"/>
              <a:t> .</a:t>
            </a:r>
            <a:br>
              <a:rPr lang="ru-RU" sz="2700" dirty="0" smtClean="0"/>
            </a:br>
            <a:r>
              <a:rPr lang="ru-RU" sz="2700" dirty="0" smtClean="0"/>
              <a:t>Многие виды смородины — </a:t>
            </a:r>
            <a:r>
              <a:rPr lang="ru-RU" sz="2700" dirty="0" smtClean="0">
                <a:hlinkClick r:id="rId8" tooltip="Медоносы"/>
              </a:rPr>
              <a:t>медоносные</a:t>
            </a:r>
            <a:r>
              <a:rPr lang="ru-RU" sz="2700" dirty="0" smtClean="0"/>
              <a:t> растения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смородина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3643306" y="3286124"/>
            <a:ext cx="4990279" cy="3340105"/>
          </a:xfrm>
        </p:spPr>
      </p:pic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4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Шиповник</a:t>
            </a:r>
            <a:r>
              <a:rPr lang="ru-RU" sz="2000" dirty="0" smtClean="0"/>
              <a:t> </a:t>
            </a:r>
            <a:r>
              <a:rPr lang="ru-RU" sz="2400" dirty="0" smtClean="0"/>
              <a:t>Плоды шиповника употребляют в свежем виде;</a:t>
            </a:r>
            <a:br>
              <a:rPr lang="ru-RU" sz="2400" dirty="0" smtClean="0"/>
            </a:br>
            <a:r>
              <a:rPr lang="ru-RU" sz="2400" dirty="0" smtClean="0">
                <a:hlinkClick r:id="rId3" tooltip="Чай"/>
              </a:rPr>
              <a:t>чая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4" tooltip="Отвары"/>
              </a:rPr>
              <a:t>отвара</a:t>
            </a:r>
            <a:r>
              <a:rPr lang="ru-RU" sz="2400" dirty="0" smtClean="0"/>
              <a:t>) из сушёных плодов;</a:t>
            </a:r>
            <a:br>
              <a:rPr lang="ru-RU" sz="2400" dirty="0" smtClean="0"/>
            </a:br>
            <a:r>
              <a:rPr lang="ru-RU" sz="2400" dirty="0" smtClean="0">
                <a:hlinkClick r:id="rId5" tooltip="Сироп"/>
              </a:rPr>
              <a:t>сиропа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>
                <a:hlinkClick r:id="rId6" tooltip="Сок (напиток)"/>
              </a:rPr>
              <a:t>сока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Плоды многих видов шиповника содержат большое количество </a:t>
            </a:r>
            <a:r>
              <a:rPr lang="ru-RU" sz="2400" dirty="0" smtClean="0">
                <a:hlinkClick r:id="rId7" tooltip="Витамин C"/>
              </a:rPr>
              <a:t>витамина С</a:t>
            </a:r>
            <a:r>
              <a:rPr lang="ru-RU" sz="2400" dirty="0" smtClean="0"/>
              <a:t>, что делает их ценными для </a:t>
            </a:r>
            <a:r>
              <a:rPr lang="ru-RU" sz="2400" dirty="0" smtClean="0">
                <a:hlinkClick r:id="rId8" tooltip="Медицина"/>
              </a:rPr>
              <a:t>медицины</a:t>
            </a:r>
            <a:r>
              <a:rPr lang="ru-RU" sz="2400" dirty="0" smtClean="0"/>
              <a:t> и здорового питания.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шиповник.jpg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214942" y="3214686"/>
            <a:ext cx="3333750" cy="3367086"/>
          </a:xfrm>
        </p:spPr>
      </p:pic>
    </p:spTree>
  </p:cSld>
  <p:clrMapOvr>
    <a:masterClrMapping/>
  </p:clrMapOvr>
  <p:transition spd="med" advTm="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172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Калина  плоды некоторых видов калины употребляются в пищу и используются в народной медицине.  Древесина употребляется на мелкие поделки. Многие виды весьма декоративны и ценятся за красивую листву, крупные многочисленные соцветии и красивые плоды. </vt:lpstr>
      <vt:lpstr>Крыжовник обыкновенный является одним из основных ягодных кустарников, благодаря тому, что его ягоды содержат много сахаров, кислот и различных витаминов. Плоды употребляются в пищу свежими или используются для приготовления варенья, киселей, мармелада . В настоящее время известно не менее 1500 сортов этого крыжовника, которые культивируются во всех странах умеренного климата. Применяется в медицине. Недостаток крыжовника в том, что он часто поражается тлями и другими вредителями. Ценится как медонос — самый ранний из ягодных кустарников </vt:lpstr>
      <vt:lpstr>Малина плоды малины употребляют свежими или используют для  приготовления варенья, желе, мармелада, соков.  В медицине сушёные плоды употребляются как потогонное средство, сироп — для улучшения вкуса микстур. В народной медицине используются плоды и листья при простуде, гриппе, как жаропонижающее средство. </vt:lpstr>
      <vt:lpstr>Облепиха плоды съедобные, используются для получения облепихового масла, применяемого в медицине.  Листья облепихи служат дубильным сырьём. Плоды являются важной составляющей частью зимней пищи некоторых птиц, например, рябинника. </vt:lpstr>
      <vt:lpstr>Презентация PowerPoint</vt:lpstr>
      <vt:lpstr>Смородина одна из самых любимых ягод. Помимо великолепного вкуса, смородина очень полезна для здоровья организма. Благодаря целебным свойствам, смородина часто применяется в народной медицине в лечебных и профилактических целях. Кроме употребления непосредственно в пищу, из ягод смородины готовят варенье, компот, желе, пастилу, мармелад, сиропы . Многие виды смородины — медоносные растения </vt:lpstr>
      <vt:lpstr>Шиповник Плоды шиповника употребляют в свежем виде; чая (отвара) из сушёных плодов; сиропа; сока. Плоды многих видов шиповника содержат большое количество витамина С, что делает их ценными для медицины и здорового питания.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</dc:title>
  <dc:creator>Viatly</dc:creator>
  <cp:lastModifiedBy>Дарина</cp:lastModifiedBy>
  <cp:revision>30</cp:revision>
  <dcterms:created xsi:type="dcterms:W3CDTF">2012-01-29T07:56:00Z</dcterms:created>
  <dcterms:modified xsi:type="dcterms:W3CDTF">2019-01-15T14:51:01Z</dcterms:modified>
</cp:coreProperties>
</file>