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3" r:id="rId5"/>
    <p:sldId id="262" r:id="rId6"/>
    <p:sldId id="270" r:id="rId7"/>
    <p:sldId id="268" r:id="rId8"/>
    <p:sldId id="264" r:id="rId9"/>
    <p:sldId id="266" r:id="rId10"/>
    <p:sldId id="267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7E4-A2C3-4003-AA15-DFF446771E3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A062-BF16-4213-B3E3-415A52BAD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7E4-A2C3-4003-AA15-DFF446771E3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A062-BF16-4213-B3E3-415A52BAD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7E4-A2C3-4003-AA15-DFF446771E3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A062-BF16-4213-B3E3-415A52BAD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7E4-A2C3-4003-AA15-DFF446771E3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A062-BF16-4213-B3E3-415A52BAD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7E4-A2C3-4003-AA15-DFF446771E3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A062-BF16-4213-B3E3-415A52BAD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7E4-A2C3-4003-AA15-DFF446771E3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A062-BF16-4213-B3E3-415A52BAD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7E4-A2C3-4003-AA15-DFF446771E3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A062-BF16-4213-B3E3-415A52BAD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7E4-A2C3-4003-AA15-DFF446771E3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A062-BF16-4213-B3E3-415A52BAD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7E4-A2C3-4003-AA15-DFF446771E3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A062-BF16-4213-B3E3-415A52BAD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7E4-A2C3-4003-AA15-DFF446771E3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A062-BF16-4213-B3E3-415A52BAD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7E4-A2C3-4003-AA15-DFF446771E3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A062-BF16-4213-B3E3-415A52BAD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247E4-A2C3-4003-AA15-DFF446771E3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9A062-BF16-4213-B3E3-415A52BAD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miart.ru/forum/uploads6/post-189248-128048949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948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Создание правового пространства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28604"/>
            <a:ext cx="6858048" cy="407196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МБОУ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«</a:t>
            </a:r>
            <a:r>
              <a:rPr lang="ru-RU" sz="1800" dirty="0" err="1" smtClean="0">
                <a:solidFill>
                  <a:schemeClr val="tx1"/>
                </a:solidFill>
              </a:rPr>
              <a:t>Верх-Люкинская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средняя общеобразовательная школа»</a:t>
            </a:r>
          </a:p>
          <a:p>
            <a:r>
              <a:rPr lang="ru-RU" sz="1800" dirty="0" err="1" smtClean="0">
                <a:solidFill>
                  <a:schemeClr val="tx1"/>
                </a:solidFill>
              </a:rPr>
              <a:t>Балезинский</a:t>
            </a:r>
            <a:r>
              <a:rPr lang="ru-RU" sz="1800" dirty="0" smtClean="0">
                <a:solidFill>
                  <a:schemeClr val="tx1"/>
                </a:solidFill>
              </a:rPr>
              <a:t> район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Удмуртская республика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3982998"/>
            <a:ext cx="4000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Заместитель директора </a:t>
            </a:r>
          </a:p>
          <a:p>
            <a:r>
              <a:rPr lang="ru-RU" dirty="0" smtClean="0"/>
              <a:t>по воспитательной работе </a:t>
            </a:r>
          </a:p>
          <a:p>
            <a:r>
              <a:rPr lang="ru-RU" dirty="0" smtClean="0"/>
              <a:t>Богданова О.А.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Октябрь 2018 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emiart.ru/forum/uploads6/post-189248-128048949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2419" r="2419"/>
          <a:stretch>
            <a:fillRect/>
          </a:stretch>
        </p:blipFill>
        <p:spPr bwMode="auto">
          <a:xfrm>
            <a:off x="0" y="0"/>
            <a:ext cx="9144000" cy="6894807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42976" y="714356"/>
            <a:ext cx="6929486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эффективность работы;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отсутствуют дети, совершившие правонарушения,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проблемы;-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правовая неграмотность некоторых родителей,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задачи на следующий год.-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привлечение сотрудников правоохранительных органов к проведению бесед, проведение совместных методов работы с учащимися и родителями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miart.ru/forum/uploads6/post-189248-128048949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2419" r="2419"/>
          <a:stretch>
            <a:fillRect/>
          </a:stretch>
        </p:blipFill>
        <p:spPr bwMode="auto">
          <a:xfrm>
            <a:off x="0" y="0"/>
            <a:ext cx="9144000" cy="68948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285860"/>
            <a:ext cx="66437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Правовое воспитание в итоге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должно сформировать личность, для которой уважение к законам государства станет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неотъемлемой частью его сущности.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miart.ru/forum/uploads6/post-189248-128048949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94807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ПРАВОВОЕ ВОСПИТАНИЕ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428728" y="1600200"/>
            <a:ext cx="2500330" cy="4525963"/>
          </a:xfrm>
        </p:spPr>
        <p:txBody>
          <a:bodyPr>
            <a:normAutofit fontScale="47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Современная образовательная организация </a:t>
            </a:r>
            <a:r>
              <a:rPr lang="ru-RU" sz="4400" b="1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пространство,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котором пересекаются и согласуются интересы государства, общества и отдельного человека.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357686" y="1571612"/>
            <a:ext cx="4071966" cy="485778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000" b="1" dirty="0" smtClean="0"/>
              <a:t>Обеспечение комплексного подхода </a:t>
            </a:r>
            <a:r>
              <a:rPr lang="ru-RU" sz="4000" b="1" dirty="0"/>
              <a:t>к правовому воспитанию обучающихся ОО </a:t>
            </a:r>
            <a:r>
              <a:rPr lang="ru-RU" sz="4000" b="1" dirty="0" smtClean="0"/>
              <a:t>по направлениям</a:t>
            </a:r>
            <a:r>
              <a:rPr lang="ru-RU" sz="4000" b="1" dirty="0"/>
              <a:t>:</a:t>
            </a:r>
          </a:p>
          <a:p>
            <a:pPr>
              <a:buNone/>
            </a:pPr>
            <a:r>
              <a:rPr lang="ru-RU" sz="4000" b="1" dirty="0"/>
              <a:t>-обеспечение доступа всех участников образовательных отношений к </a:t>
            </a:r>
            <a:r>
              <a:rPr lang="ru-RU" sz="4000" b="1" dirty="0" smtClean="0"/>
              <a:t>правовой информации</a:t>
            </a:r>
            <a:r>
              <a:rPr lang="ru-RU" sz="4000" b="1" dirty="0"/>
              <a:t>;</a:t>
            </a:r>
          </a:p>
          <a:p>
            <a:pPr>
              <a:buNone/>
            </a:pPr>
            <a:r>
              <a:rPr lang="ru-RU" sz="4000" b="1" dirty="0"/>
              <a:t>-</a:t>
            </a:r>
            <a:r>
              <a:rPr lang="ru-RU" sz="4000" b="1" dirty="0" smtClean="0"/>
              <a:t>формирование </a:t>
            </a:r>
            <a:r>
              <a:rPr lang="ru-RU" sz="4000" b="1" dirty="0"/>
              <a:t>осознанного </a:t>
            </a:r>
            <a:r>
              <a:rPr lang="ru-RU" sz="4200" b="1" dirty="0"/>
              <a:t>законопослушного</a:t>
            </a:r>
            <a:r>
              <a:rPr lang="ru-RU" sz="4000" b="1" dirty="0"/>
              <a:t> поведения, формирование у </a:t>
            </a:r>
            <a:r>
              <a:rPr lang="ru-RU" sz="4000" b="1" dirty="0" smtClean="0"/>
              <a:t>детей навыков  </a:t>
            </a:r>
            <a:r>
              <a:rPr lang="ru-RU" sz="4000" b="1" dirty="0"/>
              <a:t>социальной  ответственности,  уважительного  отношения  к  закону</a:t>
            </a:r>
            <a:r>
              <a:rPr lang="ru-RU" sz="4000" b="1" dirty="0" smtClean="0"/>
              <a:t>, правоохранительным </a:t>
            </a:r>
            <a:r>
              <a:rPr lang="ru-RU" sz="4000" b="1" dirty="0"/>
              <a:t>органам;</a:t>
            </a:r>
          </a:p>
          <a:p>
            <a:pPr>
              <a:buNone/>
            </a:pPr>
            <a:r>
              <a:rPr lang="ru-RU" sz="4000" b="1" dirty="0"/>
              <a:t>-формирование правовой культуры родителей и ответственного </a:t>
            </a:r>
            <a:r>
              <a:rPr lang="ru-RU" sz="4000" b="1" dirty="0" err="1"/>
              <a:t>родительства</a:t>
            </a:r>
            <a:r>
              <a:rPr lang="ru-RU" sz="4000" b="1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miart.ru/forum/uploads6/post-189248-128048949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2343" r="2343"/>
          <a:stretch>
            <a:fillRect/>
          </a:stretch>
        </p:blipFill>
        <p:spPr bwMode="auto">
          <a:xfrm>
            <a:off x="0" y="0"/>
            <a:ext cx="9144000" cy="6894806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071538" y="357166"/>
            <a:ext cx="2857520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Работа по правовому направлению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1285852" y="2643182"/>
            <a:ext cx="2214578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учащиеся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3929058" y="1285860"/>
            <a:ext cx="214314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родители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786314" y="4714884"/>
            <a:ext cx="214314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деловые</a:t>
            </a:r>
            <a:r>
              <a:rPr lang="ru-RU" sz="2000" dirty="0" smtClean="0"/>
              <a:t> игры </a:t>
            </a:r>
            <a:endParaRPr lang="ru-RU" sz="2000" dirty="0"/>
          </a:p>
        </p:txBody>
      </p:sp>
      <p:sp>
        <p:nvSpPr>
          <p:cNvPr id="10" name="Овал 9"/>
          <p:cNvSpPr/>
          <p:nvPr/>
        </p:nvSpPr>
        <p:spPr>
          <a:xfrm>
            <a:off x="6357950" y="428604"/>
            <a:ext cx="2286016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родительский всеобуч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6143636" y="2857496"/>
            <a:ext cx="214314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Викторины, конкурсы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1785918" y="4929198"/>
            <a:ext cx="214314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Беседы, уроки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1821637" y="2321711"/>
            <a:ext cx="57150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857620" y="1428736"/>
            <a:ext cx="28575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1714480" y="4500570"/>
            <a:ext cx="92869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000364" y="4000504"/>
            <a:ext cx="1928826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2" idx="2"/>
          </p:cNvCxnSpPr>
          <p:nvPr/>
        </p:nvCxnSpPr>
        <p:spPr>
          <a:xfrm flipV="1">
            <a:off x="3428992" y="3500438"/>
            <a:ext cx="271464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3500430" y="3429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072198" y="1500174"/>
            <a:ext cx="428628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572132" y="2643182"/>
            <a:ext cx="785818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4286248" y="3643314"/>
            <a:ext cx="207170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2750331" y="3107529"/>
            <a:ext cx="2214578" cy="142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miart.ru/forum/uploads6/post-189248-128048949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9480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Методы правового воспитания</a:t>
            </a:r>
            <a:r>
              <a:rPr lang="ru-RU" dirty="0">
                <a:solidFill>
                  <a:srgbClr val="00B05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2976" y="1071546"/>
            <a:ext cx="7215238" cy="55007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Главный метод — </a:t>
            </a:r>
            <a:r>
              <a:rPr lang="ru-RU" b="1" dirty="0">
                <a:solidFill>
                  <a:srgbClr val="00B050"/>
                </a:solidFill>
              </a:rPr>
              <a:t>беседа</a:t>
            </a:r>
            <a:r>
              <a:rPr lang="ru-RU" dirty="0"/>
              <a:t>. Проводится в рамках урока, на </a:t>
            </a:r>
            <a:r>
              <a:rPr lang="ru-RU" dirty="0" smtClean="0"/>
              <a:t>внеклассных  мероприятиях</a:t>
            </a:r>
            <a:r>
              <a:rPr lang="ru-RU" dirty="0"/>
              <a:t>, в индивидуальной или групповой </a:t>
            </a:r>
            <a:r>
              <a:rPr lang="ru-RU" dirty="0" smtClean="0"/>
              <a:t>формах; </a:t>
            </a:r>
          </a:p>
          <a:p>
            <a:pPr>
              <a:buNone/>
            </a:pPr>
            <a:r>
              <a:rPr lang="ru-RU" dirty="0" smtClean="0"/>
              <a:t> использование </a:t>
            </a:r>
            <a:r>
              <a:rPr lang="ru-RU" b="1" dirty="0">
                <a:solidFill>
                  <a:srgbClr val="00B050"/>
                </a:solidFill>
              </a:rPr>
              <a:t>деловой игры </a:t>
            </a:r>
            <a:r>
              <a:rPr lang="ru-RU" dirty="0"/>
              <a:t>требует знаний от педагога и учеников </a:t>
            </a:r>
            <a:r>
              <a:rPr lang="ru-RU" dirty="0" smtClean="0"/>
              <a:t>;</a:t>
            </a:r>
            <a:endParaRPr lang="ru-RU" dirty="0"/>
          </a:p>
          <a:p>
            <a:pPr>
              <a:buNone/>
            </a:pPr>
            <a:r>
              <a:rPr lang="ru-RU" b="1" dirty="0">
                <a:solidFill>
                  <a:srgbClr val="00B050"/>
                </a:solidFill>
              </a:rPr>
              <a:t>интерактивные методики </a:t>
            </a:r>
            <a:r>
              <a:rPr lang="ru-RU" dirty="0"/>
              <a:t>всегда демонстрируют высокий уровень усвоения </a:t>
            </a:r>
            <a:r>
              <a:rPr lang="ru-RU" dirty="0" smtClean="0"/>
              <a:t>и запоминания </a:t>
            </a:r>
            <a:r>
              <a:rPr lang="ru-RU" dirty="0"/>
              <a:t>информации;</a:t>
            </a:r>
          </a:p>
          <a:p>
            <a:pPr>
              <a:buNone/>
            </a:pPr>
            <a:r>
              <a:rPr lang="ru-RU" dirty="0" smtClean="0"/>
              <a:t> внеклассные </a:t>
            </a:r>
            <a:r>
              <a:rPr lang="ru-RU" dirty="0"/>
              <a:t>мероприятия: </a:t>
            </a:r>
            <a:r>
              <a:rPr lang="ru-RU" b="1" dirty="0">
                <a:solidFill>
                  <a:srgbClr val="00B050"/>
                </a:solidFill>
              </a:rPr>
              <a:t>конкурсы, викторины, </a:t>
            </a:r>
            <a:r>
              <a:rPr lang="ru-RU" b="1" dirty="0" smtClean="0">
                <a:solidFill>
                  <a:srgbClr val="00B050"/>
                </a:solidFill>
              </a:rPr>
              <a:t>соревнования </a:t>
            </a:r>
            <a:r>
              <a:rPr lang="ru-RU" dirty="0" smtClean="0"/>
              <a:t>способствуют</a:t>
            </a:r>
            <a:endParaRPr lang="ru-RU" dirty="0"/>
          </a:p>
          <a:p>
            <a:pPr>
              <a:buNone/>
            </a:pPr>
            <a:r>
              <a:rPr lang="ru-RU" dirty="0"/>
              <a:t>глубокому усвоению знаний.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miart.ru/forum/uploads6/post-189248-128048949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2419" r="2419"/>
          <a:stretch>
            <a:fillRect/>
          </a:stretch>
        </p:blipFill>
        <p:spPr bwMode="auto">
          <a:xfrm>
            <a:off x="0" y="-36807"/>
            <a:ext cx="9144000" cy="6894807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Проводимые мероприятия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71538" y="4786322"/>
            <a:ext cx="68580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Проведено :  25  родительских   собраний,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18 консультаций с родителями.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3105835"/>
            <a:ext cx="5715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Посещено  14 семей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1785927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 прошлый учебный год проведено 24 различных мероприятия с учащимися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miart.ru/forum/uploads6/post-189248-128048949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2419" r="2419"/>
          <a:stretch>
            <a:fillRect/>
          </a:stretch>
        </p:blipFill>
        <p:spPr bwMode="auto">
          <a:xfrm>
            <a:off x="0" y="0"/>
            <a:ext cx="9144000" cy="6894807"/>
          </a:xfrm>
          <a:prstGeom prst="rect">
            <a:avLst/>
          </a:prstGeom>
          <a:noFill/>
        </p:spPr>
      </p:pic>
      <p:pic>
        <p:nvPicPr>
          <p:cNvPr id="3" name="Picture 1" descr="C:\Users\Богдановы\Desktop\DCIM1\фото школа\DSCN5740.JPG"/>
          <p:cNvPicPr>
            <a:picLocks noChangeAspect="1" noChangeArrowheads="1"/>
          </p:cNvPicPr>
          <p:nvPr/>
        </p:nvPicPr>
        <p:blipFill>
          <a:blip r:embed="rId3" cstate="print"/>
          <a:srcRect l="8881" t="20007" r="8881"/>
          <a:stretch>
            <a:fillRect/>
          </a:stretch>
        </p:blipFill>
        <p:spPr bwMode="auto">
          <a:xfrm>
            <a:off x="1071538" y="4000504"/>
            <a:ext cx="3268487" cy="238441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Конкурс рисунков « Мои права»</a:t>
            </a:r>
            <a:b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Безопасность в сети Интернет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2" descr="C:\Users\Богдановы\Desktop\IMG_20181011_104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857232"/>
            <a:ext cx="3143132" cy="2357349"/>
          </a:xfrm>
          <a:prstGeom prst="rect">
            <a:avLst/>
          </a:prstGeom>
          <a:noFill/>
        </p:spPr>
      </p:pic>
      <p:pic>
        <p:nvPicPr>
          <p:cNvPr id="28673" name="Picture 1" descr="C:\Users\Богдановы\Desktop\IMG_20181011_104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928670"/>
            <a:ext cx="2762237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emiart.ru/forum/uploads6/post-189248-128048949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2419" r="2419"/>
          <a:stretch>
            <a:fillRect/>
          </a:stretch>
        </p:blipFill>
        <p:spPr bwMode="auto">
          <a:xfrm>
            <a:off x="0" y="0"/>
            <a:ext cx="9144000" cy="6894807"/>
          </a:xfrm>
          <a:prstGeom prst="rect">
            <a:avLst/>
          </a:prstGeom>
          <a:noFill/>
        </p:spPr>
      </p:pic>
      <p:pic>
        <p:nvPicPr>
          <p:cNvPr id="24578" name="Picture 2" descr="F:\лагерь фото\DSCN0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642918"/>
            <a:ext cx="3035282" cy="2276462"/>
          </a:xfrm>
          <a:prstGeom prst="rect">
            <a:avLst/>
          </a:prstGeom>
          <a:noFill/>
        </p:spPr>
      </p:pic>
      <p:pic>
        <p:nvPicPr>
          <p:cNvPr id="24579" name="Picture 3" descr="F:\лагерь фото\DSCN0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9" y="1000108"/>
            <a:ext cx="3655470" cy="2741603"/>
          </a:xfrm>
          <a:prstGeom prst="rect">
            <a:avLst/>
          </a:prstGeom>
          <a:noFill/>
        </p:spPr>
      </p:pic>
      <p:pic>
        <p:nvPicPr>
          <p:cNvPr id="24580" name="Picture 4" descr="F:\лагерь фото\DSCN0059.JPG"/>
          <p:cNvPicPr>
            <a:picLocks noChangeAspect="1" noChangeArrowheads="1"/>
          </p:cNvPicPr>
          <p:nvPr/>
        </p:nvPicPr>
        <p:blipFill>
          <a:blip r:embed="rId5" cstate="print"/>
          <a:srcRect l="8881" t="26861" r="26228" b="21740"/>
          <a:stretch>
            <a:fillRect/>
          </a:stretch>
        </p:blipFill>
        <p:spPr bwMode="auto">
          <a:xfrm>
            <a:off x="4572000" y="4067700"/>
            <a:ext cx="3714776" cy="2206807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214414" y="4139588"/>
            <a:ext cx="29289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Пришкольный лагерь : «Будущее в наших руках»- конкурс плакатов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demiart.ru/forum/uploads6/post-189248-128048949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2419" r="2419"/>
          <a:stretch>
            <a:fillRect/>
          </a:stretch>
        </p:blipFill>
        <p:spPr bwMode="auto">
          <a:xfrm>
            <a:off x="0" y="0"/>
            <a:ext cx="9144000" cy="6894807"/>
          </a:xfrm>
          <a:prstGeom prst="rect">
            <a:avLst/>
          </a:prstGeom>
          <a:noFill/>
        </p:spPr>
      </p:pic>
      <p:pic>
        <p:nvPicPr>
          <p:cNvPr id="21506" name="Picture 2" descr="H:\ВР-2017-18 уч.год\фото\DSCN0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00042"/>
            <a:ext cx="3286148" cy="2464611"/>
          </a:xfrm>
          <a:prstGeom prst="rect">
            <a:avLst/>
          </a:prstGeom>
          <a:noFill/>
        </p:spPr>
      </p:pic>
      <p:pic>
        <p:nvPicPr>
          <p:cNvPr id="21507" name="Picture 3" descr="H:\ВР-2017-18 уч.год\ФОТО 10\P1080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7166"/>
            <a:ext cx="3650280" cy="2433597"/>
          </a:xfrm>
          <a:prstGeom prst="rect">
            <a:avLst/>
          </a:prstGeom>
          <a:noFill/>
        </p:spPr>
      </p:pic>
      <p:pic>
        <p:nvPicPr>
          <p:cNvPr id="21508" name="Picture 4" descr="C:\Users\Богдановы\Desktop\DCIM1\фото школа\091.JPG"/>
          <p:cNvPicPr>
            <a:picLocks noChangeAspect="1" noChangeArrowheads="1"/>
          </p:cNvPicPr>
          <p:nvPr/>
        </p:nvPicPr>
        <p:blipFill>
          <a:blip r:embed="rId5" cstate="print"/>
          <a:srcRect l="23482"/>
          <a:stretch>
            <a:fillRect/>
          </a:stretch>
        </p:blipFill>
        <p:spPr bwMode="auto">
          <a:xfrm>
            <a:off x="5715008" y="3786190"/>
            <a:ext cx="2560631" cy="2510027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 flipH="1">
            <a:off x="1000100" y="3714752"/>
            <a:ext cx="48577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Конкурсная программа для 5-7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 «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Я-гражданин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 России»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Игра-соревнование « Безопасное колесо»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demiart.ru/forum/uploads6/post-189248-128048949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2419" r="2419"/>
          <a:stretch>
            <a:fillRect/>
          </a:stretch>
        </p:blipFill>
        <p:spPr bwMode="auto">
          <a:xfrm>
            <a:off x="0" y="0"/>
            <a:ext cx="9144000" cy="6894807"/>
          </a:xfrm>
          <a:prstGeom prst="rect">
            <a:avLst/>
          </a:prstGeom>
          <a:noFill/>
        </p:spPr>
      </p:pic>
      <p:pic>
        <p:nvPicPr>
          <p:cNvPr id="5" name="Рисунок 4" descr="https://pp.userapi.com/c844720/v844720359/78bbe/vB4JKSEQWQk.jpg"/>
          <p:cNvPicPr/>
          <p:nvPr/>
        </p:nvPicPr>
        <p:blipFill>
          <a:blip r:embed="rId3" cstate="print"/>
          <a:srcRect t="20690" r="12195" b="13793"/>
          <a:stretch>
            <a:fillRect/>
          </a:stretch>
        </p:blipFill>
        <p:spPr bwMode="auto">
          <a:xfrm>
            <a:off x="928662" y="1571612"/>
            <a:ext cx="371477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p.userapi.com/c831309/v831309208/117516/73wOHXIdt3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929066"/>
            <a:ext cx="3571900" cy="245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71538" y="285728"/>
            <a:ext cx="80724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Segoe UI Semilight" pitchFamily="34" charset="0"/>
              </a:rPr>
              <a:t>Совместные мероприятия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Segoe UI Semilight" pitchFamily="34" charset="0"/>
              </a:rPr>
              <a:t>с сельским Домом культуры: День России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Segoe UI Semi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302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Создание правового пространства</vt:lpstr>
      <vt:lpstr>ПРАВОВОЕ ВОСПИТАНИЕ</vt:lpstr>
      <vt:lpstr>Слайд 3</vt:lpstr>
      <vt:lpstr>Методы правового воспитания: </vt:lpstr>
      <vt:lpstr>Проводимые мероприятия</vt:lpstr>
      <vt:lpstr>Конкурс рисунков « Мои права»         Безопасность в сети Интернет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Богдановы</dc:creator>
  <cp:lastModifiedBy>Богдановы</cp:lastModifiedBy>
  <cp:revision>27</cp:revision>
  <dcterms:created xsi:type="dcterms:W3CDTF">2018-10-14T15:13:36Z</dcterms:created>
  <dcterms:modified xsi:type="dcterms:W3CDTF">2019-01-12T15:01:47Z</dcterms:modified>
</cp:coreProperties>
</file>