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9" r:id="rId3"/>
    <p:sldId id="272" r:id="rId4"/>
    <p:sldId id="257" r:id="rId5"/>
    <p:sldId id="289" r:id="rId6"/>
    <p:sldId id="288" r:id="rId7"/>
    <p:sldId id="290" r:id="rId8"/>
    <p:sldId id="282" r:id="rId9"/>
    <p:sldId id="283" r:id="rId10"/>
    <p:sldId id="284" r:id="rId11"/>
    <p:sldId id="285" r:id="rId12"/>
    <p:sldId id="274" r:id="rId13"/>
    <p:sldId id="286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11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14.10.2013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14.10.2013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14.10.2013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14.10.2013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14.10.2013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>
    <p:dissolve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7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gif"/><Relationship Id="rId5" Type="http://schemas.openxmlformats.org/officeDocument/2006/relationships/image" Target="../media/image16.gif"/><Relationship Id="rId4" Type="http://schemas.openxmlformats.org/officeDocument/2006/relationships/image" Target="../media/image15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2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gif"/><Relationship Id="rId3" Type="http://schemas.openxmlformats.org/officeDocument/2006/relationships/audio" Target="../media/audio1.wav"/><Relationship Id="rId7" Type="http://schemas.openxmlformats.org/officeDocument/2006/relationships/hyperlink" Target="mailto:weduniya@mail.ru" TargetMode="Externa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71670" y="1071546"/>
            <a:ext cx="6172200" cy="94662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Урок русского языка 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в 4 Б 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классе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71736" y="3214686"/>
            <a:ext cx="6172200" cy="1371600"/>
          </a:xfrm>
        </p:spPr>
        <p:txBody>
          <a:bodyPr>
            <a:normAutofit/>
          </a:bodyPr>
          <a:lstStyle/>
          <a:p>
            <a:pPr algn="r"/>
            <a:r>
              <a:rPr lang="ru-RU" dirty="0" smtClean="0">
                <a:solidFill>
                  <a:schemeClr val="tx1"/>
                </a:solidFill>
              </a:rPr>
              <a:t>Программа « Школа России»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Автор: </a:t>
            </a:r>
            <a:r>
              <a:rPr lang="ru-RU" dirty="0" err="1" smtClean="0">
                <a:solidFill>
                  <a:schemeClr val="tx1"/>
                </a:solidFill>
              </a:rPr>
              <a:t>Лашина</a:t>
            </a:r>
            <a:r>
              <a:rPr lang="ru-RU" dirty="0" smtClean="0">
                <a:solidFill>
                  <a:schemeClr val="tx1"/>
                </a:solidFill>
              </a:rPr>
              <a:t> Галина Владимировна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Picture 7" descr="Aklods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85728"/>
            <a:ext cx="1258887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Rklods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7429520" y="357166"/>
            <a:ext cx="1368425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 descr="Eklods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70" y="5643578"/>
            <a:ext cx="1223962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1" descr="Pklods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V="1">
            <a:off x="7019925" y="5462588"/>
            <a:ext cx="1195388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Oklods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29124" y="4286256"/>
            <a:ext cx="1244600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jiv3325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071670" y="2357430"/>
            <a:ext cx="1428750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1187624" y="980728"/>
            <a:ext cx="7797552" cy="4499992"/>
          </a:xfrm>
        </p:spPr>
        <p:txBody>
          <a:bodyPr>
            <a:noAutofit/>
          </a:bodyPr>
          <a:lstStyle/>
          <a:p>
            <a:r>
              <a:rPr lang="ru-RU" dirty="0" smtClean="0"/>
              <a:t>Имя существительное</a:t>
            </a:r>
            <a:br>
              <a:rPr lang="ru-RU" dirty="0" smtClean="0"/>
            </a:br>
            <a:r>
              <a:rPr lang="ru-RU" dirty="0" smtClean="0"/>
              <a:t>очень удивительное!</a:t>
            </a:r>
            <a:br>
              <a:rPr lang="ru-RU" dirty="0" smtClean="0"/>
            </a:br>
            <a:r>
              <a:rPr lang="ru-RU" dirty="0" smtClean="0"/>
              <a:t>На вопросы КТО? И ЧТО?</a:t>
            </a:r>
            <a:br>
              <a:rPr lang="ru-RU" dirty="0" smtClean="0"/>
            </a:br>
            <a:r>
              <a:rPr lang="ru-RU" dirty="0" smtClean="0"/>
              <a:t> отвечать оно должно.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Женский род запомню я</a:t>
            </a:r>
            <a:br>
              <a:rPr lang="ru-RU" dirty="0" smtClean="0"/>
            </a:br>
            <a:r>
              <a:rPr lang="ru-RU" dirty="0" smtClean="0"/>
              <a:t>и скажу « ОНА, МОЯ».</a:t>
            </a:r>
            <a:br>
              <a:rPr lang="ru-RU" dirty="0" smtClean="0"/>
            </a:br>
            <a:r>
              <a:rPr lang="ru-RU" dirty="0" smtClean="0"/>
              <a:t>И запомню род мужской</a:t>
            </a:r>
            <a:br>
              <a:rPr lang="ru-RU" dirty="0" smtClean="0"/>
            </a:br>
            <a:r>
              <a:rPr lang="ru-RU" dirty="0" smtClean="0"/>
              <a:t>и опять скажу « ОН, МОЙ».</a:t>
            </a:r>
            <a:br>
              <a:rPr lang="ru-RU" dirty="0" smtClean="0"/>
            </a:br>
            <a:r>
              <a:rPr lang="ru-RU" dirty="0" smtClean="0"/>
              <a:t>Средний род «ОНО, МОЁ»-</a:t>
            </a:r>
            <a:br>
              <a:rPr lang="ru-RU" dirty="0" smtClean="0"/>
            </a:br>
            <a:r>
              <a:rPr lang="ru-RU" dirty="0" smtClean="0"/>
              <a:t>Это правило твоё!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Склонение существительных:</a:t>
            </a:r>
            <a:br>
              <a:rPr lang="ru-RU" b="1" dirty="0" smtClean="0">
                <a:solidFill>
                  <a:srgbClr val="C00000"/>
                </a:solidFill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Именительный падеж  КТО? ЧТО?</a:t>
            </a:r>
          </a:p>
          <a:p>
            <a:r>
              <a:rPr lang="ru-RU" dirty="0" smtClean="0"/>
              <a:t>Родительный падеж      КОГО? ЧЕГО?</a:t>
            </a:r>
          </a:p>
          <a:p>
            <a:r>
              <a:rPr lang="ru-RU" dirty="0" smtClean="0"/>
              <a:t>Дательный падеж           КОМУ? ЧЕМУ?</a:t>
            </a:r>
          </a:p>
          <a:p>
            <a:r>
              <a:rPr lang="ru-RU" dirty="0" smtClean="0"/>
              <a:t>Винительный падеж       КОГО? ЧТО?</a:t>
            </a:r>
          </a:p>
          <a:p>
            <a:r>
              <a:rPr lang="ru-RU" dirty="0" smtClean="0"/>
              <a:t>Творительный падеж      КЕМ? ЧЕМ?</a:t>
            </a:r>
          </a:p>
          <a:p>
            <a:r>
              <a:rPr lang="ru-RU" dirty="0" smtClean="0"/>
              <a:t>Предложный падеж        О КОМ? О ЧЁМ?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WordArt 5"/>
          <p:cNvSpPr>
            <a:spLocks noChangeArrowheads="1" noChangeShapeType="1" noTextEdit="1"/>
          </p:cNvSpPr>
          <p:nvPr/>
        </p:nvSpPr>
        <p:spPr bwMode="auto">
          <a:xfrm>
            <a:off x="971550" y="2133600"/>
            <a:ext cx="6883400" cy="108108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46116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Ко второму склонению относятся </a:t>
            </a:r>
          </a:p>
        </p:txBody>
      </p:sp>
      <p:sp>
        <p:nvSpPr>
          <p:cNvPr id="5126" name="WordArt 6"/>
          <p:cNvSpPr>
            <a:spLocks noChangeArrowheads="1" noChangeShapeType="1" noTextEdit="1"/>
          </p:cNvSpPr>
          <p:nvPr/>
        </p:nvSpPr>
        <p:spPr bwMode="auto">
          <a:xfrm>
            <a:off x="1042988" y="0"/>
            <a:ext cx="6811962" cy="119538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6213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К первому склонению относятся </a:t>
            </a: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0" y="1142984"/>
            <a:ext cx="88582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>
                <a:solidFill>
                  <a:schemeClr val="accent2"/>
                </a:solidFill>
              </a:rPr>
              <a:t>имена существительные  </a:t>
            </a:r>
            <a:r>
              <a:rPr lang="ru-RU" sz="2000" b="1" dirty="0" smtClean="0">
                <a:solidFill>
                  <a:srgbClr val="FF0000"/>
                </a:solidFill>
                <a:latin typeface="Arial Black" pitchFamily="34" charset="0"/>
              </a:rPr>
              <a:t>женского </a:t>
            </a:r>
            <a:r>
              <a:rPr lang="ru-RU" sz="2000" b="1" dirty="0">
                <a:solidFill>
                  <a:srgbClr val="FF0000"/>
                </a:solidFill>
                <a:latin typeface="Arial Black" pitchFamily="34" charset="0"/>
              </a:rPr>
              <a:t>и мужского рода</a:t>
            </a:r>
            <a:r>
              <a:rPr lang="ru-RU" sz="2000" b="1" dirty="0">
                <a:solidFill>
                  <a:schemeClr val="accent2"/>
                </a:solidFill>
                <a:latin typeface="Arial Black" pitchFamily="34" charset="0"/>
              </a:rPr>
              <a:t> </a:t>
            </a:r>
            <a:r>
              <a:rPr lang="ru-RU" sz="2000" b="1" dirty="0">
                <a:solidFill>
                  <a:schemeClr val="accent2"/>
                </a:solidFill>
              </a:rPr>
              <a:t>с окончаниями 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Arial Black" pitchFamily="34" charset="0"/>
              </a:rPr>
              <a:t>- </a:t>
            </a:r>
            <a:r>
              <a:rPr lang="ru-RU" sz="2800" b="1" dirty="0">
                <a:solidFill>
                  <a:srgbClr val="FF0000"/>
                </a:solidFill>
                <a:latin typeface="Arial Black" pitchFamily="34" charset="0"/>
              </a:rPr>
              <a:t>А,</a:t>
            </a:r>
            <a:r>
              <a:rPr lang="en-US" sz="2800" b="1" dirty="0">
                <a:solidFill>
                  <a:srgbClr val="FF0000"/>
                </a:solidFill>
                <a:latin typeface="Arial Black" pitchFamily="34" charset="0"/>
              </a:rPr>
              <a:t> -</a:t>
            </a:r>
            <a:r>
              <a:rPr lang="ru-RU" sz="2800" b="1" dirty="0">
                <a:solidFill>
                  <a:srgbClr val="FF0000"/>
                </a:solidFill>
                <a:latin typeface="Arial Black" pitchFamily="34" charset="0"/>
              </a:rPr>
              <a:t>Я</a:t>
            </a:r>
            <a:r>
              <a:rPr lang="ru-RU" sz="2800" b="1" dirty="0">
                <a:solidFill>
                  <a:schemeClr val="accent2"/>
                </a:solidFill>
                <a:latin typeface="Arial Black" pitchFamily="34" charset="0"/>
              </a:rPr>
              <a:t> </a:t>
            </a:r>
            <a:r>
              <a:rPr lang="ru-RU" sz="2800" b="1" dirty="0">
                <a:solidFill>
                  <a:schemeClr val="accent2"/>
                </a:solidFill>
              </a:rPr>
              <a:t> </a:t>
            </a:r>
            <a:r>
              <a:rPr lang="ru-RU" sz="2000" b="1" dirty="0" smtClean="0">
                <a:solidFill>
                  <a:schemeClr val="accent2"/>
                </a:solidFill>
              </a:rPr>
              <a:t>именительном </a:t>
            </a:r>
            <a:r>
              <a:rPr lang="ru-RU" sz="2000" b="1" dirty="0">
                <a:solidFill>
                  <a:schemeClr val="accent2"/>
                </a:solidFill>
              </a:rPr>
              <a:t>падеже</a:t>
            </a: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214282" y="3214686"/>
            <a:ext cx="8501063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>
                <a:solidFill>
                  <a:schemeClr val="accent2"/>
                </a:solidFill>
              </a:rPr>
              <a:t>имена существительные                                                                                  </a:t>
            </a:r>
            <a:r>
              <a:rPr lang="ru-RU" sz="2000" b="1" dirty="0">
                <a:solidFill>
                  <a:srgbClr val="FF0000"/>
                </a:solidFill>
                <a:latin typeface="Arial Black" pitchFamily="34" charset="0"/>
              </a:rPr>
              <a:t>мужского рода с нулевым окончанием</a:t>
            </a:r>
            <a:r>
              <a:rPr lang="ru-RU" sz="2000" b="1" dirty="0">
                <a:solidFill>
                  <a:schemeClr val="accent2"/>
                </a:solidFill>
                <a:latin typeface="Arial Black" pitchFamily="34" charset="0"/>
              </a:rPr>
              <a:t>                                                                                 </a:t>
            </a:r>
            <a:r>
              <a:rPr lang="ru-RU" b="1" dirty="0">
                <a:solidFill>
                  <a:schemeClr val="accent2"/>
                </a:solidFill>
              </a:rPr>
              <a:t>и </a:t>
            </a:r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ru-RU" sz="2000" b="1" dirty="0">
                <a:solidFill>
                  <a:srgbClr val="FF0000"/>
                </a:solidFill>
                <a:latin typeface="Arial Black" pitchFamily="34" charset="0"/>
              </a:rPr>
              <a:t>среднего рода</a:t>
            </a:r>
            <a:r>
              <a:rPr lang="ru-RU" sz="2000" b="1" dirty="0">
                <a:solidFill>
                  <a:schemeClr val="accent2"/>
                </a:solidFill>
                <a:latin typeface="Arial Black" pitchFamily="34" charset="0"/>
              </a:rPr>
              <a:t> </a:t>
            </a:r>
            <a:r>
              <a:rPr lang="ru-RU" b="1" dirty="0">
                <a:solidFill>
                  <a:schemeClr val="accent2"/>
                </a:solidFill>
              </a:rPr>
              <a:t>с окончаниями </a:t>
            </a:r>
            <a:r>
              <a:rPr lang="en-US" sz="2000" b="1" dirty="0">
                <a:solidFill>
                  <a:srgbClr val="FF0000"/>
                </a:solidFill>
                <a:latin typeface="Arial Black" pitchFamily="34" charset="0"/>
              </a:rPr>
              <a:t> - </a:t>
            </a:r>
            <a:r>
              <a:rPr lang="ru-RU" sz="2000" b="1" dirty="0">
                <a:solidFill>
                  <a:srgbClr val="FF0000"/>
                </a:solidFill>
                <a:latin typeface="Arial Black" pitchFamily="34" charset="0"/>
              </a:rPr>
              <a:t>О, -</a:t>
            </a:r>
            <a:r>
              <a:rPr lang="en-US" sz="2000" b="1" dirty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ru-RU" sz="2000" b="1" dirty="0">
                <a:solidFill>
                  <a:srgbClr val="FF0000"/>
                </a:solidFill>
                <a:latin typeface="Arial Black" pitchFamily="34" charset="0"/>
              </a:rPr>
              <a:t>Е</a:t>
            </a:r>
            <a:r>
              <a:rPr lang="ru-RU" sz="2000" b="1" dirty="0">
                <a:solidFill>
                  <a:schemeClr val="accent2"/>
                </a:solidFill>
                <a:latin typeface="Arial Black" pitchFamily="34" charset="0"/>
              </a:rPr>
              <a:t>                                                                                                                                   </a:t>
            </a:r>
            <a:r>
              <a:rPr lang="ru-RU" b="1" dirty="0">
                <a:solidFill>
                  <a:schemeClr val="accent2"/>
                </a:solidFill>
              </a:rPr>
              <a:t>в именительном падеже</a:t>
            </a: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0" y="5357813"/>
            <a:ext cx="9144000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>
                <a:solidFill>
                  <a:schemeClr val="accent2"/>
                </a:solidFill>
              </a:rPr>
              <a:t>имена существительные                                                                                       </a:t>
            </a:r>
            <a:r>
              <a:rPr lang="ru-RU" sz="2000" b="1" dirty="0">
                <a:solidFill>
                  <a:srgbClr val="FF0000"/>
                </a:solidFill>
                <a:latin typeface="Arial Black" pitchFamily="34" charset="0"/>
              </a:rPr>
              <a:t>женского рода с мягким знаком на конце</a:t>
            </a:r>
            <a:r>
              <a:rPr lang="ru-RU" sz="2000" b="1" dirty="0">
                <a:solidFill>
                  <a:schemeClr val="accent2"/>
                </a:solidFill>
                <a:latin typeface="Arial Black" pitchFamily="34" charset="0"/>
              </a:rPr>
              <a:t>                                                                         </a:t>
            </a:r>
            <a:r>
              <a:rPr lang="ru-RU" b="1" dirty="0">
                <a:solidFill>
                  <a:schemeClr val="accent2"/>
                </a:solidFill>
              </a:rPr>
              <a:t>в именительном падеже</a:t>
            </a:r>
          </a:p>
        </p:txBody>
      </p:sp>
      <p:pic>
        <p:nvPicPr>
          <p:cNvPr id="7175" name="Picture 11" descr="a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15888"/>
            <a:ext cx="688975" cy="65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12" descr="r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7885113" y="260350"/>
            <a:ext cx="75565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13" descr="o4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2636838"/>
            <a:ext cx="762000" cy="72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8" name="Picture 14" descr="e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85113" y="2420938"/>
            <a:ext cx="7747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5" name="WordArt 15"/>
          <p:cNvSpPr>
            <a:spLocks noChangeArrowheads="1" noChangeShapeType="1" noTextEdit="1"/>
          </p:cNvSpPr>
          <p:nvPr/>
        </p:nvSpPr>
        <p:spPr bwMode="auto">
          <a:xfrm>
            <a:off x="1116013" y="4437063"/>
            <a:ext cx="6884987" cy="10795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46116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К третьему склонению относятся </a:t>
            </a:r>
          </a:p>
        </p:txBody>
      </p:sp>
      <p:pic>
        <p:nvPicPr>
          <p:cNvPr id="7180" name="Picture 16" descr="p4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V="1">
            <a:off x="7524750" y="4941888"/>
            <a:ext cx="773113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 animBg="1"/>
      <p:bldP spid="5126" grpId="0" animBg="1"/>
      <p:bldP spid="5128" grpId="0"/>
      <p:bldP spid="5129" grpId="0"/>
      <p:bldP spid="5130" grpId="0"/>
      <p:bldP spid="513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250825" y="325438"/>
            <a:ext cx="8393141" cy="5109091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342900" indent="-342900" algn="ctr">
              <a:tabLst>
                <a:tab pos="228600" algn="l"/>
              </a:tabLst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Алгоритм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  <a:p>
            <a:pPr marL="342900" indent="-342900" algn="ctr">
              <a:tabLst>
                <a:tab pos="228600" algn="l"/>
              </a:tabLst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действий при определении </a:t>
            </a:r>
          </a:p>
          <a:p>
            <a:pPr marL="342900" indent="-342900" algn="ctr">
              <a:tabLst>
                <a:tab pos="228600" algn="l"/>
              </a:tabLst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склонения имени существительного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  <a:p>
            <a:pPr marL="342900" indent="-342900">
              <a:tabLst>
                <a:tab pos="228600" algn="l"/>
              </a:tabLst>
            </a:pPr>
            <a:r>
              <a:rPr lang="ru-RU" sz="1600" b="1" dirty="0"/>
              <a:t>Чтобы определить склонение имени существительного, нужно:</a:t>
            </a:r>
          </a:p>
          <a:p>
            <a:pPr marL="342900" indent="-342900">
              <a:buClr>
                <a:schemeClr val="accent2"/>
              </a:buClr>
              <a:buFontTx/>
              <a:buAutoNum type="arabicPeriod"/>
              <a:tabLst>
                <a:tab pos="228600" algn="l"/>
              </a:tabLst>
            </a:pPr>
            <a:r>
              <a:rPr lang="ru-RU" sz="2400" b="1" dirty="0">
                <a:solidFill>
                  <a:srgbClr val="FF0000"/>
                </a:solidFill>
              </a:rPr>
              <a:t>Определить род.</a:t>
            </a:r>
          </a:p>
          <a:p>
            <a:pPr marL="342900" indent="-342900">
              <a:buClr>
                <a:schemeClr val="accent2"/>
              </a:buClr>
              <a:buFontTx/>
              <a:buAutoNum type="arabicPeriod"/>
              <a:tabLst>
                <a:tab pos="228600" algn="l"/>
              </a:tabLst>
            </a:pPr>
            <a:r>
              <a:rPr lang="ru-RU" sz="2400" b="1" dirty="0">
                <a:solidFill>
                  <a:srgbClr val="FF0000"/>
                </a:solidFill>
              </a:rPr>
              <a:t>Выделить окончание существительного в именительном падеже единственного числа.</a:t>
            </a:r>
          </a:p>
          <a:p>
            <a:pPr marL="342900" indent="-342900">
              <a:buClr>
                <a:schemeClr val="accent2"/>
              </a:buClr>
              <a:buFontTx/>
              <a:buAutoNum type="arabicPeriod"/>
              <a:tabLst>
                <a:tab pos="228600" algn="l"/>
              </a:tabLst>
            </a:pPr>
            <a:r>
              <a:rPr lang="ru-RU" sz="2400" b="1" dirty="0">
                <a:solidFill>
                  <a:srgbClr val="FF0000"/>
                </a:solidFill>
              </a:rPr>
              <a:t>По роду и по окончанию определить склонение</a:t>
            </a:r>
            <a:r>
              <a:rPr lang="ru-RU" b="1" dirty="0">
                <a:solidFill>
                  <a:srgbClr val="FF0000"/>
                </a:solidFill>
              </a:rPr>
              <a:t>.</a:t>
            </a:r>
          </a:p>
          <a:p>
            <a:pPr marL="342900" indent="-342900" algn="ctr">
              <a:tabLst>
                <a:tab pos="228600" algn="l"/>
              </a:tabLst>
            </a:pPr>
            <a:endParaRPr lang="ru-RU" sz="2000" b="1" dirty="0" smtClean="0">
              <a:solidFill>
                <a:schemeClr val="accent2"/>
              </a:solidFill>
            </a:endParaRPr>
          </a:p>
          <a:p>
            <a:pPr marL="342900" indent="-342900" algn="ctr">
              <a:tabLst>
                <a:tab pos="228600" algn="l"/>
              </a:tabLst>
            </a:pP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</a:rPr>
              <a:t>Образец 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</a:rPr>
              <a:t>рассуждения.</a:t>
            </a:r>
          </a:p>
          <a:p>
            <a:pPr marL="342900" indent="-342900">
              <a:tabLst>
                <a:tab pos="228600" algn="l"/>
              </a:tabLst>
            </a:pPr>
            <a:r>
              <a:rPr lang="ru-RU" b="1" i="1" dirty="0">
                <a:solidFill>
                  <a:srgbClr val="FF0000"/>
                </a:solidFill>
              </a:rPr>
              <a:t>Тетрадь</a:t>
            </a:r>
            <a:r>
              <a:rPr lang="ru-RU" b="1" dirty="0"/>
              <a:t> – она, моя – существительное </a:t>
            </a:r>
            <a:r>
              <a:rPr lang="ru-RU" b="1" dirty="0">
                <a:solidFill>
                  <a:srgbClr val="0000FF"/>
                </a:solidFill>
              </a:rPr>
              <a:t>женского рода с </a:t>
            </a:r>
            <a:r>
              <a:rPr lang="ru-RU" b="1" i="1" dirty="0" err="1">
                <a:solidFill>
                  <a:srgbClr val="0000FF"/>
                </a:solidFill>
              </a:rPr>
              <a:t>ь</a:t>
            </a:r>
            <a:r>
              <a:rPr lang="ru-RU" b="1" dirty="0">
                <a:solidFill>
                  <a:srgbClr val="0000FF"/>
                </a:solidFill>
              </a:rPr>
              <a:t> на конце; </a:t>
            </a:r>
          </a:p>
          <a:p>
            <a:pPr marL="342900" indent="-342900">
              <a:tabLst>
                <a:tab pos="228600" algn="l"/>
              </a:tabLst>
            </a:pPr>
            <a:r>
              <a:rPr lang="ru-RU" b="1" dirty="0"/>
              <a:t>     в именительном падеже единственного числа нулевое окончание, значит </a:t>
            </a:r>
            <a:r>
              <a:rPr lang="ru-RU" b="1" dirty="0">
                <a:solidFill>
                  <a:srgbClr val="0000FF"/>
                </a:solidFill>
              </a:rPr>
              <a:t>существительное </a:t>
            </a:r>
            <a:r>
              <a:rPr lang="ru-RU" b="1" i="1" dirty="0">
                <a:solidFill>
                  <a:srgbClr val="FF0000"/>
                </a:solidFill>
              </a:rPr>
              <a:t>тетрадь </a:t>
            </a:r>
            <a:r>
              <a:rPr lang="ru-RU" b="1" dirty="0">
                <a:solidFill>
                  <a:srgbClr val="0000FF"/>
                </a:solidFill>
              </a:rPr>
              <a:t>третьего склонения.</a:t>
            </a:r>
          </a:p>
          <a:p>
            <a:pPr marL="342900" indent="-342900">
              <a:tabLst>
                <a:tab pos="228600" algn="l"/>
              </a:tabLst>
            </a:pPr>
            <a:endParaRPr lang="ru-RU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00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76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00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44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00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836"/>
                            </p:stCondLst>
                            <p:childTnLst>
                              <p:par>
                                <p:cTn id="23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611"/>
                            </p:stCondLst>
                            <p:childTnLst>
                              <p:par>
                                <p:cTn id="29" presetID="27" presetClass="entr" presetSubtype="0" fill="hold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211"/>
                            </p:stCondLst>
                            <p:childTnLst>
                              <p:par>
                                <p:cTn id="35" presetID="27" presetClass="entr" presetSubtype="0" fill="hold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91"/>
                            </p:stCondLst>
                            <p:childTnLst>
                              <p:par>
                                <p:cTn id="41" presetID="27" presetClass="entr" presetSubtype="0" fill="hold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651"/>
                            </p:stCondLst>
                            <p:childTnLst>
                              <p:par>
                                <p:cTn id="47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1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1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1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1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6601"/>
                            </p:stCondLst>
                            <p:childTnLst>
                              <p:par>
                                <p:cTn id="5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14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14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14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14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8401"/>
                            </p:stCondLst>
                            <p:childTnLst>
                              <p:par>
                                <p:cTn id="6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14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14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14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14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12" descr="sf3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ятно 1 4"/>
          <p:cNvSpPr/>
          <p:nvPr/>
        </p:nvSpPr>
        <p:spPr>
          <a:xfrm>
            <a:off x="1752600" y="2514600"/>
            <a:ext cx="2209800" cy="1447800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Georgia" pitchFamily="18" charset="0"/>
              </a:rPr>
              <a:t>1 </a:t>
            </a:r>
            <a:r>
              <a:rPr lang="ru-RU" sz="2800" b="1" dirty="0" err="1">
                <a:solidFill>
                  <a:schemeClr val="tx1"/>
                </a:solidFill>
                <a:latin typeface="Georgia" pitchFamily="18" charset="0"/>
              </a:rPr>
              <a:t>скл</a:t>
            </a:r>
            <a:r>
              <a:rPr lang="ru-RU" sz="2800" b="1" dirty="0">
                <a:solidFill>
                  <a:schemeClr val="tx1"/>
                </a:solidFill>
                <a:latin typeface="Georgia" pitchFamily="18" charset="0"/>
              </a:rPr>
              <a:t>.</a:t>
            </a:r>
          </a:p>
        </p:txBody>
      </p:sp>
      <p:sp>
        <p:nvSpPr>
          <p:cNvPr id="6" name="Пятно 1 5"/>
          <p:cNvSpPr/>
          <p:nvPr/>
        </p:nvSpPr>
        <p:spPr>
          <a:xfrm>
            <a:off x="5486400" y="1600200"/>
            <a:ext cx="2514600" cy="1371600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Georgia" pitchFamily="18" charset="0"/>
              </a:rPr>
              <a:t>2 </a:t>
            </a:r>
            <a:r>
              <a:rPr lang="ru-RU" sz="2800" b="1" dirty="0" err="1">
                <a:solidFill>
                  <a:schemeClr val="tx1"/>
                </a:solidFill>
                <a:latin typeface="Georgia" pitchFamily="18" charset="0"/>
              </a:rPr>
              <a:t>скл</a:t>
            </a:r>
            <a:r>
              <a:rPr lang="ru-RU" sz="2800" b="1" dirty="0">
                <a:solidFill>
                  <a:schemeClr val="tx1"/>
                </a:solidFill>
                <a:latin typeface="Georgia" pitchFamily="18" charset="0"/>
              </a:rPr>
              <a:t>.</a:t>
            </a:r>
          </a:p>
        </p:txBody>
      </p:sp>
      <p:sp>
        <p:nvSpPr>
          <p:cNvPr id="7" name="Пятно 1 6"/>
          <p:cNvSpPr/>
          <p:nvPr/>
        </p:nvSpPr>
        <p:spPr>
          <a:xfrm>
            <a:off x="5334000" y="4495800"/>
            <a:ext cx="2286000" cy="1371600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Georgia" pitchFamily="18" charset="0"/>
              </a:rPr>
              <a:t>3 </a:t>
            </a:r>
            <a:r>
              <a:rPr lang="ru-RU" sz="2800" b="1" dirty="0" err="1">
                <a:solidFill>
                  <a:schemeClr val="tx1"/>
                </a:solidFill>
                <a:latin typeface="Georgia" pitchFamily="18" charset="0"/>
              </a:rPr>
              <a:t>скл</a:t>
            </a:r>
            <a:r>
              <a:rPr lang="ru-RU" sz="2800" b="1" dirty="0">
                <a:solidFill>
                  <a:schemeClr val="tx1"/>
                </a:solidFill>
                <a:latin typeface="Georgia" pitchFamily="18" charset="0"/>
              </a:rPr>
              <a:t>.</a:t>
            </a:r>
          </a:p>
        </p:txBody>
      </p:sp>
      <p:sp>
        <p:nvSpPr>
          <p:cNvPr id="8" name="Выноска-облако 7"/>
          <p:cNvSpPr/>
          <p:nvPr/>
        </p:nvSpPr>
        <p:spPr>
          <a:xfrm>
            <a:off x="1447800" y="838200"/>
            <a:ext cx="4191000" cy="1143000"/>
          </a:xfrm>
          <a:prstGeom prst="cloudCallout">
            <a:avLst>
              <a:gd name="adj1" fmla="val -37725"/>
              <a:gd name="adj2" fmla="val 99919"/>
            </a:avLst>
          </a:prstGeom>
          <a:solidFill>
            <a:srgbClr val="33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FFFF00"/>
                </a:solidFill>
                <a:latin typeface="Monotype Corsiva" pitchFamily="66" charset="0"/>
              </a:rPr>
              <a:t>Молодец!</a:t>
            </a:r>
          </a:p>
        </p:txBody>
      </p:sp>
      <p:sp>
        <p:nvSpPr>
          <p:cNvPr id="10" name="Выноска-облако 9"/>
          <p:cNvSpPr/>
          <p:nvPr/>
        </p:nvSpPr>
        <p:spPr>
          <a:xfrm>
            <a:off x="1571625" y="857250"/>
            <a:ext cx="4191000" cy="1143000"/>
          </a:xfrm>
          <a:prstGeom prst="cloudCallout">
            <a:avLst>
              <a:gd name="adj1" fmla="val -37725"/>
              <a:gd name="adj2" fmla="val 99919"/>
            </a:avLst>
          </a:prstGeom>
          <a:solidFill>
            <a:srgbClr val="33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FF0000"/>
                </a:solidFill>
                <a:latin typeface="Monotype Corsiva" pitchFamily="66" charset="0"/>
              </a:rPr>
              <a:t>Подумай!</a:t>
            </a:r>
          </a:p>
        </p:txBody>
      </p:sp>
      <p:pic>
        <p:nvPicPr>
          <p:cNvPr id="9224" name="Рисунок 11" descr="adf57feb4f3d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4443413"/>
            <a:ext cx="2451100" cy="241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Рисунок 13" descr="sf3.gi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43200" y="6400800"/>
            <a:ext cx="640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4214810" y="3643314"/>
            <a:ext cx="3810000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solidFill>
                  <a:srgbClr val="3333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</a:t>
            </a:r>
            <a:r>
              <a:rPr lang="ru-RU" sz="5400" b="1" spc="50" dirty="0">
                <a:ln w="11430"/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ЯБЛОКО</a:t>
            </a:r>
            <a:endParaRPr lang="ru-RU" sz="5400" b="1" spc="50" dirty="0">
              <a:ln w="11430"/>
              <a:solidFill>
                <a:srgbClr val="FF000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Выноска-облако 10"/>
          <p:cNvSpPr/>
          <p:nvPr/>
        </p:nvSpPr>
        <p:spPr>
          <a:xfrm>
            <a:off x="1500188" y="857250"/>
            <a:ext cx="4191000" cy="1143000"/>
          </a:xfrm>
          <a:prstGeom prst="cloudCallout">
            <a:avLst>
              <a:gd name="adj1" fmla="val -37725"/>
              <a:gd name="adj2" fmla="val 99919"/>
            </a:avLst>
          </a:prstGeom>
          <a:solidFill>
            <a:srgbClr val="33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FF0000"/>
                </a:solidFill>
                <a:latin typeface="Monotype Corsiva" pitchFamily="66" charset="0"/>
              </a:rPr>
              <a:t>Подумай!</a:t>
            </a:r>
          </a:p>
        </p:txBody>
      </p:sp>
      <p:pic>
        <p:nvPicPr>
          <p:cNvPr id="9229" name="Picture 13" descr="eet88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92500" y="1773238"/>
            <a:ext cx="2333625" cy="2108200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FF99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FF99"/>
                                      </p:to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0000"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FF99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0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12" descr="sf3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ятно 1 4"/>
          <p:cNvSpPr/>
          <p:nvPr/>
        </p:nvSpPr>
        <p:spPr>
          <a:xfrm>
            <a:off x="1752600" y="2514600"/>
            <a:ext cx="2209800" cy="1447800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Georgia" pitchFamily="18" charset="0"/>
              </a:rPr>
              <a:t>1 </a:t>
            </a:r>
            <a:r>
              <a:rPr lang="ru-RU" sz="2800" b="1" dirty="0" err="1">
                <a:solidFill>
                  <a:schemeClr val="tx1"/>
                </a:solidFill>
                <a:latin typeface="Georgia" pitchFamily="18" charset="0"/>
              </a:rPr>
              <a:t>скл</a:t>
            </a:r>
            <a:r>
              <a:rPr lang="ru-RU" sz="2800" b="1" dirty="0">
                <a:solidFill>
                  <a:schemeClr val="tx1"/>
                </a:solidFill>
                <a:latin typeface="Georgia" pitchFamily="18" charset="0"/>
              </a:rPr>
              <a:t>.</a:t>
            </a:r>
          </a:p>
        </p:txBody>
      </p:sp>
      <p:sp>
        <p:nvSpPr>
          <p:cNvPr id="7" name="Пятно 1 6"/>
          <p:cNvSpPr/>
          <p:nvPr/>
        </p:nvSpPr>
        <p:spPr>
          <a:xfrm>
            <a:off x="5334000" y="4419600"/>
            <a:ext cx="2286000" cy="1371600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Georgia" pitchFamily="18" charset="0"/>
              </a:rPr>
              <a:t>3 </a:t>
            </a:r>
            <a:r>
              <a:rPr lang="ru-RU" sz="2800" b="1" dirty="0" err="1">
                <a:solidFill>
                  <a:schemeClr val="tx1"/>
                </a:solidFill>
                <a:latin typeface="Georgia" pitchFamily="18" charset="0"/>
              </a:rPr>
              <a:t>скл</a:t>
            </a:r>
            <a:r>
              <a:rPr lang="ru-RU" sz="2800" b="1" dirty="0">
                <a:solidFill>
                  <a:schemeClr val="tx1"/>
                </a:solidFill>
                <a:latin typeface="Georgia" pitchFamily="18" charset="0"/>
              </a:rPr>
              <a:t>.</a:t>
            </a:r>
          </a:p>
        </p:txBody>
      </p:sp>
      <p:sp>
        <p:nvSpPr>
          <p:cNvPr id="8" name="Выноска-облако 7"/>
          <p:cNvSpPr/>
          <p:nvPr/>
        </p:nvSpPr>
        <p:spPr>
          <a:xfrm>
            <a:off x="1447800" y="838200"/>
            <a:ext cx="4191000" cy="1143000"/>
          </a:xfrm>
          <a:prstGeom prst="cloudCallout">
            <a:avLst>
              <a:gd name="adj1" fmla="val -37725"/>
              <a:gd name="adj2" fmla="val 99919"/>
            </a:avLst>
          </a:prstGeom>
          <a:solidFill>
            <a:srgbClr val="33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FFFF00"/>
                </a:solidFill>
                <a:latin typeface="Monotype Corsiva" pitchFamily="66" charset="0"/>
              </a:rPr>
              <a:t>Молодец!</a:t>
            </a:r>
          </a:p>
        </p:txBody>
      </p:sp>
      <p:sp>
        <p:nvSpPr>
          <p:cNvPr id="10" name="Выноска-облако 9"/>
          <p:cNvSpPr/>
          <p:nvPr/>
        </p:nvSpPr>
        <p:spPr>
          <a:xfrm>
            <a:off x="1447800" y="838200"/>
            <a:ext cx="4191000" cy="1143000"/>
          </a:xfrm>
          <a:prstGeom prst="cloudCallout">
            <a:avLst>
              <a:gd name="adj1" fmla="val -37725"/>
              <a:gd name="adj2" fmla="val 99919"/>
            </a:avLst>
          </a:prstGeom>
          <a:solidFill>
            <a:srgbClr val="33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FF0000"/>
                </a:solidFill>
                <a:latin typeface="Monotype Corsiva" pitchFamily="66" charset="0"/>
              </a:rPr>
              <a:t>Подумай!</a:t>
            </a:r>
          </a:p>
        </p:txBody>
      </p:sp>
      <p:sp>
        <p:nvSpPr>
          <p:cNvPr id="11" name="Выноска-облако 10"/>
          <p:cNvSpPr/>
          <p:nvPr/>
        </p:nvSpPr>
        <p:spPr>
          <a:xfrm>
            <a:off x="1447800" y="838200"/>
            <a:ext cx="4191000" cy="1143000"/>
          </a:xfrm>
          <a:prstGeom prst="cloudCallout">
            <a:avLst>
              <a:gd name="adj1" fmla="val -37725"/>
              <a:gd name="adj2" fmla="val 99919"/>
            </a:avLst>
          </a:prstGeom>
          <a:solidFill>
            <a:srgbClr val="33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FF0000"/>
                </a:solidFill>
                <a:latin typeface="Monotype Corsiva" pitchFamily="66" charset="0"/>
              </a:rPr>
              <a:t>Подумай!</a:t>
            </a:r>
          </a:p>
        </p:txBody>
      </p:sp>
      <p:pic>
        <p:nvPicPr>
          <p:cNvPr id="10249" name="Рисунок 11" descr="adf57feb4f3d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4443413"/>
            <a:ext cx="2451100" cy="241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0" name="Рисунок 13" descr="sf3.gi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43200" y="6400800"/>
            <a:ext cx="640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4862513" y="3616325"/>
            <a:ext cx="3276599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solidFill>
                  <a:srgbClr val="3333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</a:t>
            </a:r>
            <a:r>
              <a:rPr lang="ru-RU" sz="5400" b="1" spc="50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Я</a:t>
            </a:r>
            <a:r>
              <a:rPr lang="ru-RU" sz="5400" b="1" spc="50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ГОДА</a:t>
            </a:r>
            <a:endParaRPr lang="ru-RU" sz="5400" b="1" spc="50" dirty="0">
              <a:ln w="11430"/>
              <a:solidFill>
                <a:schemeClr val="accent6">
                  <a:lumMod val="75000"/>
                </a:schemeClr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ятно 1 5"/>
          <p:cNvSpPr/>
          <p:nvPr/>
        </p:nvSpPr>
        <p:spPr>
          <a:xfrm>
            <a:off x="5715000" y="1371600"/>
            <a:ext cx="2514600" cy="1371600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Georgia" pitchFamily="18" charset="0"/>
              </a:rPr>
              <a:t>2 </a:t>
            </a:r>
            <a:r>
              <a:rPr lang="ru-RU" sz="2800" b="1" dirty="0" err="1">
                <a:solidFill>
                  <a:schemeClr val="tx1"/>
                </a:solidFill>
                <a:latin typeface="Georgia" pitchFamily="18" charset="0"/>
              </a:rPr>
              <a:t>скл</a:t>
            </a:r>
            <a:r>
              <a:rPr lang="ru-RU" sz="2800" b="1" dirty="0">
                <a:solidFill>
                  <a:schemeClr val="tx1"/>
                </a:solidFill>
                <a:latin typeface="Georgia" pitchFamily="18" charset="0"/>
              </a:rPr>
              <a:t>.</a:t>
            </a:r>
          </a:p>
        </p:txBody>
      </p:sp>
      <p:pic>
        <p:nvPicPr>
          <p:cNvPr id="10254" name="Picture 14" descr="eet107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24300" y="1557338"/>
            <a:ext cx="1743075" cy="2741612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FF99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FF99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FF99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0" grpId="1" animBg="1"/>
      <p:bldP spid="11" grpId="0" animBg="1"/>
      <p:bldP spid="11" grpId="1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12" descr="sf3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ятно 1 4"/>
          <p:cNvSpPr/>
          <p:nvPr/>
        </p:nvSpPr>
        <p:spPr>
          <a:xfrm>
            <a:off x="1752600" y="2514600"/>
            <a:ext cx="2209800" cy="1447800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Georgia" pitchFamily="18" charset="0"/>
              </a:rPr>
              <a:t>1 </a:t>
            </a:r>
            <a:r>
              <a:rPr lang="ru-RU" sz="2800" b="1" dirty="0" err="1">
                <a:solidFill>
                  <a:schemeClr val="tx1"/>
                </a:solidFill>
                <a:latin typeface="Georgia" pitchFamily="18" charset="0"/>
              </a:rPr>
              <a:t>скл</a:t>
            </a:r>
            <a:r>
              <a:rPr lang="ru-RU" sz="2800" b="1" dirty="0">
                <a:solidFill>
                  <a:schemeClr val="tx1"/>
                </a:solidFill>
                <a:latin typeface="Georgia" pitchFamily="18" charset="0"/>
              </a:rPr>
              <a:t>.</a:t>
            </a:r>
          </a:p>
        </p:txBody>
      </p:sp>
      <p:sp>
        <p:nvSpPr>
          <p:cNvPr id="6" name="Пятно 1 5"/>
          <p:cNvSpPr/>
          <p:nvPr/>
        </p:nvSpPr>
        <p:spPr>
          <a:xfrm>
            <a:off x="5715000" y="1371600"/>
            <a:ext cx="2514600" cy="1371600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Georgia" pitchFamily="18" charset="0"/>
              </a:rPr>
              <a:t>2 </a:t>
            </a:r>
            <a:r>
              <a:rPr lang="ru-RU" sz="2800" b="1" dirty="0" err="1">
                <a:solidFill>
                  <a:schemeClr val="tx1"/>
                </a:solidFill>
                <a:latin typeface="Georgia" pitchFamily="18" charset="0"/>
              </a:rPr>
              <a:t>скл</a:t>
            </a:r>
            <a:r>
              <a:rPr lang="ru-RU" sz="2800" b="1" dirty="0">
                <a:solidFill>
                  <a:schemeClr val="tx1"/>
                </a:solidFill>
                <a:latin typeface="Georgia" pitchFamily="18" charset="0"/>
              </a:rPr>
              <a:t>.</a:t>
            </a:r>
          </a:p>
        </p:txBody>
      </p:sp>
      <p:sp>
        <p:nvSpPr>
          <p:cNvPr id="7" name="Пятно 1 6"/>
          <p:cNvSpPr/>
          <p:nvPr/>
        </p:nvSpPr>
        <p:spPr>
          <a:xfrm>
            <a:off x="5929313" y="4214813"/>
            <a:ext cx="2286000" cy="1371600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Georgia" pitchFamily="18" charset="0"/>
              </a:rPr>
              <a:t>3 </a:t>
            </a:r>
            <a:r>
              <a:rPr lang="ru-RU" sz="2800" b="1" dirty="0" err="1">
                <a:solidFill>
                  <a:schemeClr val="tx1"/>
                </a:solidFill>
                <a:latin typeface="Georgia" pitchFamily="18" charset="0"/>
              </a:rPr>
              <a:t>скл</a:t>
            </a:r>
            <a:r>
              <a:rPr lang="ru-RU" sz="2800" b="1" dirty="0">
                <a:solidFill>
                  <a:schemeClr val="tx1"/>
                </a:solidFill>
                <a:latin typeface="Georgia" pitchFamily="18" charset="0"/>
              </a:rPr>
              <a:t>.</a:t>
            </a:r>
          </a:p>
        </p:txBody>
      </p:sp>
      <p:sp>
        <p:nvSpPr>
          <p:cNvPr id="8" name="Выноска-облако 7"/>
          <p:cNvSpPr/>
          <p:nvPr/>
        </p:nvSpPr>
        <p:spPr>
          <a:xfrm>
            <a:off x="1447800" y="838200"/>
            <a:ext cx="4191000" cy="1143000"/>
          </a:xfrm>
          <a:prstGeom prst="cloudCallout">
            <a:avLst>
              <a:gd name="adj1" fmla="val -37725"/>
              <a:gd name="adj2" fmla="val 99919"/>
            </a:avLst>
          </a:prstGeom>
          <a:solidFill>
            <a:srgbClr val="33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FFFF00"/>
                </a:solidFill>
                <a:latin typeface="Monotype Corsiva" pitchFamily="66" charset="0"/>
              </a:rPr>
              <a:t>Молодец!</a:t>
            </a:r>
          </a:p>
        </p:txBody>
      </p:sp>
      <p:sp>
        <p:nvSpPr>
          <p:cNvPr id="10" name="Выноска-облако 9"/>
          <p:cNvSpPr/>
          <p:nvPr/>
        </p:nvSpPr>
        <p:spPr>
          <a:xfrm>
            <a:off x="1447800" y="838200"/>
            <a:ext cx="4191000" cy="1143000"/>
          </a:xfrm>
          <a:prstGeom prst="cloudCallout">
            <a:avLst>
              <a:gd name="adj1" fmla="val -37725"/>
              <a:gd name="adj2" fmla="val 99919"/>
            </a:avLst>
          </a:prstGeom>
          <a:solidFill>
            <a:srgbClr val="33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FF0000"/>
                </a:solidFill>
                <a:latin typeface="Monotype Corsiva" pitchFamily="66" charset="0"/>
              </a:rPr>
              <a:t>Подумай!</a:t>
            </a:r>
          </a:p>
        </p:txBody>
      </p:sp>
      <p:sp>
        <p:nvSpPr>
          <p:cNvPr id="11" name="Выноска-облако 10"/>
          <p:cNvSpPr/>
          <p:nvPr/>
        </p:nvSpPr>
        <p:spPr>
          <a:xfrm>
            <a:off x="1447800" y="838200"/>
            <a:ext cx="4191000" cy="1143000"/>
          </a:xfrm>
          <a:prstGeom prst="cloudCallout">
            <a:avLst>
              <a:gd name="adj1" fmla="val -37725"/>
              <a:gd name="adj2" fmla="val 99919"/>
            </a:avLst>
          </a:prstGeom>
          <a:solidFill>
            <a:srgbClr val="33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FF0000"/>
                </a:solidFill>
                <a:latin typeface="Monotype Corsiva" pitchFamily="66" charset="0"/>
              </a:rPr>
              <a:t>Подумай!</a:t>
            </a:r>
          </a:p>
        </p:txBody>
      </p:sp>
      <p:pic>
        <p:nvPicPr>
          <p:cNvPr id="11273" name="Рисунок 11" descr="adf57feb4f3d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4443413"/>
            <a:ext cx="2451100" cy="241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4" name="Рисунок 13" descr="sf3.gi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43200" y="6400800"/>
            <a:ext cx="640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2643174" y="4000504"/>
            <a:ext cx="4038600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МОЛОКО</a:t>
            </a:r>
            <a:endParaRPr lang="ru-RU" sz="5400" b="1" spc="50" dirty="0">
              <a:ln w="11430"/>
              <a:solidFill>
                <a:srgbClr val="0070C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9228" name="Picture 3" descr="C:\Documents and Settings\Администратор\Мои документы\Мои рисунки\1239273242_milk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54438" y="1743075"/>
            <a:ext cx="2176462" cy="2457450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3962400" y="1981200"/>
            <a:ext cx="46038" cy="1981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FF99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FF99"/>
                                      </p:to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FF99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0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12" descr="sf3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ятно 1 4"/>
          <p:cNvSpPr/>
          <p:nvPr/>
        </p:nvSpPr>
        <p:spPr>
          <a:xfrm>
            <a:off x="1258888" y="2420938"/>
            <a:ext cx="2209800" cy="1447800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Georgia" pitchFamily="18" charset="0"/>
              </a:rPr>
              <a:t>1 </a:t>
            </a:r>
            <a:r>
              <a:rPr lang="ru-RU" sz="2800" b="1" dirty="0" err="1">
                <a:solidFill>
                  <a:schemeClr val="tx1"/>
                </a:solidFill>
                <a:latin typeface="Georgia" pitchFamily="18" charset="0"/>
              </a:rPr>
              <a:t>скл</a:t>
            </a:r>
            <a:r>
              <a:rPr lang="ru-RU" sz="2800" b="1" dirty="0">
                <a:solidFill>
                  <a:schemeClr val="tx1"/>
                </a:solidFill>
                <a:latin typeface="Georgia" pitchFamily="18" charset="0"/>
              </a:rPr>
              <a:t>.</a:t>
            </a:r>
          </a:p>
        </p:txBody>
      </p:sp>
      <p:sp>
        <p:nvSpPr>
          <p:cNvPr id="7" name="Пятно 1 6"/>
          <p:cNvSpPr/>
          <p:nvPr/>
        </p:nvSpPr>
        <p:spPr>
          <a:xfrm>
            <a:off x="5334000" y="4419600"/>
            <a:ext cx="2286000" cy="1371600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Georgia" pitchFamily="18" charset="0"/>
              </a:rPr>
              <a:t>3 </a:t>
            </a:r>
            <a:r>
              <a:rPr lang="ru-RU" sz="2800" b="1" dirty="0" err="1">
                <a:solidFill>
                  <a:schemeClr val="tx1"/>
                </a:solidFill>
                <a:latin typeface="Georgia" pitchFamily="18" charset="0"/>
              </a:rPr>
              <a:t>скл</a:t>
            </a:r>
            <a:r>
              <a:rPr lang="ru-RU" sz="2800" b="1" dirty="0">
                <a:solidFill>
                  <a:schemeClr val="tx1"/>
                </a:solidFill>
                <a:latin typeface="Georgia" pitchFamily="18" charset="0"/>
              </a:rPr>
              <a:t>.</a:t>
            </a:r>
          </a:p>
        </p:txBody>
      </p:sp>
      <p:sp>
        <p:nvSpPr>
          <p:cNvPr id="10" name="Выноска-облако 9"/>
          <p:cNvSpPr/>
          <p:nvPr/>
        </p:nvSpPr>
        <p:spPr>
          <a:xfrm>
            <a:off x="1600200" y="838200"/>
            <a:ext cx="4191000" cy="1143000"/>
          </a:xfrm>
          <a:prstGeom prst="cloudCallout">
            <a:avLst>
              <a:gd name="adj1" fmla="val -37725"/>
              <a:gd name="adj2" fmla="val 99919"/>
            </a:avLst>
          </a:prstGeom>
          <a:solidFill>
            <a:srgbClr val="33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FF0000"/>
                </a:solidFill>
                <a:latin typeface="Monotype Corsiva" pitchFamily="66" charset="0"/>
              </a:rPr>
              <a:t>Подумай!</a:t>
            </a:r>
          </a:p>
        </p:txBody>
      </p:sp>
      <p:sp>
        <p:nvSpPr>
          <p:cNvPr id="11" name="Выноска-облако 10"/>
          <p:cNvSpPr/>
          <p:nvPr/>
        </p:nvSpPr>
        <p:spPr>
          <a:xfrm>
            <a:off x="1600200" y="838200"/>
            <a:ext cx="4191000" cy="1143000"/>
          </a:xfrm>
          <a:prstGeom prst="cloudCallout">
            <a:avLst>
              <a:gd name="adj1" fmla="val -37725"/>
              <a:gd name="adj2" fmla="val 99919"/>
            </a:avLst>
          </a:prstGeom>
          <a:solidFill>
            <a:srgbClr val="33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FF0000"/>
                </a:solidFill>
                <a:latin typeface="Monotype Corsiva" pitchFamily="66" charset="0"/>
              </a:rPr>
              <a:t>Подумай!</a:t>
            </a:r>
          </a:p>
        </p:txBody>
      </p:sp>
      <p:pic>
        <p:nvPicPr>
          <p:cNvPr id="12295" name="Рисунок 11" descr="adf57feb4f3d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4443413"/>
            <a:ext cx="2451100" cy="241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Рисунок 13" descr="sf3.gi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43200" y="6400800"/>
            <a:ext cx="640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2076450" y="4195762"/>
            <a:ext cx="4038600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ЛОШАДЬ</a:t>
            </a:r>
            <a:endParaRPr lang="ru-RU" sz="5400" b="1" spc="50" dirty="0">
              <a:ln w="11430"/>
              <a:solidFill>
                <a:srgbClr val="FF000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Выноска-облако 7"/>
          <p:cNvSpPr/>
          <p:nvPr/>
        </p:nvSpPr>
        <p:spPr>
          <a:xfrm>
            <a:off x="1600200" y="838200"/>
            <a:ext cx="4191000" cy="1143000"/>
          </a:xfrm>
          <a:prstGeom prst="cloudCallout">
            <a:avLst>
              <a:gd name="adj1" fmla="val -37725"/>
              <a:gd name="adj2" fmla="val 99919"/>
            </a:avLst>
          </a:prstGeom>
          <a:solidFill>
            <a:srgbClr val="33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FFFF00"/>
                </a:solidFill>
                <a:latin typeface="Monotype Corsiva" pitchFamily="66" charset="0"/>
              </a:rPr>
              <a:t>Молодец!</a:t>
            </a:r>
          </a:p>
        </p:txBody>
      </p:sp>
      <p:sp>
        <p:nvSpPr>
          <p:cNvPr id="6" name="Пятно 1 5"/>
          <p:cNvSpPr/>
          <p:nvPr/>
        </p:nvSpPr>
        <p:spPr>
          <a:xfrm>
            <a:off x="5715000" y="1447800"/>
            <a:ext cx="2514600" cy="1371600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Georgia" pitchFamily="18" charset="0"/>
              </a:rPr>
              <a:t>2 </a:t>
            </a:r>
            <a:r>
              <a:rPr lang="ru-RU" sz="2800" b="1" dirty="0" err="1">
                <a:solidFill>
                  <a:schemeClr val="tx1"/>
                </a:solidFill>
                <a:latin typeface="Georgia" pitchFamily="18" charset="0"/>
              </a:rPr>
              <a:t>скл</a:t>
            </a:r>
            <a:r>
              <a:rPr lang="ru-RU" sz="2800" b="1" dirty="0">
                <a:solidFill>
                  <a:schemeClr val="tx1"/>
                </a:solidFill>
                <a:latin typeface="Georgia" pitchFamily="18" charset="0"/>
              </a:rPr>
              <a:t>.</a:t>
            </a:r>
          </a:p>
        </p:txBody>
      </p:sp>
      <p:pic>
        <p:nvPicPr>
          <p:cNvPr id="12306" name="Picture 18" descr="horse1-1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76600" y="2133600"/>
            <a:ext cx="3408363" cy="2316163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FF99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FF99"/>
                                      </p:to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FF99"/>
                                      </p:to>
                                    </p:animClr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12" descr="sf3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ятно 1 6"/>
          <p:cNvSpPr/>
          <p:nvPr/>
        </p:nvSpPr>
        <p:spPr>
          <a:xfrm>
            <a:off x="5334000" y="4495800"/>
            <a:ext cx="2286000" cy="1371600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Georgia" pitchFamily="18" charset="0"/>
              </a:rPr>
              <a:t>3 </a:t>
            </a:r>
            <a:r>
              <a:rPr lang="ru-RU" sz="2800" b="1" dirty="0" err="1">
                <a:solidFill>
                  <a:schemeClr val="tx1"/>
                </a:solidFill>
                <a:latin typeface="Georgia" pitchFamily="18" charset="0"/>
              </a:rPr>
              <a:t>скл</a:t>
            </a:r>
            <a:r>
              <a:rPr lang="ru-RU" sz="2800" b="1" dirty="0">
                <a:solidFill>
                  <a:schemeClr val="tx1"/>
                </a:solidFill>
                <a:latin typeface="Georgia" pitchFamily="18" charset="0"/>
              </a:rPr>
              <a:t>.</a:t>
            </a:r>
          </a:p>
        </p:txBody>
      </p:sp>
      <p:sp>
        <p:nvSpPr>
          <p:cNvPr id="8" name="Выноска-облако 7"/>
          <p:cNvSpPr/>
          <p:nvPr/>
        </p:nvSpPr>
        <p:spPr>
          <a:xfrm>
            <a:off x="1447800" y="838200"/>
            <a:ext cx="4191000" cy="1143000"/>
          </a:xfrm>
          <a:prstGeom prst="cloudCallout">
            <a:avLst>
              <a:gd name="adj1" fmla="val -37725"/>
              <a:gd name="adj2" fmla="val 99919"/>
            </a:avLst>
          </a:prstGeom>
          <a:solidFill>
            <a:srgbClr val="33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FFFF00"/>
                </a:solidFill>
                <a:latin typeface="Monotype Corsiva" pitchFamily="66" charset="0"/>
              </a:rPr>
              <a:t>Молодец!</a:t>
            </a:r>
          </a:p>
        </p:txBody>
      </p:sp>
      <p:sp>
        <p:nvSpPr>
          <p:cNvPr id="10" name="Выноска-облако 9"/>
          <p:cNvSpPr/>
          <p:nvPr/>
        </p:nvSpPr>
        <p:spPr>
          <a:xfrm>
            <a:off x="1447800" y="838200"/>
            <a:ext cx="4191000" cy="1143000"/>
          </a:xfrm>
          <a:prstGeom prst="cloudCallout">
            <a:avLst>
              <a:gd name="adj1" fmla="val -37725"/>
              <a:gd name="adj2" fmla="val 99919"/>
            </a:avLst>
          </a:prstGeom>
          <a:solidFill>
            <a:srgbClr val="33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FF0000"/>
                </a:solidFill>
                <a:latin typeface="Monotype Corsiva" pitchFamily="66" charset="0"/>
              </a:rPr>
              <a:t>Подумай!</a:t>
            </a:r>
          </a:p>
        </p:txBody>
      </p:sp>
      <p:sp>
        <p:nvSpPr>
          <p:cNvPr id="11" name="Выноска-облако 10"/>
          <p:cNvSpPr/>
          <p:nvPr/>
        </p:nvSpPr>
        <p:spPr>
          <a:xfrm>
            <a:off x="1447800" y="838200"/>
            <a:ext cx="4191000" cy="1143000"/>
          </a:xfrm>
          <a:prstGeom prst="cloudCallout">
            <a:avLst>
              <a:gd name="adj1" fmla="val -37725"/>
              <a:gd name="adj2" fmla="val 99919"/>
            </a:avLst>
          </a:prstGeom>
          <a:solidFill>
            <a:srgbClr val="33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FF0000"/>
                </a:solidFill>
                <a:latin typeface="Monotype Corsiva" pitchFamily="66" charset="0"/>
              </a:rPr>
              <a:t>Подумай!</a:t>
            </a:r>
          </a:p>
        </p:txBody>
      </p:sp>
      <p:pic>
        <p:nvPicPr>
          <p:cNvPr id="13319" name="Рисунок 11" descr="adf57feb4f3d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4443413"/>
            <a:ext cx="2451100" cy="241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Рисунок 13" descr="sf3.gi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43200" y="6400800"/>
            <a:ext cx="640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2438400" y="3810000"/>
            <a:ext cx="4724400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>
                <a:ln w="11430"/>
                <a:solidFill>
                  <a:srgbClr val="3333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</a:t>
            </a:r>
            <a:r>
              <a:rPr lang="ru-RU" sz="5400" b="1" spc="50" dirty="0">
                <a:ln w="11430"/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ТОВАРИЩ</a:t>
            </a:r>
            <a:endParaRPr lang="ru-RU" sz="5400" b="1" spc="50" dirty="0">
              <a:ln w="11430"/>
              <a:solidFill>
                <a:srgbClr val="00206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23" name="Picture 13" descr="C:\Documents and Settings\Администратор\Мои документы\Мои рисунки\Новая папка\e9069fce8181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30625" y="2227263"/>
            <a:ext cx="2381250" cy="158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rgbClr val="FF0000">
                <a:alpha val="40000"/>
              </a:srgbClr>
            </a:glow>
          </a:effectLst>
        </p:spPr>
      </p:pic>
      <p:sp>
        <p:nvSpPr>
          <p:cNvPr id="5" name="Пятно 1 4"/>
          <p:cNvSpPr/>
          <p:nvPr/>
        </p:nvSpPr>
        <p:spPr>
          <a:xfrm>
            <a:off x="1752600" y="2514600"/>
            <a:ext cx="2209800" cy="1447800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Georgia" pitchFamily="18" charset="0"/>
              </a:rPr>
              <a:t>1 </a:t>
            </a:r>
            <a:r>
              <a:rPr lang="ru-RU" sz="2800" b="1" dirty="0" err="1">
                <a:solidFill>
                  <a:schemeClr val="tx1"/>
                </a:solidFill>
                <a:latin typeface="Georgia" pitchFamily="18" charset="0"/>
              </a:rPr>
              <a:t>скл</a:t>
            </a:r>
            <a:r>
              <a:rPr lang="ru-RU" sz="2800" b="1" dirty="0">
                <a:solidFill>
                  <a:schemeClr val="tx1"/>
                </a:solidFill>
                <a:latin typeface="Georgia" pitchFamily="18" charset="0"/>
              </a:rPr>
              <a:t>.</a:t>
            </a:r>
          </a:p>
        </p:txBody>
      </p:sp>
      <p:sp>
        <p:nvSpPr>
          <p:cNvPr id="6" name="Пятно 1 5"/>
          <p:cNvSpPr/>
          <p:nvPr/>
        </p:nvSpPr>
        <p:spPr>
          <a:xfrm>
            <a:off x="5715000" y="1371600"/>
            <a:ext cx="2514600" cy="1371600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Georgia" pitchFamily="18" charset="0"/>
              </a:rPr>
              <a:t>2 </a:t>
            </a:r>
            <a:r>
              <a:rPr lang="ru-RU" sz="2800" b="1" dirty="0" err="1">
                <a:solidFill>
                  <a:schemeClr val="tx1"/>
                </a:solidFill>
                <a:latin typeface="Georgia" pitchFamily="18" charset="0"/>
              </a:rPr>
              <a:t>скл</a:t>
            </a:r>
            <a:r>
              <a:rPr lang="ru-RU" sz="2800" b="1" dirty="0">
                <a:solidFill>
                  <a:schemeClr val="tx1"/>
                </a:solidFill>
                <a:latin typeface="Georgia" pitchFamily="18" charset="0"/>
              </a:rPr>
              <a:t>.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FF99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FF99"/>
                                      </p:to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FF99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0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12" descr="sf3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ятно 1 4"/>
          <p:cNvSpPr/>
          <p:nvPr/>
        </p:nvSpPr>
        <p:spPr>
          <a:xfrm>
            <a:off x="1187450" y="2565400"/>
            <a:ext cx="2209800" cy="1447800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Georgia" pitchFamily="18" charset="0"/>
              </a:rPr>
              <a:t>1 </a:t>
            </a:r>
            <a:r>
              <a:rPr lang="ru-RU" sz="2800" b="1" dirty="0" err="1">
                <a:solidFill>
                  <a:schemeClr val="tx1"/>
                </a:solidFill>
                <a:latin typeface="Georgia" pitchFamily="18" charset="0"/>
              </a:rPr>
              <a:t>скл</a:t>
            </a:r>
            <a:r>
              <a:rPr lang="ru-RU" sz="2800" b="1" dirty="0">
                <a:solidFill>
                  <a:schemeClr val="tx1"/>
                </a:solidFill>
                <a:latin typeface="Georgia" pitchFamily="18" charset="0"/>
              </a:rPr>
              <a:t>.</a:t>
            </a:r>
          </a:p>
        </p:txBody>
      </p:sp>
      <p:sp>
        <p:nvSpPr>
          <p:cNvPr id="6" name="Пятно 1 5"/>
          <p:cNvSpPr/>
          <p:nvPr/>
        </p:nvSpPr>
        <p:spPr>
          <a:xfrm>
            <a:off x="5486400" y="1600200"/>
            <a:ext cx="2514600" cy="1371600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Georgia" pitchFamily="18" charset="0"/>
              </a:rPr>
              <a:t>2 </a:t>
            </a:r>
            <a:r>
              <a:rPr lang="ru-RU" sz="2800" b="1" dirty="0" err="1">
                <a:solidFill>
                  <a:schemeClr val="tx1"/>
                </a:solidFill>
                <a:latin typeface="Georgia" pitchFamily="18" charset="0"/>
              </a:rPr>
              <a:t>скл</a:t>
            </a:r>
            <a:r>
              <a:rPr lang="ru-RU" sz="2800" b="1" dirty="0">
                <a:solidFill>
                  <a:schemeClr val="tx1"/>
                </a:solidFill>
                <a:latin typeface="Georgia" pitchFamily="18" charset="0"/>
              </a:rPr>
              <a:t>.</a:t>
            </a:r>
          </a:p>
        </p:txBody>
      </p:sp>
      <p:sp>
        <p:nvSpPr>
          <p:cNvPr id="7" name="Пятно 1 6"/>
          <p:cNvSpPr/>
          <p:nvPr/>
        </p:nvSpPr>
        <p:spPr>
          <a:xfrm>
            <a:off x="5257800" y="4495800"/>
            <a:ext cx="2286000" cy="1371600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Georgia" pitchFamily="18" charset="0"/>
              </a:rPr>
              <a:t>3 </a:t>
            </a:r>
            <a:r>
              <a:rPr lang="ru-RU" sz="2800" b="1" dirty="0" err="1">
                <a:solidFill>
                  <a:schemeClr val="tx1"/>
                </a:solidFill>
                <a:latin typeface="Georgia" pitchFamily="18" charset="0"/>
              </a:rPr>
              <a:t>скл</a:t>
            </a:r>
            <a:r>
              <a:rPr lang="ru-RU" sz="2800" b="1" dirty="0">
                <a:solidFill>
                  <a:schemeClr val="tx1"/>
                </a:solidFill>
                <a:latin typeface="Georgia" pitchFamily="18" charset="0"/>
              </a:rPr>
              <a:t>.</a:t>
            </a:r>
          </a:p>
        </p:txBody>
      </p:sp>
      <p:sp>
        <p:nvSpPr>
          <p:cNvPr id="8" name="Выноска-облако 7"/>
          <p:cNvSpPr/>
          <p:nvPr/>
        </p:nvSpPr>
        <p:spPr>
          <a:xfrm>
            <a:off x="1447800" y="838200"/>
            <a:ext cx="4191000" cy="1143000"/>
          </a:xfrm>
          <a:prstGeom prst="cloudCallout">
            <a:avLst>
              <a:gd name="adj1" fmla="val -37725"/>
              <a:gd name="adj2" fmla="val 99919"/>
            </a:avLst>
          </a:prstGeom>
          <a:solidFill>
            <a:srgbClr val="33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FFFF00"/>
                </a:solidFill>
                <a:latin typeface="Monotype Corsiva" pitchFamily="66" charset="0"/>
              </a:rPr>
              <a:t>Молодец!</a:t>
            </a:r>
          </a:p>
        </p:txBody>
      </p:sp>
      <p:sp>
        <p:nvSpPr>
          <p:cNvPr id="10" name="Выноска-облако 9"/>
          <p:cNvSpPr/>
          <p:nvPr/>
        </p:nvSpPr>
        <p:spPr>
          <a:xfrm>
            <a:off x="1447800" y="838200"/>
            <a:ext cx="4191000" cy="1143000"/>
          </a:xfrm>
          <a:prstGeom prst="cloudCallout">
            <a:avLst>
              <a:gd name="adj1" fmla="val -37725"/>
              <a:gd name="adj2" fmla="val 99919"/>
            </a:avLst>
          </a:prstGeom>
          <a:solidFill>
            <a:srgbClr val="33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FF0000"/>
                </a:solidFill>
                <a:latin typeface="Monotype Corsiva" pitchFamily="66" charset="0"/>
              </a:rPr>
              <a:t>Подумай!</a:t>
            </a:r>
          </a:p>
        </p:txBody>
      </p:sp>
      <p:sp>
        <p:nvSpPr>
          <p:cNvPr id="11" name="Выноска-облако 10"/>
          <p:cNvSpPr/>
          <p:nvPr/>
        </p:nvSpPr>
        <p:spPr>
          <a:xfrm>
            <a:off x="1447800" y="838200"/>
            <a:ext cx="4191000" cy="1143000"/>
          </a:xfrm>
          <a:prstGeom prst="cloudCallout">
            <a:avLst>
              <a:gd name="adj1" fmla="val -37725"/>
              <a:gd name="adj2" fmla="val 99919"/>
            </a:avLst>
          </a:prstGeom>
          <a:solidFill>
            <a:srgbClr val="33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FF0000"/>
                </a:solidFill>
                <a:latin typeface="Monotype Corsiva" pitchFamily="66" charset="0"/>
              </a:rPr>
              <a:t>Подумай!</a:t>
            </a:r>
          </a:p>
        </p:txBody>
      </p:sp>
      <p:pic>
        <p:nvPicPr>
          <p:cNvPr id="14345" name="Рисунок 11" descr="adf57feb4f3d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4443413"/>
            <a:ext cx="2451100" cy="241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Рисунок 13" descr="sf3.gi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43200" y="6400800"/>
            <a:ext cx="640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2271713" y="4267200"/>
            <a:ext cx="3352799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solidFill>
                  <a:srgbClr val="3333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</a:t>
            </a:r>
            <a:r>
              <a:rPr lang="ru-RU" sz="5400" b="1" spc="50" dirty="0">
                <a:ln w="11430"/>
                <a:solidFill>
                  <a:srgbClr val="7030A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КНИГА</a:t>
            </a:r>
            <a:endParaRPr lang="ru-RU" sz="5400" b="1" spc="50" dirty="0">
              <a:ln w="11430"/>
              <a:solidFill>
                <a:srgbClr val="7030A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51" name="Picture 15" descr=" Сочини сказку для Феи ">
            <a:hlinkClick r:id="rId7"/>
          </p:cNvPr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132138" y="2349500"/>
            <a:ext cx="3368675" cy="2049463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FF99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FF99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FF99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0" grpId="1" animBg="1"/>
      <p:bldP spid="11" grpId="0" animBg="1"/>
      <p:bldP spid="11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Словарная работа: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Списать, вставить пропущенные буквы, обозначить в словах ударение, подчеркнуть орфограммы:</a:t>
            </a:r>
          </a:p>
          <a:p>
            <a:endParaRPr lang="ru-RU" dirty="0" smtClean="0"/>
          </a:p>
          <a:p>
            <a:r>
              <a:rPr lang="ru-RU" sz="3600" dirty="0" smtClean="0"/>
              <a:t>С*бака</a:t>
            </a:r>
            <a:r>
              <a:rPr lang="ru-RU" sz="3600" dirty="0" smtClean="0"/>
              <a:t>, ч*</a:t>
            </a:r>
            <a:r>
              <a:rPr lang="ru-RU" sz="3600" dirty="0" err="1" smtClean="0"/>
              <a:t>сы</a:t>
            </a:r>
            <a:r>
              <a:rPr lang="ru-RU" sz="3600" dirty="0" smtClean="0"/>
              <a:t>, ж*</a:t>
            </a:r>
            <a:r>
              <a:rPr lang="ru-RU" sz="3600" dirty="0" err="1" smtClean="0"/>
              <a:t>раф</a:t>
            </a:r>
            <a:r>
              <a:rPr lang="ru-RU" sz="3600" dirty="0" smtClean="0"/>
              <a:t>, к*но, </a:t>
            </a:r>
            <a:r>
              <a:rPr lang="ru-RU" sz="3600" dirty="0" err="1" smtClean="0"/>
              <a:t>утю</a:t>
            </a:r>
            <a:r>
              <a:rPr lang="ru-RU" sz="3600" dirty="0" smtClean="0"/>
              <a:t>*, </a:t>
            </a:r>
            <a:r>
              <a:rPr lang="ru-RU" sz="3600" dirty="0" err="1" smtClean="0"/>
              <a:t>п</a:t>
            </a:r>
            <a:r>
              <a:rPr lang="ru-RU" sz="3600" dirty="0" smtClean="0"/>
              <a:t>*нал, к*</a:t>
            </a:r>
            <a:r>
              <a:rPr lang="ru-RU" sz="3600" dirty="0" err="1" smtClean="0"/>
              <a:t>тёнок</a:t>
            </a:r>
            <a:r>
              <a:rPr lang="ru-RU" sz="3600" dirty="0" smtClean="0"/>
              <a:t>, </a:t>
            </a:r>
            <a:r>
              <a:rPr lang="ru-RU" sz="3600" dirty="0" err="1" smtClean="0"/>
              <a:t>к</a:t>
            </a:r>
            <a:r>
              <a:rPr lang="ru-RU" sz="3600" dirty="0" smtClean="0"/>
              <a:t>*</a:t>
            </a:r>
            <a:r>
              <a:rPr lang="ru-RU" sz="3600" dirty="0" err="1" smtClean="0"/>
              <a:t>нфеты</a:t>
            </a:r>
            <a:r>
              <a:rPr lang="ru-RU" sz="3600" dirty="0" smtClean="0"/>
              <a:t>.</a:t>
            </a:r>
          </a:p>
          <a:p>
            <a:endParaRPr lang="ru-RU" dirty="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12" descr="sf3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ятно 1 6"/>
          <p:cNvSpPr/>
          <p:nvPr/>
        </p:nvSpPr>
        <p:spPr>
          <a:xfrm>
            <a:off x="5867400" y="4267200"/>
            <a:ext cx="2286000" cy="1371600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Georgia" pitchFamily="18" charset="0"/>
              </a:rPr>
              <a:t>3 </a:t>
            </a:r>
            <a:r>
              <a:rPr lang="ru-RU" sz="2800" b="1" dirty="0" err="1">
                <a:solidFill>
                  <a:schemeClr val="tx1"/>
                </a:solidFill>
                <a:latin typeface="Georgia" pitchFamily="18" charset="0"/>
              </a:rPr>
              <a:t>скл</a:t>
            </a:r>
            <a:r>
              <a:rPr lang="ru-RU" sz="2800" b="1" dirty="0">
                <a:solidFill>
                  <a:schemeClr val="tx1"/>
                </a:solidFill>
                <a:latin typeface="Georgia" pitchFamily="18" charset="0"/>
              </a:rPr>
              <a:t>.</a:t>
            </a:r>
          </a:p>
        </p:txBody>
      </p:sp>
      <p:sp>
        <p:nvSpPr>
          <p:cNvPr id="8" name="Выноска-облако 7"/>
          <p:cNvSpPr/>
          <p:nvPr/>
        </p:nvSpPr>
        <p:spPr>
          <a:xfrm>
            <a:off x="1447800" y="838200"/>
            <a:ext cx="4191000" cy="1143000"/>
          </a:xfrm>
          <a:prstGeom prst="cloudCallout">
            <a:avLst>
              <a:gd name="adj1" fmla="val -37725"/>
              <a:gd name="adj2" fmla="val 99919"/>
            </a:avLst>
          </a:prstGeom>
          <a:solidFill>
            <a:srgbClr val="33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FFFF00"/>
                </a:solidFill>
                <a:latin typeface="Monotype Corsiva" pitchFamily="66" charset="0"/>
              </a:rPr>
              <a:t>Молодец!</a:t>
            </a:r>
          </a:p>
        </p:txBody>
      </p:sp>
      <p:sp>
        <p:nvSpPr>
          <p:cNvPr id="10" name="Выноска-облако 9"/>
          <p:cNvSpPr/>
          <p:nvPr/>
        </p:nvSpPr>
        <p:spPr>
          <a:xfrm>
            <a:off x="1447800" y="838200"/>
            <a:ext cx="4191000" cy="1143000"/>
          </a:xfrm>
          <a:prstGeom prst="cloudCallout">
            <a:avLst>
              <a:gd name="adj1" fmla="val -37725"/>
              <a:gd name="adj2" fmla="val 99919"/>
            </a:avLst>
          </a:prstGeom>
          <a:solidFill>
            <a:srgbClr val="33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FF0000"/>
                </a:solidFill>
                <a:latin typeface="Monotype Corsiva" pitchFamily="66" charset="0"/>
              </a:rPr>
              <a:t>Подумай!</a:t>
            </a:r>
          </a:p>
        </p:txBody>
      </p:sp>
      <p:sp>
        <p:nvSpPr>
          <p:cNvPr id="11" name="Выноска-облако 10"/>
          <p:cNvSpPr/>
          <p:nvPr/>
        </p:nvSpPr>
        <p:spPr>
          <a:xfrm>
            <a:off x="1447800" y="838200"/>
            <a:ext cx="4191000" cy="1143000"/>
          </a:xfrm>
          <a:prstGeom prst="cloudCallout">
            <a:avLst>
              <a:gd name="adj1" fmla="val -37725"/>
              <a:gd name="adj2" fmla="val 99919"/>
            </a:avLst>
          </a:prstGeom>
          <a:solidFill>
            <a:srgbClr val="33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FF0000"/>
                </a:solidFill>
                <a:latin typeface="Monotype Corsiva" pitchFamily="66" charset="0"/>
              </a:rPr>
              <a:t>Подумай!</a:t>
            </a:r>
          </a:p>
        </p:txBody>
      </p:sp>
      <p:pic>
        <p:nvPicPr>
          <p:cNvPr id="15367" name="Рисунок 11" descr="adf57feb4f3d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4443413"/>
            <a:ext cx="2451100" cy="241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Рисунок 13" descr="sf3.gi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43200" y="6400800"/>
            <a:ext cx="640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2057400" y="4038600"/>
            <a:ext cx="3962400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>
                <a:ln w="11430"/>
                <a:solidFill>
                  <a:srgbClr val="3333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</a:t>
            </a:r>
            <a:r>
              <a:rPr lang="ru-RU" sz="5400" b="1" spc="50" dirty="0">
                <a:ln w="11430"/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ПИСЬМО</a:t>
            </a:r>
            <a:endParaRPr lang="ru-RU" sz="5400" b="1" spc="50" dirty="0">
              <a:ln w="11430"/>
              <a:solidFill>
                <a:srgbClr val="0070C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ятно 1 4"/>
          <p:cNvSpPr/>
          <p:nvPr/>
        </p:nvSpPr>
        <p:spPr>
          <a:xfrm>
            <a:off x="1752600" y="2514600"/>
            <a:ext cx="2209800" cy="1447800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Georgia" pitchFamily="18" charset="0"/>
              </a:rPr>
              <a:t>1 </a:t>
            </a:r>
            <a:r>
              <a:rPr lang="ru-RU" sz="2800" b="1" dirty="0" err="1">
                <a:solidFill>
                  <a:schemeClr val="tx1"/>
                </a:solidFill>
                <a:latin typeface="Georgia" pitchFamily="18" charset="0"/>
              </a:rPr>
              <a:t>скл</a:t>
            </a:r>
            <a:r>
              <a:rPr lang="ru-RU" sz="2800" b="1" dirty="0">
                <a:solidFill>
                  <a:schemeClr val="tx1"/>
                </a:solidFill>
                <a:latin typeface="Georgia" pitchFamily="18" charset="0"/>
              </a:rPr>
              <a:t>.</a:t>
            </a:r>
          </a:p>
        </p:txBody>
      </p:sp>
      <p:sp>
        <p:nvSpPr>
          <p:cNvPr id="6" name="Пятно 1 5"/>
          <p:cNvSpPr/>
          <p:nvPr/>
        </p:nvSpPr>
        <p:spPr>
          <a:xfrm>
            <a:off x="5715000" y="1371600"/>
            <a:ext cx="2514600" cy="1371600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Georgia" pitchFamily="18" charset="0"/>
              </a:rPr>
              <a:t>2 </a:t>
            </a:r>
            <a:r>
              <a:rPr lang="ru-RU" sz="2800" b="1" dirty="0" err="1">
                <a:solidFill>
                  <a:schemeClr val="tx1"/>
                </a:solidFill>
                <a:latin typeface="Georgia" pitchFamily="18" charset="0"/>
              </a:rPr>
              <a:t>скл</a:t>
            </a:r>
            <a:r>
              <a:rPr lang="ru-RU" sz="2800" b="1" dirty="0">
                <a:solidFill>
                  <a:schemeClr val="tx1"/>
                </a:solidFill>
                <a:latin typeface="Georgia" pitchFamily="18" charset="0"/>
              </a:rPr>
              <a:t>.</a:t>
            </a:r>
          </a:p>
        </p:txBody>
      </p:sp>
      <p:pic>
        <p:nvPicPr>
          <p:cNvPr id="15373" name="Picture 2" descr="C:\Documents and Settings\Администратор\Мои документы\Мои рисунки\41344694_konverty3_b.jpg"/>
          <p:cNvPicPr>
            <a:picLocks noChangeAspect="1" noChangeArrowheads="1"/>
          </p:cNvPicPr>
          <p:nvPr/>
        </p:nvPicPr>
        <p:blipFill>
          <a:blip r:embed="rId7">
            <a:lum bright="-20000" contrast="20000"/>
          </a:blip>
          <a:srcRect/>
          <a:stretch>
            <a:fillRect/>
          </a:stretch>
        </p:blipFill>
        <p:spPr bwMode="auto">
          <a:xfrm rot="-562853">
            <a:off x="3924300" y="2565400"/>
            <a:ext cx="2519363" cy="126365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FF99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FF99"/>
                                      </p:to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FF99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0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WordArt 4"/>
          <p:cNvSpPr>
            <a:spLocks noChangeArrowheads="1" noChangeShapeType="1" noTextEdit="1"/>
          </p:cNvSpPr>
          <p:nvPr/>
        </p:nvSpPr>
        <p:spPr bwMode="auto">
          <a:xfrm>
            <a:off x="468313" y="620713"/>
            <a:ext cx="8137525" cy="17287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Спасибо за урок!</a:t>
            </a:r>
          </a:p>
        </p:txBody>
      </p:sp>
      <p:pic>
        <p:nvPicPr>
          <p:cNvPr id="23557" name="Picture 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03538" y="2708275"/>
            <a:ext cx="2846387" cy="330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Словарная работа: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Проверьте:</a:t>
            </a:r>
          </a:p>
          <a:p>
            <a:endParaRPr lang="ru-RU" dirty="0" smtClean="0"/>
          </a:p>
          <a:p>
            <a:r>
              <a:rPr lang="ru-RU" sz="3600" dirty="0" smtClean="0"/>
              <a:t>С</a:t>
            </a:r>
            <a:r>
              <a:rPr lang="ru-RU" sz="3600" u="sng" dirty="0" smtClean="0"/>
              <a:t>о</a:t>
            </a:r>
            <a:r>
              <a:rPr lang="ru-RU" sz="3600" dirty="0" smtClean="0"/>
              <a:t>бака, ч</a:t>
            </a:r>
            <a:r>
              <a:rPr lang="ru-RU" sz="3600" u="sng" dirty="0" smtClean="0"/>
              <a:t>а</a:t>
            </a:r>
            <a:r>
              <a:rPr lang="ru-RU" sz="3600" dirty="0" smtClean="0"/>
              <a:t>сы, ж</a:t>
            </a:r>
            <a:r>
              <a:rPr lang="ru-RU" sz="3600" u="sng" dirty="0" smtClean="0"/>
              <a:t>и</a:t>
            </a:r>
            <a:r>
              <a:rPr lang="ru-RU" sz="3600" dirty="0" smtClean="0"/>
              <a:t>раф, к</a:t>
            </a:r>
            <a:r>
              <a:rPr lang="ru-RU" sz="3600" u="sng" dirty="0" smtClean="0"/>
              <a:t>и</a:t>
            </a:r>
            <a:r>
              <a:rPr lang="ru-RU" sz="3600" dirty="0" smtClean="0"/>
              <a:t>но, утю</a:t>
            </a:r>
            <a:r>
              <a:rPr lang="ru-RU" sz="3600" u="sng" dirty="0" smtClean="0"/>
              <a:t>г</a:t>
            </a:r>
            <a:r>
              <a:rPr lang="ru-RU" sz="3600" dirty="0" smtClean="0"/>
              <a:t>, п</a:t>
            </a:r>
            <a:r>
              <a:rPr lang="ru-RU" sz="3600" u="sng" dirty="0" smtClean="0"/>
              <a:t>е</a:t>
            </a:r>
            <a:r>
              <a:rPr lang="ru-RU" sz="3600" dirty="0" smtClean="0"/>
              <a:t>нал, к</a:t>
            </a:r>
            <a:r>
              <a:rPr lang="ru-RU" sz="3600" u="sng" dirty="0" smtClean="0"/>
              <a:t>о</a:t>
            </a:r>
            <a:r>
              <a:rPr lang="ru-RU" sz="3600" dirty="0" smtClean="0"/>
              <a:t>тёнок, к</a:t>
            </a:r>
            <a:r>
              <a:rPr lang="ru-RU" sz="3600" u="sng" dirty="0" smtClean="0"/>
              <a:t>о</a:t>
            </a:r>
            <a:r>
              <a:rPr lang="ru-RU" sz="3600" dirty="0" smtClean="0"/>
              <a:t>нфеты.</a:t>
            </a:r>
          </a:p>
          <a:p>
            <a:endParaRPr lang="ru-RU" dirty="0" smtClean="0"/>
          </a:p>
          <a:p>
            <a:r>
              <a:rPr lang="ru-RU" dirty="0" smtClean="0"/>
              <a:t>Что объединяет все эти слова?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6064_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1"/>
          </a:xfrm>
        </p:spPr>
      </p:pic>
      <p:sp>
        <p:nvSpPr>
          <p:cNvPr id="5" name="Двойная волна 4"/>
          <p:cNvSpPr/>
          <p:nvPr/>
        </p:nvSpPr>
        <p:spPr>
          <a:xfrm>
            <a:off x="5500694" y="500042"/>
            <a:ext cx="2357454" cy="571504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Части речи</a:t>
            </a:r>
            <a:endParaRPr lang="ru-RU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dreamworlds.ru/uploads/posts/2008-08/1218274648_izumrudnyjj-goro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57167"/>
            <a:ext cx="9144000" cy="6915167"/>
          </a:xfrm>
          <a:prstGeom prst="rect">
            <a:avLst/>
          </a:prstGeom>
          <a:noFill/>
        </p:spPr>
      </p:pic>
      <p:sp>
        <p:nvSpPr>
          <p:cNvPr id="5" name="Двойная волна 4"/>
          <p:cNvSpPr/>
          <p:nvPr/>
        </p:nvSpPr>
        <p:spPr>
          <a:xfrm>
            <a:off x="4714876" y="571480"/>
            <a:ext cx="3214710" cy="642942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Имя существительное</a:t>
            </a:r>
            <a:endParaRPr lang="ru-RU" sz="20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.allday.ru/uploads/posts/thumbs/1190024469__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66046"/>
            <a:ext cx="6286544" cy="6691954"/>
          </a:xfrm>
          <a:prstGeom prst="rect">
            <a:avLst/>
          </a:prstGeom>
          <a:noFill/>
        </p:spPr>
      </p:pic>
      <p:sp>
        <p:nvSpPr>
          <p:cNvPr id="5" name="Волна 4"/>
          <p:cNvSpPr/>
          <p:nvPr/>
        </p:nvSpPr>
        <p:spPr>
          <a:xfrm>
            <a:off x="5572132" y="500042"/>
            <a:ext cx="1571636" cy="428628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Глагол</a:t>
            </a:r>
            <a:endParaRPr lang="ru-RU" sz="20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dreamworlds.ru/uploads/posts/2008-08/1218274638_22.jpg"/>
          <p:cNvPicPr>
            <a:picLocks noChangeAspect="1" noChangeArrowheads="1"/>
          </p:cNvPicPr>
          <p:nvPr/>
        </p:nvPicPr>
        <p:blipFill>
          <a:blip r:embed="rId2"/>
          <a:srcRect b="32330"/>
          <a:stretch>
            <a:fillRect/>
          </a:stretch>
        </p:blipFill>
        <p:spPr bwMode="auto">
          <a:xfrm>
            <a:off x="0" y="285728"/>
            <a:ext cx="9001156" cy="6072230"/>
          </a:xfrm>
          <a:prstGeom prst="rect">
            <a:avLst/>
          </a:prstGeom>
          <a:noFill/>
        </p:spPr>
      </p:pic>
      <p:sp>
        <p:nvSpPr>
          <p:cNvPr id="5" name="Волна 4"/>
          <p:cNvSpPr/>
          <p:nvPr/>
        </p:nvSpPr>
        <p:spPr>
          <a:xfrm>
            <a:off x="2143108" y="500042"/>
            <a:ext cx="2857520" cy="642942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Имя прилагательное</a:t>
            </a:r>
            <a:endParaRPr lang="ru-RU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0562" y="260648"/>
            <a:ext cx="4186238" cy="145384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Её </a:t>
            </a:r>
            <a:r>
              <a:rPr lang="ru-RU" dirty="0" smtClean="0">
                <a:solidFill>
                  <a:schemeClr val="tx1"/>
                </a:solidFill>
              </a:rPr>
              <a:t>высочество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Имя Существительное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clipart_2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785786" y="571480"/>
            <a:ext cx="3883531" cy="5441797"/>
          </a:xfrm>
          <a:solidFill>
            <a:schemeClr val="accent2">
              <a:lumMod val="60000"/>
              <a:lumOff val="40000"/>
            </a:schemeClr>
          </a:solidFill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2192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Имя Существительное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1412776"/>
            <a:ext cx="8229600" cy="4572000"/>
          </a:xfrm>
        </p:spPr>
        <p:txBody>
          <a:bodyPr/>
          <a:lstStyle/>
          <a:p>
            <a:r>
              <a:rPr lang="ru-RU" dirty="0" smtClean="0"/>
              <a:t>Отвечает на вопросы </a:t>
            </a:r>
            <a:r>
              <a:rPr lang="ru-RU" dirty="0" smtClean="0"/>
              <a:t>- Кто</a:t>
            </a:r>
            <a:r>
              <a:rPr lang="ru-RU" dirty="0" smtClean="0"/>
              <a:t>? Что?;</a:t>
            </a:r>
          </a:p>
          <a:p>
            <a:r>
              <a:rPr lang="ru-RU" dirty="0" smtClean="0"/>
              <a:t>Обозначает предмет</a:t>
            </a:r>
            <a:r>
              <a:rPr lang="ru-RU" dirty="0" smtClean="0"/>
              <a:t>;</a:t>
            </a:r>
          </a:p>
          <a:p>
            <a:r>
              <a:rPr lang="ru-RU" dirty="0" smtClean="0"/>
              <a:t>Бывает одушевлённое и неодушевлённое</a:t>
            </a:r>
            <a:endParaRPr lang="ru-RU" dirty="0" smtClean="0"/>
          </a:p>
          <a:p>
            <a:r>
              <a:rPr lang="ru-RU" dirty="0" smtClean="0"/>
              <a:t>Бывает мужского, женского, среднего рода;</a:t>
            </a:r>
          </a:p>
          <a:p>
            <a:r>
              <a:rPr lang="ru-RU" dirty="0" smtClean="0"/>
              <a:t>Изменяется по </a:t>
            </a:r>
            <a:r>
              <a:rPr lang="ru-RU" dirty="0" smtClean="0"/>
              <a:t>числам (ед.число и мн.число);</a:t>
            </a:r>
            <a:endParaRPr lang="ru-RU" dirty="0" smtClean="0"/>
          </a:p>
          <a:p>
            <a:r>
              <a:rPr lang="ru-RU" dirty="0" smtClean="0"/>
              <a:t>Изменяется по падежам.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116</TotalTime>
  <Words>409</Words>
  <Application>Microsoft Office PowerPoint</Application>
  <PresentationFormat>Экран (4:3)</PresentationFormat>
  <Paragraphs>100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Эркер</vt:lpstr>
      <vt:lpstr>Урок русского языка  в 4 Б классе</vt:lpstr>
      <vt:lpstr>Словарная работа:</vt:lpstr>
      <vt:lpstr>Словарная работа:</vt:lpstr>
      <vt:lpstr>Слайд 4</vt:lpstr>
      <vt:lpstr>Слайд 5</vt:lpstr>
      <vt:lpstr>Слайд 6</vt:lpstr>
      <vt:lpstr>Слайд 7</vt:lpstr>
      <vt:lpstr>Её высочество Имя Существительное</vt:lpstr>
      <vt:lpstr>Имя Существительное</vt:lpstr>
      <vt:lpstr>Слайд 10</vt:lpstr>
      <vt:lpstr>Склонение существительных: 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русского языка в 3 классе</dc:title>
  <dc:creator>mr.Evgeniy</dc:creator>
  <cp:lastModifiedBy>Кузя</cp:lastModifiedBy>
  <cp:revision>23</cp:revision>
  <dcterms:created xsi:type="dcterms:W3CDTF">2012-10-15T16:22:01Z</dcterms:created>
  <dcterms:modified xsi:type="dcterms:W3CDTF">2013-10-14T13:32:46Z</dcterms:modified>
</cp:coreProperties>
</file>