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9" r:id="rId2"/>
    <p:sldId id="270" r:id="rId3"/>
    <p:sldId id="26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306" r:id="rId16"/>
    <p:sldId id="282" r:id="rId17"/>
    <p:sldId id="283" r:id="rId18"/>
    <p:sldId id="284" r:id="rId19"/>
    <p:sldId id="292" r:id="rId20"/>
    <p:sldId id="298" r:id="rId21"/>
    <p:sldId id="299" r:id="rId22"/>
    <p:sldId id="301" r:id="rId23"/>
    <p:sldId id="307" r:id="rId24"/>
    <p:sldId id="303" r:id="rId25"/>
    <p:sldId id="304" r:id="rId26"/>
    <p:sldId id="305" r:id="rId2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101" d="100"/>
          <a:sy n="101" d="100"/>
        </p:scale>
        <p:origin x="-28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93126-1E7D-4BA6-90DE-C1929289E848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119F0-87CE-47A5-8945-F323C93743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6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19F0-87CE-47A5-8945-F323C937430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2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C323-7CDA-4C4D-A13C-6B8D1BC3AB55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9557B-DA6D-457C-AED7-8B6A21F92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C323-7CDA-4C4D-A13C-6B8D1BC3AB55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557B-DA6D-457C-AED7-8B6A21F92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C323-7CDA-4C4D-A13C-6B8D1BC3AB55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557B-DA6D-457C-AED7-8B6A21F92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C323-7CDA-4C4D-A13C-6B8D1BC3AB55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9557B-DA6D-457C-AED7-8B6A21F92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C323-7CDA-4C4D-A13C-6B8D1BC3AB55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9557B-DA6D-457C-AED7-8B6A21F92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C323-7CDA-4C4D-A13C-6B8D1BC3AB55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9557B-DA6D-457C-AED7-8B6A21F92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C323-7CDA-4C4D-A13C-6B8D1BC3AB55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9557B-DA6D-457C-AED7-8B6A21F92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C323-7CDA-4C4D-A13C-6B8D1BC3AB55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9557B-DA6D-457C-AED7-8B6A21F92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C323-7CDA-4C4D-A13C-6B8D1BC3AB55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9557B-DA6D-457C-AED7-8B6A21F92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C323-7CDA-4C4D-A13C-6B8D1BC3AB55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9557B-DA6D-457C-AED7-8B6A21F92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C323-7CDA-4C4D-A13C-6B8D1BC3AB55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9557B-DA6D-457C-AED7-8B6A21F92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F0AC323-7CDA-4C4D-A13C-6B8D1BC3AB55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E59557B-DA6D-457C-AED7-8B6A21F92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00808"/>
            <a:ext cx="7543800" cy="3370312"/>
          </a:xfrm>
        </p:spPr>
        <p:txBody>
          <a:bodyPr/>
          <a:lstStyle/>
          <a:p>
            <a:r>
              <a:rPr lang="ru-RU" dirty="0" smtClean="0"/>
              <a:t> Интеллектуальная игра</a:t>
            </a:r>
            <a:br>
              <a:rPr lang="ru-RU" dirty="0" smtClean="0"/>
            </a:br>
            <a:r>
              <a:rPr lang="ru-RU" dirty="0" smtClean="0"/>
              <a:t>           по физике</a:t>
            </a:r>
            <a:br>
              <a:rPr lang="ru-RU" dirty="0" smtClean="0"/>
            </a:br>
            <a:r>
              <a:rPr lang="ru-RU" dirty="0" smtClean="0"/>
              <a:t>   «Умники и умницы»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271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750584"/>
              </p:ext>
            </p:extLst>
          </p:nvPr>
        </p:nvGraphicFramePr>
        <p:xfrm>
          <a:off x="260947" y="548680"/>
          <a:ext cx="8640960" cy="299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  <a:gridCol w="576066"/>
                <a:gridCol w="576062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0947" y="400506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1. Действие </a:t>
            </a:r>
            <a:r>
              <a:rPr lang="ru-RU" sz="1400" dirty="0"/>
              <a:t>тел друг на друга.</a:t>
            </a:r>
          </a:p>
          <a:p>
            <a:pPr lvl="0"/>
            <a:r>
              <a:rPr lang="ru-RU" sz="1400" dirty="0" smtClean="0"/>
              <a:t>2. Векторная </a:t>
            </a:r>
            <a:r>
              <a:rPr lang="ru-RU" sz="1400" dirty="0"/>
              <a:t>физическая величина, которая является причиной возникновения ускорения.</a:t>
            </a:r>
          </a:p>
          <a:p>
            <a:pPr lvl="0"/>
            <a:r>
              <a:rPr lang="ru-RU" sz="1400" dirty="0" smtClean="0"/>
              <a:t>3. Английский </a:t>
            </a:r>
            <a:r>
              <a:rPr lang="ru-RU" sz="1400" dirty="0"/>
              <a:t>ученый, который сформулировал три основных закона механики.</a:t>
            </a:r>
          </a:p>
          <a:p>
            <a:pPr lvl="0"/>
            <a:r>
              <a:rPr lang="ru-RU" sz="1400" dirty="0" smtClean="0"/>
              <a:t>4. Скалярная </a:t>
            </a:r>
            <a:r>
              <a:rPr lang="ru-RU" sz="1400" dirty="0"/>
              <a:t>физическая величина, являющаяся мерой инертности.</a:t>
            </a:r>
          </a:p>
          <a:p>
            <a:pPr lvl="0"/>
            <a:r>
              <a:rPr lang="ru-RU" sz="1400" dirty="0" smtClean="0"/>
              <a:t>5. Прибор </a:t>
            </a:r>
            <a:r>
              <a:rPr lang="ru-RU" sz="1400" dirty="0"/>
              <a:t>для измерения силы.</a:t>
            </a:r>
          </a:p>
          <a:p>
            <a:pPr lvl="0"/>
            <a:r>
              <a:rPr lang="ru-RU" sz="1400" dirty="0" smtClean="0"/>
              <a:t>6. Взаимодействие</a:t>
            </a:r>
            <a:r>
              <a:rPr lang="ru-RU" sz="1400" dirty="0"/>
              <a:t>, препятствующее движению одного тела по поверхности другого.</a:t>
            </a:r>
          </a:p>
          <a:p>
            <a:pPr lvl="0"/>
            <a:r>
              <a:rPr lang="ru-RU" sz="1400" dirty="0" smtClean="0"/>
              <a:t>7. Векторная </a:t>
            </a:r>
            <a:r>
              <a:rPr lang="ru-RU" sz="1400" dirty="0"/>
              <a:t>физическая величина, которая изменяется только в результате воздействия на тело силы.</a:t>
            </a:r>
          </a:p>
          <a:p>
            <a:pPr lvl="0"/>
            <a:r>
              <a:rPr lang="ru-RU" sz="1400" dirty="0"/>
              <a:t>8</a:t>
            </a:r>
            <a:r>
              <a:rPr lang="ru-RU" sz="1400" dirty="0" smtClean="0"/>
              <a:t>. Единица </a:t>
            </a:r>
            <a:r>
              <a:rPr lang="ru-RU" sz="1400" dirty="0"/>
              <a:t>массы.</a:t>
            </a:r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43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51986"/>
              </p:ext>
            </p:extLst>
          </p:nvPr>
        </p:nvGraphicFramePr>
        <p:xfrm>
          <a:off x="260947" y="476672"/>
          <a:ext cx="8640960" cy="299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  <a:gridCol w="576066"/>
                <a:gridCol w="576062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0947" y="400506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1. Действие </a:t>
            </a:r>
            <a:r>
              <a:rPr lang="ru-RU" sz="1400" dirty="0"/>
              <a:t>тел друг на друга.</a:t>
            </a:r>
          </a:p>
          <a:p>
            <a:pPr lvl="0"/>
            <a:r>
              <a:rPr lang="ru-RU" sz="1400" dirty="0" smtClean="0"/>
              <a:t>2. Векторная </a:t>
            </a:r>
            <a:r>
              <a:rPr lang="ru-RU" sz="1400" dirty="0"/>
              <a:t>физическая величина, которая является причиной возникновения ускорения.</a:t>
            </a:r>
          </a:p>
          <a:p>
            <a:pPr lvl="0"/>
            <a:r>
              <a:rPr lang="ru-RU" sz="1400" dirty="0" smtClean="0"/>
              <a:t>3. Английский </a:t>
            </a:r>
            <a:r>
              <a:rPr lang="ru-RU" sz="1400" dirty="0"/>
              <a:t>ученый, который сформулировал три основных закона механики.</a:t>
            </a:r>
          </a:p>
          <a:p>
            <a:pPr lvl="0"/>
            <a:r>
              <a:rPr lang="ru-RU" sz="1400" dirty="0" smtClean="0"/>
              <a:t>4. Скалярная </a:t>
            </a:r>
            <a:r>
              <a:rPr lang="ru-RU" sz="1400" dirty="0"/>
              <a:t>физическая величина, являющаяся мерой инертности.</a:t>
            </a:r>
          </a:p>
          <a:p>
            <a:pPr lvl="0"/>
            <a:r>
              <a:rPr lang="ru-RU" sz="1400" dirty="0" smtClean="0"/>
              <a:t>5. Прибор </a:t>
            </a:r>
            <a:r>
              <a:rPr lang="ru-RU" sz="1400" dirty="0"/>
              <a:t>для измерения силы.</a:t>
            </a:r>
          </a:p>
          <a:p>
            <a:pPr lvl="0"/>
            <a:r>
              <a:rPr lang="ru-RU" sz="1400" dirty="0" smtClean="0"/>
              <a:t>6. Взаимодействие</a:t>
            </a:r>
            <a:r>
              <a:rPr lang="ru-RU" sz="1400" dirty="0"/>
              <a:t>, препятствующее движению одного тела по поверхности другого.</a:t>
            </a:r>
          </a:p>
          <a:p>
            <a:pPr lvl="0"/>
            <a:r>
              <a:rPr lang="ru-RU" sz="1400" dirty="0" smtClean="0"/>
              <a:t>7. Векторная </a:t>
            </a:r>
            <a:r>
              <a:rPr lang="ru-RU" sz="1400" dirty="0"/>
              <a:t>физическая величина, которая изменяется только в результате воздействия на тело силы.</a:t>
            </a:r>
          </a:p>
          <a:p>
            <a:pPr lvl="0"/>
            <a:r>
              <a:rPr lang="ru-RU" sz="1400" dirty="0"/>
              <a:t>8</a:t>
            </a:r>
            <a:r>
              <a:rPr lang="ru-RU" sz="1400" dirty="0" smtClean="0"/>
              <a:t>. Единица </a:t>
            </a:r>
            <a:r>
              <a:rPr lang="ru-RU" sz="1400" dirty="0"/>
              <a:t>массы.</a:t>
            </a:r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84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068384"/>
              </p:ext>
            </p:extLst>
          </p:nvPr>
        </p:nvGraphicFramePr>
        <p:xfrm>
          <a:off x="260947" y="548680"/>
          <a:ext cx="8640960" cy="299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  <a:gridCol w="576066"/>
                <a:gridCol w="576062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0947" y="400506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1. Действие </a:t>
            </a:r>
            <a:r>
              <a:rPr lang="ru-RU" sz="1400" dirty="0"/>
              <a:t>тел друг на друга.</a:t>
            </a:r>
          </a:p>
          <a:p>
            <a:pPr lvl="0"/>
            <a:r>
              <a:rPr lang="ru-RU" sz="1400" dirty="0" smtClean="0"/>
              <a:t>2. Векторная </a:t>
            </a:r>
            <a:r>
              <a:rPr lang="ru-RU" sz="1400" dirty="0"/>
              <a:t>физическая величина, которая является причиной возникновения ускорения.</a:t>
            </a:r>
          </a:p>
          <a:p>
            <a:pPr lvl="0"/>
            <a:r>
              <a:rPr lang="ru-RU" sz="1400" dirty="0" smtClean="0"/>
              <a:t>3. Английский </a:t>
            </a:r>
            <a:r>
              <a:rPr lang="ru-RU" sz="1400" dirty="0"/>
              <a:t>ученый, который сформулировал три основных закона механики.</a:t>
            </a:r>
          </a:p>
          <a:p>
            <a:pPr lvl="0"/>
            <a:r>
              <a:rPr lang="ru-RU" sz="1400" dirty="0" smtClean="0"/>
              <a:t>4. Скалярная </a:t>
            </a:r>
            <a:r>
              <a:rPr lang="ru-RU" sz="1400" dirty="0"/>
              <a:t>физическая величина, являющаяся мерой инертности.</a:t>
            </a:r>
          </a:p>
          <a:p>
            <a:pPr lvl="0"/>
            <a:r>
              <a:rPr lang="ru-RU" sz="1400" dirty="0" smtClean="0"/>
              <a:t>5. Прибор </a:t>
            </a:r>
            <a:r>
              <a:rPr lang="ru-RU" sz="1400" dirty="0"/>
              <a:t>для измерения силы.</a:t>
            </a:r>
          </a:p>
          <a:p>
            <a:pPr lvl="0"/>
            <a:r>
              <a:rPr lang="ru-RU" sz="1400" dirty="0" smtClean="0"/>
              <a:t>6. Взаимодействие</a:t>
            </a:r>
            <a:r>
              <a:rPr lang="ru-RU" sz="1400" dirty="0"/>
              <a:t>, препятствующее движению одного тела по поверхности другого.</a:t>
            </a:r>
          </a:p>
          <a:p>
            <a:pPr lvl="0"/>
            <a:r>
              <a:rPr lang="ru-RU" sz="1400" dirty="0" smtClean="0"/>
              <a:t>7. Векторная </a:t>
            </a:r>
            <a:r>
              <a:rPr lang="ru-RU" sz="1400" dirty="0"/>
              <a:t>физическая величина, которая изменяется только в результате воздействия на тело силы.</a:t>
            </a:r>
          </a:p>
          <a:p>
            <a:pPr lvl="0"/>
            <a:r>
              <a:rPr lang="ru-RU" sz="1400" dirty="0"/>
              <a:t>8</a:t>
            </a:r>
            <a:r>
              <a:rPr lang="ru-RU" sz="1400" dirty="0" smtClean="0"/>
              <a:t>. Единица </a:t>
            </a:r>
            <a:r>
              <a:rPr lang="ru-RU" sz="1400" dirty="0"/>
              <a:t>массы.</a:t>
            </a:r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22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476672"/>
            <a:ext cx="7848872" cy="5760640"/>
          </a:xfrm>
        </p:spPr>
        <p:txBody>
          <a:bodyPr>
            <a:normAutofit fontScale="62500" lnSpcReduction="20000"/>
          </a:bodyPr>
          <a:lstStyle/>
          <a:p>
            <a:r>
              <a:rPr lang="ru-RU" sz="4500" b="1" i="1" dirty="0" smtClean="0"/>
              <a:t>3. Сейчас мы посмотрим опыт.</a:t>
            </a:r>
            <a:endParaRPr lang="ru-RU" sz="3800" b="1" i="1" dirty="0" smtClean="0"/>
          </a:p>
          <a:p>
            <a:endParaRPr lang="ru-RU" sz="3800" dirty="0" smtClean="0"/>
          </a:p>
          <a:p>
            <a:r>
              <a:rPr lang="ru-RU" sz="3800" i="1" dirty="0" smtClean="0"/>
              <a:t>Возьмём бутылку из-под кефира, варёное яйцо. Зажжём лист бумаги и опустим  в бутылку, а сверху на горлышко поставим яйцо. Оно постепенно начинает втягиваться внутрь бутылки и попадет туда целиком.</a:t>
            </a:r>
            <a:endParaRPr lang="ru-RU" sz="3800" dirty="0" smtClean="0"/>
          </a:p>
          <a:p>
            <a:r>
              <a:rPr lang="ru-RU" sz="3800" dirty="0" smtClean="0"/>
              <a:t>Как вы объясните это явление?</a:t>
            </a:r>
          </a:p>
          <a:p>
            <a:endParaRPr lang="ru-RU" sz="3800" dirty="0"/>
          </a:p>
          <a:p>
            <a:endParaRPr lang="ru-RU" sz="3800" dirty="0" smtClean="0"/>
          </a:p>
          <a:p>
            <a:pPr marL="18288" indent="0">
              <a:buNone/>
            </a:pPr>
            <a:r>
              <a:rPr lang="ru-RU" sz="3800" dirty="0" smtClean="0"/>
              <a:t>А)разницей давления внутри бутылки и снаружи. Так как атмосферное давление  больше давления внутри, то оно совершает работу по перемещению яйца в бутылку.</a:t>
            </a:r>
          </a:p>
          <a:p>
            <a:endParaRPr lang="ru-RU" sz="3800" dirty="0" smtClean="0"/>
          </a:p>
          <a:p>
            <a:pPr marL="18288" indent="0">
              <a:buNone/>
            </a:pPr>
            <a:r>
              <a:rPr lang="ru-RU" sz="3800" dirty="0" smtClean="0"/>
              <a:t>Б) бутылка разогревается и расширяется горлышко. Поэтому яйцо проваливается в бутылку.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692696"/>
            <a:ext cx="7776864" cy="4248472"/>
          </a:xfrm>
        </p:spPr>
        <p:txBody>
          <a:bodyPr/>
          <a:lstStyle/>
          <a:p>
            <a:r>
              <a:rPr lang="ru-RU" sz="2800" b="1" i="1" dirty="0" smtClean="0"/>
              <a:t>4. Определите объём воды, находящийся в мензурке.</a:t>
            </a:r>
          </a:p>
          <a:p>
            <a:endParaRPr lang="ru-RU" sz="2800" b="1" i="1" dirty="0" smtClean="0"/>
          </a:p>
          <a:p>
            <a:endParaRPr lang="ru-RU" sz="2800" dirty="0" smtClean="0"/>
          </a:p>
          <a:p>
            <a:r>
              <a:rPr lang="ru-RU" sz="2800" dirty="0" smtClean="0"/>
              <a:t>А)90см</a:t>
            </a:r>
            <a:r>
              <a:rPr lang="ru-RU" sz="2800" baseline="30000" dirty="0" smtClean="0"/>
              <a:t>3   	</a:t>
            </a:r>
            <a:r>
              <a:rPr lang="ru-RU" sz="2800" dirty="0" smtClean="0"/>
              <a:t>Б)136см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    	С) 100см</a:t>
            </a:r>
            <a:r>
              <a:rPr lang="ru-RU" sz="2800" baseline="30000" dirty="0" smtClean="0"/>
              <a:t>3	</a:t>
            </a:r>
            <a:r>
              <a:rPr lang="ru-RU" sz="2800" dirty="0" smtClean="0"/>
              <a:t>Д) 80см</a:t>
            </a:r>
            <a:r>
              <a:rPr lang="ru-RU" sz="2800" baseline="30000" dirty="0" smtClean="0"/>
              <a:t>3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548680"/>
            <a:ext cx="8280920" cy="3729607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b="1" dirty="0" smtClean="0"/>
              <a:t>У нас имеется коробка кнопок. </a:t>
            </a:r>
          </a:p>
          <a:p>
            <a:r>
              <a:rPr lang="ru-RU" sz="2800" b="1" dirty="0" smtClean="0"/>
              <a:t>Как измерить с помощью мензурки объём 1 одной кнопки?</a:t>
            </a:r>
          </a:p>
          <a:p>
            <a:endParaRPr lang="ru-RU" sz="2800" dirty="0"/>
          </a:p>
          <a:p>
            <a:endParaRPr lang="ru-RU" sz="2800" dirty="0" smtClean="0"/>
          </a:p>
          <a:p>
            <a:pPr marL="18288" indent="0">
              <a:buNone/>
            </a:pPr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869160"/>
            <a:ext cx="7776864" cy="1512168"/>
          </a:xfrm>
        </p:spPr>
        <p:txBody>
          <a:bodyPr>
            <a:noAutofit/>
          </a:bodyPr>
          <a:lstStyle/>
          <a:p>
            <a:r>
              <a:rPr lang="ru-RU" sz="2400" dirty="0" smtClean="0"/>
              <a:t>А) 1 кнопку положить в мензурку и измерить объём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В) кнопку приставить к мензурке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С) все 50 кнопок положить в мензурку и измерить объём и потом найти объём одной кнопки.</a:t>
            </a:r>
            <a:br>
              <a:rPr lang="ru-RU" sz="2400" dirty="0" smtClean="0"/>
            </a:br>
            <a:r>
              <a:rPr lang="ru-RU" sz="2400" dirty="0" smtClean="0"/>
              <a:t>Измерьте объём 1 одной кнопки.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А) </a:t>
            </a:r>
            <a:r>
              <a:rPr lang="ru-RU" sz="2400" dirty="0" smtClean="0"/>
              <a:t>0,04с</a:t>
            </a:r>
            <a:r>
              <a:rPr lang="ru-RU" sz="2400" dirty="0"/>
              <a:t>м</a:t>
            </a:r>
            <a:r>
              <a:rPr lang="ru-RU" sz="2400" baseline="30000" dirty="0"/>
              <a:t>3</a:t>
            </a:r>
            <a:r>
              <a:rPr lang="ru-RU" sz="2400" dirty="0" smtClean="0"/>
              <a:t>              </a:t>
            </a:r>
            <a:r>
              <a:rPr lang="ru-RU" sz="2400" dirty="0" smtClean="0"/>
              <a:t>В) </a:t>
            </a:r>
            <a:r>
              <a:rPr lang="ru-RU" sz="2400" dirty="0" smtClean="0"/>
              <a:t>1 </a:t>
            </a:r>
            <a:r>
              <a:rPr lang="ru-RU" sz="2400" dirty="0"/>
              <a:t>см</a:t>
            </a:r>
            <a:r>
              <a:rPr lang="ru-RU" sz="2400" baseline="30000" dirty="0"/>
              <a:t>3</a:t>
            </a:r>
            <a:r>
              <a:rPr lang="ru-RU" sz="2400" dirty="0" smtClean="0"/>
              <a:t>                      </a:t>
            </a:r>
            <a:r>
              <a:rPr lang="ru-RU" sz="2400" dirty="0" smtClean="0"/>
              <a:t>С) </a:t>
            </a:r>
            <a:r>
              <a:rPr lang="ru-RU" sz="2400" dirty="0"/>
              <a:t>0,2 см</a:t>
            </a:r>
            <a:r>
              <a:rPr lang="ru-RU" sz="2400" baseline="30000" dirty="0"/>
              <a:t>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23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548680"/>
            <a:ext cx="8064896" cy="3888431"/>
          </a:xfrm>
        </p:spPr>
        <p:txBody>
          <a:bodyPr/>
          <a:lstStyle/>
          <a:p>
            <a:pPr marL="384048" lvl="1" indent="0">
              <a:buNone/>
            </a:pPr>
            <a:r>
              <a:rPr lang="ru-RU" sz="3600" b="1" i="1" dirty="0" smtClean="0"/>
              <a:t>5.Определите, сколько граммов </a:t>
            </a:r>
          </a:p>
          <a:p>
            <a:r>
              <a:rPr lang="ru-RU" sz="3600" b="1" i="1" dirty="0"/>
              <a:t> </a:t>
            </a:r>
            <a:r>
              <a:rPr lang="ru-RU" sz="3600" b="1" i="1" dirty="0" smtClean="0"/>
              <a:t>   весит 1 (одна) конфета.</a:t>
            </a:r>
            <a:endParaRPr lang="ru-RU" sz="36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sz="3200" dirty="0" smtClean="0"/>
              <a:t>А) 7кг         Б) 7г           С) 5кг            Д)12г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332656"/>
            <a:ext cx="8064896" cy="5688631"/>
          </a:xfrm>
        </p:spPr>
        <p:txBody>
          <a:bodyPr>
            <a:normAutofit fontScale="92500"/>
          </a:bodyPr>
          <a:lstStyle/>
          <a:p>
            <a:endParaRPr lang="ru-RU" b="1" i="1" dirty="0" smtClean="0"/>
          </a:p>
          <a:p>
            <a:r>
              <a:rPr lang="ru-RU" sz="3200" b="1" i="1" dirty="0" smtClean="0"/>
              <a:t>6. Как найти толщину листа бумаги?</a:t>
            </a:r>
          </a:p>
          <a:p>
            <a:pPr marL="18288" indent="0">
              <a:buNone/>
            </a:pPr>
            <a:endParaRPr lang="ru-RU" sz="3200" b="1" i="1" dirty="0"/>
          </a:p>
          <a:p>
            <a:pPr marL="18288" indent="0">
              <a:buNone/>
            </a:pPr>
            <a:r>
              <a:rPr lang="ru-RU" sz="3200" dirty="0" smtClean="0"/>
              <a:t>Лист имеет длину, ширину, толщину.</a:t>
            </a:r>
          </a:p>
          <a:p>
            <a:endParaRPr lang="ru-RU" sz="3200" dirty="0" smtClean="0"/>
          </a:p>
          <a:p>
            <a:r>
              <a:rPr lang="ru-RU" sz="3200" dirty="0" smtClean="0"/>
              <a:t>Составим задачу.</a:t>
            </a:r>
          </a:p>
          <a:p>
            <a:r>
              <a:rPr lang="ru-RU" sz="3200" dirty="0" smtClean="0"/>
              <a:t>Учебник имеет  ... листов.  (150 листов)</a:t>
            </a:r>
          </a:p>
          <a:p>
            <a:r>
              <a:rPr lang="ru-RU" sz="3200" dirty="0" smtClean="0"/>
              <a:t>Толщина учебника  ... мм.    (15 мм)</a:t>
            </a:r>
          </a:p>
          <a:p>
            <a:r>
              <a:rPr lang="ru-RU" sz="3200" dirty="0" smtClean="0"/>
              <a:t>Какова толщина 1(одного) листа бумаги?</a:t>
            </a:r>
          </a:p>
          <a:p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А) 0,09м                                Б) 0,1 мм                         С)  1см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4464495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     7. Игра - </a:t>
            </a:r>
            <a:r>
              <a:rPr lang="ru-RU" sz="3200" b="1" dirty="0" err="1" smtClean="0"/>
              <a:t>физминутка</a:t>
            </a:r>
            <a:r>
              <a:rPr lang="ru-RU" sz="3200" b="1" dirty="0" smtClean="0"/>
              <a:t>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Барон Мюнхгаузен забыл как называются физические приборы и материалы.</a:t>
            </a:r>
            <a:br>
              <a:rPr lang="ru-RU" sz="3200" b="1" dirty="0" smtClean="0"/>
            </a:br>
            <a:endParaRPr lang="ru-RU" sz="3200" b="1" dirty="0" smtClean="0"/>
          </a:p>
          <a:p>
            <a:endParaRPr lang="ru-RU" dirty="0" smtClean="0"/>
          </a:p>
          <a:p>
            <a:r>
              <a:rPr lang="ru-RU" sz="3200" b="1" dirty="0" smtClean="0"/>
              <a:t>Помогите ему вспомнить их названия.</a:t>
            </a:r>
            <a:endParaRPr lang="ru-RU" sz="3200" dirty="0"/>
          </a:p>
        </p:txBody>
      </p:sp>
      <p:pic>
        <p:nvPicPr>
          <p:cNvPr id="1026" name="Picture 2" descr="Картинки по запросу мюнхгаузен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419872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620688"/>
            <a:ext cx="7992888" cy="6048672"/>
          </a:xfrm>
        </p:spPr>
        <p:txBody>
          <a:bodyPr>
            <a:normAutofit fontScale="92500"/>
          </a:bodyPr>
          <a:lstStyle/>
          <a:p>
            <a:r>
              <a:rPr lang="ru-RU" sz="2400" b="1" i="1" dirty="0" smtClean="0"/>
              <a:t>8. По графику равномерного движения определить </a:t>
            </a:r>
            <a:r>
              <a:rPr lang="ru-RU" sz="2400" b="1" i="1" u="sng" dirty="0" smtClean="0"/>
              <a:t>путь </a:t>
            </a:r>
            <a:r>
              <a:rPr lang="ru-RU" sz="2400" b="1" i="1" dirty="0" smtClean="0"/>
              <a:t>,</a:t>
            </a:r>
            <a:endParaRPr lang="ru-RU" sz="2400" dirty="0" smtClean="0"/>
          </a:p>
          <a:p>
            <a:r>
              <a:rPr lang="ru-RU" sz="2400" b="1" i="1" dirty="0" smtClean="0"/>
              <a:t>пройденный телом за 6 часов после начала движения.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dirty="0" smtClean="0"/>
              <a:t> А)  100км          Б) 200км       С)300км       Д) 500км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3198" t="19437" r="17689" b="24553"/>
          <a:stretch>
            <a:fillRect/>
          </a:stretch>
        </p:blipFill>
        <p:spPr bwMode="auto">
          <a:xfrm>
            <a:off x="467544" y="1484784"/>
            <a:ext cx="81369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04664"/>
            <a:ext cx="7344816" cy="619268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6000" dirty="0" smtClean="0">
                <a:effectLst/>
              </a:rPr>
              <a:t>Ребята, сегодня, к нам на игру,  прилетел</a:t>
            </a:r>
            <a:br>
              <a:rPr lang="ru-RU" sz="6000" dirty="0" smtClean="0">
                <a:effectLst/>
              </a:rPr>
            </a:br>
            <a:r>
              <a:rPr lang="ru-RU" sz="6000" dirty="0" smtClean="0">
                <a:effectLst/>
              </a:rPr>
              <a:t> на ядре барон Мюнхгаузен.</a:t>
            </a:r>
          </a:p>
          <a:p>
            <a:pPr>
              <a:lnSpc>
                <a:spcPct val="120000"/>
              </a:lnSpc>
            </a:pPr>
            <a:endParaRPr lang="ru-RU" sz="6000" dirty="0" smtClean="0">
              <a:effectLst/>
            </a:endParaRPr>
          </a:p>
          <a:p>
            <a:pPr marL="18288" indent="0">
              <a:lnSpc>
                <a:spcPct val="120000"/>
              </a:lnSpc>
              <a:buNone/>
            </a:pPr>
            <a:r>
              <a:rPr lang="ru-RU" sz="6000" dirty="0" smtClean="0">
                <a:effectLst/>
              </a:rPr>
              <a:t>-У него к вам много вопросов и заданий.</a:t>
            </a:r>
          </a:p>
          <a:p>
            <a:pPr marL="18288" indent="0">
              <a:lnSpc>
                <a:spcPct val="120000"/>
              </a:lnSpc>
              <a:buNone/>
            </a:pPr>
            <a:r>
              <a:rPr lang="ru-RU" sz="6000" dirty="0" smtClean="0">
                <a:effectLst/>
              </a:rPr>
              <a:t>-Вы готовы выполнять задания и  отвечать на вопросы? </a:t>
            </a:r>
          </a:p>
          <a:p>
            <a:pPr marL="18288" indent="0">
              <a:lnSpc>
                <a:spcPct val="120000"/>
              </a:lnSpc>
              <a:buNone/>
            </a:pPr>
            <a:r>
              <a:rPr lang="ru-RU" sz="6000" dirty="0" smtClean="0">
                <a:effectLst/>
              </a:rPr>
              <a:t>-Вы готовы к игре?</a:t>
            </a:r>
          </a:p>
          <a:p>
            <a:pPr marL="18288" indent="0">
              <a:lnSpc>
                <a:spcPct val="120000"/>
              </a:lnSpc>
              <a:buNone/>
            </a:pPr>
            <a:r>
              <a:rPr lang="ru-RU" sz="6000" dirty="0" smtClean="0">
                <a:effectLst/>
              </a:rPr>
              <a:t>- Как вы себя чувствуете?</a:t>
            </a:r>
          </a:p>
          <a:p>
            <a:pPr marL="18288" indent="0">
              <a:lnSpc>
                <a:spcPct val="120000"/>
              </a:lnSpc>
              <a:buNone/>
            </a:pPr>
            <a:r>
              <a:rPr lang="ru-RU" sz="6000" dirty="0" smtClean="0">
                <a:effectLst/>
              </a:rPr>
              <a:t> -Будем хорошо говорить звуки и хорошо работать.</a:t>
            </a:r>
          </a:p>
          <a:p>
            <a:pPr marL="18288" indent="0">
              <a:lnSpc>
                <a:spcPct val="120000"/>
              </a:lnSpc>
              <a:buNone/>
            </a:pPr>
            <a:endParaRPr lang="ru-RU" sz="6000" dirty="0" smtClean="0">
              <a:effectLst/>
            </a:endParaRPr>
          </a:p>
          <a:p>
            <a:pPr>
              <a:lnSpc>
                <a:spcPct val="120000"/>
              </a:lnSpc>
            </a:pPr>
            <a:r>
              <a:rPr lang="ru-RU" sz="6000" dirty="0" smtClean="0">
                <a:effectLst/>
              </a:rPr>
              <a:t>За каждый правильный ответ  вы получаете звездочки.</a:t>
            </a:r>
          </a:p>
          <a:p>
            <a:pPr>
              <a:lnSpc>
                <a:spcPct val="120000"/>
              </a:lnSpc>
            </a:pPr>
            <a:endParaRPr lang="ru-RU" sz="6000" dirty="0" smtClean="0">
              <a:effectLst/>
            </a:endParaRPr>
          </a:p>
          <a:p>
            <a:pPr>
              <a:lnSpc>
                <a:spcPct val="120000"/>
              </a:lnSpc>
            </a:pPr>
            <a:r>
              <a:rPr lang="ru-RU" sz="6000" dirty="0" smtClean="0">
                <a:effectLst/>
              </a:rPr>
              <a:t>А оценивать выполнение заданий   будут уважаемые члены жюри.</a:t>
            </a:r>
          </a:p>
          <a:p>
            <a:endParaRPr lang="ru-RU" dirty="0"/>
          </a:p>
        </p:txBody>
      </p:sp>
      <p:pic>
        <p:nvPicPr>
          <p:cNvPr id="5122" name="Picture 2" descr="Картинки по запросу мюнхгаузен картинк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звездочка красные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199" y="2924944"/>
            <a:ext cx="1560342" cy="16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звездочка красные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81857" y="4704788"/>
            <a:ext cx="1284227" cy="136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3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-70"/>
            <a:ext cx="8208912" cy="3240360"/>
          </a:xfrm>
        </p:spPr>
        <p:txBody>
          <a:bodyPr/>
          <a:lstStyle/>
          <a:p>
            <a:r>
              <a:rPr lang="ru-RU" sz="3200" b="1" i="1" dirty="0" smtClean="0"/>
              <a:t>10. </a:t>
            </a:r>
            <a:r>
              <a:rPr lang="ru-RU" sz="3200" b="1" i="1" dirty="0"/>
              <a:t>О</a:t>
            </a:r>
            <a:r>
              <a:rPr lang="ru-RU" sz="3200" b="1" i="1" dirty="0" smtClean="0"/>
              <a:t>тгадывание загадок..</a:t>
            </a:r>
          </a:p>
          <a:p>
            <a:r>
              <a:rPr lang="ru-RU" sz="3200" b="1" i="1" dirty="0" smtClean="0"/>
              <a:t>  Кто быстрее  ответит  на вопрос.</a:t>
            </a:r>
          </a:p>
          <a:p>
            <a:endParaRPr lang="ru-RU" sz="3200" dirty="0" smtClean="0"/>
          </a:p>
          <a:p>
            <a:r>
              <a:rPr lang="ru-RU" sz="3200" b="1" dirty="0" smtClean="0"/>
              <a:t>Что видно,  если ничего не видно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Картинки по запросу тум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63" y="2780928"/>
            <a:ext cx="7020089" cy="38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1012" y="116632"/>
            <a:ext cx="8424936" cy="2198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Говорят, что оно течёт, как река,</a:t>
            </a:r>
          </a:p>
          <a:p>
            <a:pPr>
              <a:buNone/>
            </a:pPr>
            <a:r>
              <a:rPr lang="ru-RU" sz="3200" b="1" dirty="0" smtClean="0"/>
              <a:t>только в одном направлении. </a:t>
            </a:r>
            <a:br>
              <a:rPr lang="ru-RU" sz="3200" b="1" dirty="0" smtClean="0"/>
            </a:br>
            <a:r>
              <a:rPr lang="ru-RU" sz="3200" b="1" dirty="0" smtClean="0"/>
              <a:t>Что это?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92896"/>
            <a:ext cx="6805580" cy="4131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35296"/>
            <a:ext cx="8496944" cy="555590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600" b="1" dirty="0" smtClean="0"/>
              <a:t>Бежала тройка лошадей. </a:t>
            </a:r>
          </a:p>
          <a:p>
            <a:pPr marL="18288" indent="0">
              <a:buNone/>
            </a:pPr>
            <a:r>
              <a:rPr lang="ru-RU" sz="3600" b="1" dirty="0" smtClean="0"/>
              <a:t>Каждая лошадь пробежала 5 км. </a:t>
            </a:r>
          </a:p>
          <a:p>
            <a:pPr marL="18288" indent="0">
              <a:buNone/>
            </a:pPr>
            <a:r>
              <a:rPr lang="ru-RU" sz="3600" b="1" dirty="0" smtClean="0"/>
              <a:t>Сколько километров пробежала тройка лошадей?</a:t>
            </a:r>
            <a:br>
              <a:rPr lang="ru-RU" sz="3600" b="1" dirty="0" smtClean="0"/>
            </a:br>
            <a:endParaRPr lang="ru-RU" sz="3600" b="1" dirty="0" smtClean="0"/>
          </a:p>
          <a:p>
            <a:pPr marL="18288" indent="0">
              <a:buNone/>
            </a:pPr>
            <a:r>
              <a:rPr lang="ru-RU" sz="2800" dirty="0" smtClean="0"/>
              <a:t>А) 15км</a:t>
            </a:r>
            <a:br>
              <a:rPr lang="ru-RU" sz="2800" dirty="0" smtClean="0"/>
            </a:br>
            <a:r>
              <a:rPr lang="ru-RU" sz="2800" dirty="0" smtClean="0"/>
              <a:t>Б) 5км  </a:t>
            </a:r>
            <a:br>
              <a:rPr lang="ru-RU" sz="2800" dirty="0" smtClean="0"/>
            </a:br>
            <a:r>
              <a:rPr lang="ru-RU" sz="2800" dirty="0" smtClean="0"/>
              <a:t>С) 10км</a:t>
            </a:r>
            <a:br>
              <a:rPr lang="ru-RU" sz="2800" dirty="0" smtClean="0"/>
            </a:br>
            <a:r>
              <a:rPr lang="ru-RU" sz="2800" dirty="0" smtClean="0"/>
              <a:t>Д) 20км</a:t>
            </a:r>
          </a:p>
          <a:p>
            <a:endParaRPr lang="ru-RU" dirty="0"/>
          </a:p>
        </p:txBody>
      </p:sp>
      <p:pic>
        <p:nvPicPr>
          <p:cNvPr id="1030" name="Picture 6" descr="http://img-fotki.yandex.ru/get/6605/86441892.359/0_a5531_99682b3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5047977" cy="29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76672"/>
            <a:ext cx="7416824" cy="41044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Наша игра подошла к концу.</a:t>
            </a:r>
          </a:p>
          <a:p>
            <a:r>
              <a:rPr lang="ru-RU" sz="2800" dirty="0" smtClean="0"/>
              <a:t> Я надеюсь, что вы работали с удовольствием и с пользой для себя. </a:t>
            </a:r>
          </a:p>
          <a:p>
            <a:r>
              <a:rPr lang="ru-RU" sz="2800" dirty="0" smtClean="0"/>
              <a:t>И тот настрой, который вы получили в начале игры, наш девиз «Быстрота, находчивость и смекалка»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ам помогли.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5976663"/>
          </a:xfrm>
        </p:spPr>
        <p:txBody>
          <a:bodyPr>
            <a:normAutofit fontScale="77500" lnSpcReduction="20000"/>
          </a:bodyPr>
          <a:lstStyle/>
          <a:p>
            <a:pPr marL="18288" indent="0">
              <a:buNone/>
            </a:pPr>
            <a:r>
              <a:rPr lang="ru-RU" sz="3200" b="1" i="1" dirty="0" smtClean="0"/>
              <a:t>11.Подведение итогов.</a:t>
            </a:r>
          </a:p>
          <a:p>
            <a:pPr marL="18288" indent="0">
              <a:buNone/>
            </a:pPr>
            <a:r>
              <a:rPr lang="ru-RU" sz="3200" b="1" i="1" dirty="0" smtClean="0"/>
              <a:t>Барон Мюнхгаузен восхищается.</a:t>
            </a:r>
          </a:p>
          <a:p>
            <a:pPr marL="18288" indent="0">
              <a:buNone/>
            </a:pPr>
            <a:r>
              <a:rPr lang="ru-RU" sz="3000" dirty="0" smtClean="0"/>
              <a:t>Ребята, как вы хорошо знаете физику. </a:t>
            </a:r>
          </a:p>
          <a:p>
            <a:pPr marL="18288" indent="0">
              <a:buNone/>
            </a:pPr>
            <a:r>
              <a:rPr lang="ru-RU" sz="3000" dirty="0" smtClean="0"/>
              <a:t>Молодцы!</a:t>
            </a:r>
            <a:endParaRPr lang="ru-RU" dirty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sz="3200" dirty="0" smtClean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r>
              <a:rPr lang="ru-RU" sz="3200" dirty="0" smtClean="0"/>
              <a:t>- Что мы делали сегодня на игре?</a:t>
            </a:r>
          </a:p>
          <a:p>
            <a:pPr marL="18288" indent="0">
              <a:buNone/>
            </a:pPr>
            <a:r>
              <a:rPr lang="ru-RU" sz="3200" dirty="0" smtClean="0"/>
              <a:t>- Вам было трудно или легко?</a:t>
            </a:r>
          </a:p>
          <a:p>
            <a:pPr marL="18288" indent="0">
              <a:buNone/>
            </a:pPr>
            <a:r>
              <a:rPr lang="ru-RU" sz="3200" dirty="0" smtClean="0"/>
              <a:t>- Вам  понравилась игра?</a:t>
            </a:r>
          </a:p>
          <a:p>
            <a:pPr>
              <a:buFontTx/>
              <a:buChar char="-"/>
            </a:pPr>
            <a:r>
              <a:rPr lang="ru-RU" sz="3200" dirty="0"/>
              <a:t>. Поставьте </a:t>
            </a:r>
            <a:r>
              <a:rPr lang="ru-RU" sz="3200" dirty="0" smtClean="0"/>
              <a:t>смайлики </a:t>
            </a:r>
            <a:r>
              <a:rPr lang="ru-RU" sz="3200" dirty="0"/>
              <a:t>на </a:t>
            </a:r>
            <a:endParaRPr lang="ru-RU" sz="3200" dirty="0" smtClean="0"/>
          </a:p>
          <a:p>
            <a:pPr marL="18288" indent="0">
              <a:buNone/>
            </a:pPr>
            <a:r>
              <a:rPr lang="ru-RU" sz="3200" dirty="0" smtClean="0"/>
              <a:t>ядро</a:t>
            </a:r>
            <a:r>
              <a:rPr lang="ru-RU" sz="3200" dirty="0"/>
              <a:t> </a:t>
            </a:r>
            <a:r>
              <a:rPr lang="ru-RU" sz="3200" dirty="0" smtClean="0"/>
              <a:t>барона Мюнхгаузена.</a:t>
            </a:r>
            <a:endParaRPr lang="ru-RU" sz="3200" dirty="0"/>
          </a:p>
          <a:p>
            <a:pPr>
              <a:buFontTx/>
              <a:buChar char="-"/>
            </a:pPr>
            <a:endParaRPr lang="ru-RU" sz="3200" dirty="0" smtClean="0"/>
          </a:p>
          <a:p>
            <a:pPr marL="18288" indent="0">
              <a:buNone/>
            </a:pPr>
            <a:r>
              <a:rPr lang="ru-RU" sz="3200" dirty="0"/>
              <a:t>- Сколько звёздочек вы заработали? </a:t>
            </a:r>
          </a:p>
          <a:p>
            <a:pPr marL="18288" indent="0">
              <a:buNone/>
            </a:pPr>
            <a:r>
              <a:rPr lang="ru-RU" sz="3200" dirty="0" smtClean="0"/>
              <a:t>Определим победителей. Вручим ордена и памятки.</a:t>
            </a:r>
            <a:r>
              <a:rPr lang="ru-RU" sz="3200" dirty="0"/>
              <a:t>	</a:t>
            </a:r>
            <a:endParaRPr lang="ru-RU" sz="3200" dirty="0" smtClean="0"/>
          </a:p>
          <a:p>
            <a:pPr marL="18288" indent="0">
              <a:buNone/>
            </a:pPr>
            <a:endParaRPr lang="ru-RU" sz="3200" dirty="0"/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3074" name="Picture 2" descr="Картинки по запросу мюнхгаузен картинка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8"/>
          <a:stretch/>
        </p:blipFill>
        <p:spPr bwMode="auto">
          <a:xfrm>
            <a:off x="5652120" y="404664"/>
            <a:ext cx="3298792" cy="37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0648"/>
            <a:ext cx="8352928" cy="482453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b="1" dirty="0" smtClean="0"/>
              <a:t>Любите, ребята, физику!</a:t>
            </a:r>
            <a:endParaRPr lang="ru-RU" sz="3200" dirty="0" smtClean="0"/>
          </a:p>
          <a:p>
            <a:pPr marL="18288" indent="0">
              <a:buNone/>
            </a:pPr>
            <a:r>
              <a:rPr lang="ru-RU" sz="3200" b="1" dirty="0" smtClean="0"/>
              <a:t>Она всегда, везде.</a:t>
            </a:r>
            <a:endParaRPr lang="ru-RU" sz="3200" dirty="0" smtClean="0"/>
          </a:p>
          <a:p>
            <a:pPr marL="18288" indent="0">
              <a:buNone/>
            </a:pPr>
            <a:r>
              <a:rPr lang="ru-RU" sz="3200" b="1" dirty="0" smtClean="0"/>
              <a:t>Поможет вам в умении,</a:t>
            </a:r>
            <a:endParaRPr lang="ru-RU" sz="3200" dirty="0" smtClean="0"/>
          </a:p>
          <a:p>
            <a:pPr marL="18288" indent="0">
              <a:buNone/>
            </a:pPr>
            <a:r>
              <a:rPr lang="ru-RU" sz="3200" b="1" dirty="0" smtClean="0"/>
              <a:t>И в жизни, и в  труде.</a:t>
            </a:r>
            <a:endParaRPr lang="ru-RU" sz="3200" dirty="0" smtClean="0"/>
          </a:p>
          <a:p>
            <a:pPr marL="18288" indent="0">
              <a:buNone/>
            </a:pPr>
            <a:endParaRPr lang="ru-RU" sz="3200" dirty="0"/>
          </a:p>
        </p:txBody>
      </p:sp>
      <p:pic>
        <p:nvPicPr>
          <p:cNvPr id="4098" name="Picture 2" descr="Картинки по запросу мюнхгаузен картинк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66346"/>
            <a:ext cx="4320480" cy="32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3212976"/>
            <a:ext cx="7543800" cy="914400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5085184"/>
            <a:ext cx="7543800" cy="914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2400" dirty="0">
                <a:effectLst/>
              </a:rPr>
              <a:t>Мы будем путешествовать по стране </a:t>
            </a:r>
            <a:r>
              <a:rPr lang="ru-RU" sz="2400" dirty="0" smtClean="0">
                <a:effectLst/>
              </a:rPr>
              <a:t>физики вместе с бароном Мюнхгаузеном.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 Как сказал известный физик Эйнштейн  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«Физика – идеальный полигон для тренировки ума».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b="1" dirty="0">
                <a:effectLst/>
              </a:rPr>
              <a:t>Наш девиз: 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«Быстрота,  находчивость и смекалка».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Желаем вам всем удачи и вперёд к победе!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84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563757"/>
              </p:ext>
            </p:extLst>
          </p:nvPr>
        </p:nvGraphicFramePr>
        <p:xfrm>
          <a:off x="260947" y="692696"/>
          <a:ext cx="8640960" cy="299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  <a:gridCol w="576066"/>
                <a:gridCol w="576062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-99392"/>
            <a:ext cx="7543800" cy="914400"/>
          </a:xfrm>
        </p:spPr>
        <p:txBody>
          <a:bodyPr/>
          <a:lstStyle/>
          <a:p>
            <a:r>
              <a:rPr lang="ru-RU" sz="1600" b="1" i="1" dirty="0">
                <a:effectLst/>
              </a:rPr>
              <a:t>2. Проверим домашнее задание:  Разгадать кроссворд.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0947" y="400506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1. Действие </a:t>
            </a:r>
            <a:r>
              <a:rPr lang="ru-RU" sz="1400" dirty="0"/>
              <a:t>тел друг на друга.</a:t>
            </a:r>
          </a:p>
          <a:p>
            <a:pPr lvl="0"/>
            <a:r>
              <a:rPr lang="ru-RU" sz="1400" dirty="0" smtClean="0"/>
              <a:t>2. Векторная </a:t>
            </a:r>
            <a:r>
              <a:rPr lang="ru-RU" sz="1400" dirty="0"/>
              <a:t>физическая величина, которая является причиной возникновения ускорения.</a:t>
            </a:r>
          </a:p>
          <a:p>
            <a:pPr lvl="0"/>
            <a:r>
              <a:rPr lang="ru-RU" sz="1400" dirty="0" smtClean="0"/>
              <a:t>3. Английский </a:t>
            </a:r>
            <a:r>
              <a:rPr lang="ru-RU" sz="1400" dirty="0"/>
              <a:t>ученый, который сформулировал три основных закона механики.</a:t>
            </a:r>
          </a:p>
          <a:p>
            <a:pPr lvl="0"/>
            <a:r>
              <a:rPr lang="ru-RU" sz="1400" dirty="0" smtClean="0"/>
              <a:t>4. Скалярная </a:t>
            </a:r>
            <a:r>
              <a:rPr lang="ru-RU" sz="1400" dirty="0"/>
              <a:t>физическая величина, являющаяся мерой инертности.</a:t>
            </a:r>
          </a:p>
          <a:p>
            <a:pPr lvl="0"/>
            <a:r>
              <a:rPr lang="ru-RU" sz="1400" dirty="0" smtClean="0"/>
              <a:t>5. Прибор </a:t>
            </a:r>
            <a:r>
              <a:rPr lang="ru-RU" sz="1400" dirty="0"/>
              <a:t>для измерения силы.</a:t>
            </a:r>
          </a:p>
          <a:p>
            <a:pPr lvl="0"/>
            <a:r>
              <a:rPr lang="ru-RU" sz="1400" dirty="0" smtClean="0"/>
              <a:t>6. Взаимодействие</a:t>
            </a:r>
            <a:r>
              <a:rPr lang="ru-RU" sz="1400" dirty="0"/>
              <a:t>, препятствующее движению одного тела по поверхности другого.</a:t>
            </a:r>
          </a:p>
          <a:p>
            <a:pPr lvl="0"/>
            <a:r>
              <a:rPr lang="ru-RU" sz="1400" dirty="0" smtClean="0"/>
              <a:t>7. Векторная </a:t>
            </a:r>
            <a:r>
              <a:rPr lang="ru-RU" sz="1400" dirty="0"/>
              <a:t>физическая величина, которая изменяется только в результате воздействия на тело силы.</a:t>
            </a:r>
          </a:p>
          <a:p>
            <a:pPr lvl="0"/>
            <a:r>
              <a:rPr lang="ru-RU" sz="1400" dirty="0"/>
              <a:t>8</a:t>
            </a:r>
            <a:r>
              <a:rPr lang="ru-RU" sz="1400" dirty="0" smtClean="0"/>
              <a:t>. Единица </a:t>
            </a:r>
            <a:r>
              <a:rPr lang="ru-RU" sz="1400" dirty="0"/>
              <a:t>массы.</a:t>
            </a:r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23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472091"/>
              </p:ext>
            </p:extLst>
          </p:nvPr>
        </p:nvGraphicFramePr>
        <p:xfrm>
          <a:off x="282415" y="620688"/>
          <a:ext cx="8640960" cy="299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  <a:gridCol w="576066"/>
                <a:gridCol w="576062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0947" y="400506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1. Действие </a:t>
            </a:r>
            <a:r>
              <a:rPr lang="ru-RU" sz="1400" dirty="0"/>
              <a:t>тел друг на друга.</a:t>
            </a:r>
          </a:p>
          <a:p>
            <a:pPr lvl="0"/>
            <a:r>
              <a:rPr lang="ru-RU" sz="1400" dirty="0" smtClean="0"/>
              <a:t>2. Векторная </a:t>
            </a:r>
            <a:r>
              <a:rPr lang="ru-RU" sz="1400" dirty="0"/>
              <a:t>физическая величина, которая является причиной возникновения ускорения.</a:t>
            </a:r>
          </a:p>
          <a:p>
            <a:pPr lvl="0"/>
            <a:r>
              <a:rPr lang="ru-RU" sz="1400" dirty="0" smtClean="0"/>
              <a:t>3. Английский </a:t>
            </a:r>
            <a:r>
              <a:rPr lang="ru-RU" sz="1400" dirty="0"/>
              <a:t>ученый, который сформулировал три основных закона механики.</a:t>
            </a:r>
          </a:p>
          <a:p>
            <a:pPr lvl="0"/>
            <a:r>
              <a:rPr lang="ru-RU" sz="1400" dirty="0" smtClean="0"/>
              <a:t>4. Скалярная </a:t>
            </a:r>
            <a:r>
              <a:rPr lang="ru-RU" sz="1400" dirty="0"/>
              <a:t>физическая величина, являющаяся мерой инертности.</a:t>
            </a:r>
          </a:p>
          <a:p>
            <a:pPr lvl="0"/>
            <a:r>
              <a:rPr lang="ru-RU" sz="1400" dirty="0" smtClean="0"/>
              <a:t>5. Прибор </a:t>
            </a:r>
            <a:r>
              <a:rPr lang="ru-RU" sz="1400" dirty="0"/>
              <a:t>для измерения силы.</a:t>
            </a:r>
          </a:p>
          <a:p>
            <a:pPr lvl="0"/>
            <a:r>
              <a:rPr lang="ru-RU" sz="1400" dirty="0" smtClean="0"/>
              <a:t>6. Взаимодействие</a:t>
            </a:r>
            <a:r>
              <a:rPr lang="ru-RU" sz="1400" dirty="0"/>
              <a:t>, препятствующее движению одного тела по поверхности другого.</a:t>
            </a:r>
          </a:p>
          <a:p>
            <a:pPr lvl="0"/>
            <a:r>
              <a:rPr lang="ru-RU" sz="1400" dirty="0" smtClean="0"/>
              <a:t>7. Векторная </a:t>
            </a:r>
            <a:r>
              <a:rPr lang="ru-RU" sz="1400" dirty="0"/>
              <a:t>физическая величина, которая изменяется только в результате воздействия на тело силы.</a:t>
            </a:r>
          </a:p>
          <a:p>
            <a:pPr lvl="0"/>
            <a:r>
              <a:rPr lang="ru-RU" sz="1400" dirty="0"/>
              <a:t>8</a:t>
            </a:r>
            <a:r>
              <a:rPr lang="ru-RU" sz="1400" dirty="0" smtClean="0"/>
              <a:t>. Единица </a:t>
            </a:r>
            <a:r>
              <a:rPr lang="ru-RU" sz="1400" dirty="0"/>
              <a:t>массы.</a:t>
            </a:r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240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49388"/>
              </p:ext>
            </p:extLst>
          </p:nvPr>
        </p:nvGraphicFramePr>
        <p:xfrm>
          <a:off x="279008" y="476672"/>
          <a:ext cx="8640960" cy="299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  <a:gridCol w="576066"/>
                <a:gridCol w="576062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0947" y="400506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1. Действие </a:t>
            </a:r>
            <a:r>
              <a:rPr lang="ru-RU" sz="1400" dirty="0"/>
              <a:t>тел друг на </a:t>
            </a:r>
            <a:r>
              <a:rPr lang="ru-RU" sz="1400" dirty="0" smtClean="0"/>
              <a:t>друга</a:t>
            </a:r>
            <a:endParaRPr lang="ru-RU" sz="1400" dirty="0"/>
          </a:p>
          <a:p>
            <a:pPr lvl="0"/>
            <a:r>
              <a:rPr lang="ru-RU" sz="1400" dirty="0" smtClean="0"/>
              <a:t>2. Векторная </a:t>
            </a:r>
            <a:r>
              <a:rPr lang="ru-RU" sz="1400" dirty="0"/>
              <a:t>физическая величина, которая является причиной возникновения ускорения.</a:t>
            </a:r>
          </a:p>
          <a:p>
            <a:pPr lvl="0"/>
            <a:r>
              <a:rPr lang="ru-RU" sz="1400" dirty="0" smtClean="0"/>
              <a:t>3. Английский </a:t>
            </a:r>
            <a:r>
              <a:rPr lang="ru-RU" sz="1400" dirty="0"/>
              <a:t>ученый, который сформулировал три основных закона механики.</a:t>
            </a:r>
          </a:p>
          <a:p>
            <a:pPr lvl="0"/>
            <a:r>
              <a:rPr lang="ru-RU" sz="1400" dirty="0" smtClean="0"/>
              <a:t>4. Скалярная </a:t>
            </a:r>
            <a:r>
              <a:rPr lang="ru-RU" sz="1400" dirty="0"/>
              <a:t>физическая величина, являющаяся мерой инертности.</a:t>
            </a:r>
          </a:p>
          <a:p>
            <a:pPr lvl="0"/>
            <a:r>
              <a:rPr lang="ru-RU" sz="1400" dirty="0" smtClean="0"/>
              <a:t>5. Прибор </a:t>
            </a:r>
            <a:r>
              <a:rPr lang="ru-RU" sz="1400" dirty="0"/>
              <a:t>для измерения силы.</a:t>
            </a:r>
          </a:p>
          <a:p>
            <a:pPr lvl="0"/>
            <a:r>
              <a:rPr lang="ru-RU" sz="1400" dirty="0" smtClean="0"/>
              <a:t>6. Взаимодействие</a:t>
            </a:r>
            <a:r>
              <a:rPr lang="ru-RU" sz="1400" dirty="0"/>
              <a:t>, препятствующее движению одного тела по поверхности другого.</a:t>
            </a:r>
          </a:p>
          <a:p>
            <a:pPr lvl="0"/>
            <a:r>
              <a:rPr lang="ru-RU" sz="1400" dirty="0" smtClean="0"/>
              <a:t>7. Векторная </a:t>
            </a:r>
            <a:r>
              <a:rPr lang="ru-RU" sz="1400" dirty="0"/>
              <a:t>физическая величина, которая изменяется только в результате воздействия на тело силы.</a:t>
            </a:r>
          </a:p>
          <a:p>
            <a:pPr lvl="0"/>
            <a:r>
              <a:rPr lang="ru-RU" sz="1400" dirty="0"/>
              <a:t>8</a:t>
            </a:r>
            <a:r>
              <a:rPr lang="ru-RU" sz="1400" dirty="0" smtClean="0"/>
              <a:t>. Единица </a:t>
            </a:r>
            <a:r>
              <a:rPr lang="ru-RU" sz="1400" dirty="0"/>
              <a:t>массы.</a:t>
            </a:r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68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0947" y="400506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1. Действие </a:t>
            </a:r>
            <a:r>
              <a:rPr lang="ru-RU" sz="1400" dirty="0"/>
              <a:t>тел друг на друга.</a:t>
            </a:r>
          </a:p>
          <a:p>
            <a:pPr lvl="0"/>
            <a:r>
              <a:rPr lang="ru-RU" sz="1400" dirty="0" smtClean="0"/>
              <a:t>2. Векторная </a:t>
            </a:r>
            <a:r>
              <a:rPr lang="ru-RU" sz="1400" dirty="0"/>
              <a:t>физическая величина, которая является причиной возникновения ускорения.</a:t>
            </a:r>
          </a:p>
          <a:p>
            <a:pPr lvl="0"/>
            <a:r>
              <a:rPr lang="ru-RU" sz="1400" dirty="0" smtClean="0"/>
              <a:t>3. Английский </a:t>
            </a:r>
            <a:r>
              <a:rPr lang="ru-RU" sz="1400" dirty="0"/>
              <a:t>ученый, который сформулировал три основных закона механики.</a:t>
            </a:r>
          </a:p>
          <a:p>
            <a:pPr lvl="0"/>
            <a:r>
              <a:rPr lang="ru-RU" sz="1400" dirty="0" smtClean="0"/>
              <a:t>4. Скалярная </a:t>
            </a:r>
            <a:r>
              <a:rPr lang="ru-RU" sz="1400" dirty="0"/>
              <a:t>физическая величина, являющаяся мерой инертности.</a:t>
            </a:r>
          </a:p>
          <a:p>
            <a:pPr lvl="0"/>
            <a:r>
              <a:rPr lang="ru-RU" sz="1400" dirty="0" smtClean="0"/>
              <a:t>5. Прибор </a:t>
            </a:r>
            <a:r>
              <a:rPr lang="ru-RU" sz="1400" dirty="0"/>
              <a:t>для измерения силы.</a:t>
            </a:r>
          </a:p>
          <a:p>
            <a:pPr lvl="0"/>
            <a:r>
              <a:rPr lang="ru-RU" sz="1400" dirty="0" smtClean="0"/>
              <a:t>6. Взаимодействие</a:t>
            </a:r>
            <a:r>
              <a:rPr lang="ru-RU" sz="1400" dirty="0"/>
              <a:t>, препятствующее движению одного тела по поверхности другого.</a:t>
            </a:r>
          </a:p>
          <a:p>
            <a:pPr lvl="0"/>
            <a:r>
              <a:rPr lang="ru-RU" sz="1400" dirty="0" smtClean="0"/>
              <a:t>7. Векторная </a:t>
            </a:r>
            <a:r>
              <a:rPr lang="ru-RU" sz="1400" dirty="0"/>
              <a:t>физическая величина, которая изменяется только в результате воздействия на тело силы.</a:t>
            </a:r>
          </a:p>
          <a:p>
            <a:pPr lvl="0"/>
            <a:r>
              <a:rPr lang="ru-RU" sz="1400" dirty="0"/>
              <a:t>8</a:t>
            </a:r>
            <a:r>
              <a:rPr lang="ru-RU" sz="1400" dirty="0" smtClean="0"/>
              <a:t>. Единица </a:t>
            </a:r>
            <a:r>
              <a:rPr lang="ru-RU" sz="1400" dirty="0"/>
              <a:t>массы.</a:t>
            </a:r>
          </a:p>
          <a:p>
            <a:r>
              <a:rPr lang="ru-RU" sz="1400" dirty="0"/>
              <a:t> 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806387"/>
              </p:ext>
            </p:extLst>
          </p:nvPr>
        </p:nvGraphicFramePr>
        <p:xfrm>
          <a:off x="228468" y="476672"/>
          <a:ext cx="8640960" cy="299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  <a:gridCol w="576066"/>
                <a:gridCol w="576062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6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0947" y="400506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1. Действие </a:t>
            </a:r>
            <a:r>
              <a:rPr lang="ru-RU" sz="1400" dirty="0"/>
              <a:t>тел друг на друга.</a:t>
            </a:r>
          </a:p>
          <a:p>
            <a:pPr lvl="0"/>
            <a:r>
              <a:rPr lang="ru-RU" sz="1400" dirty="0" smtClean="0"/>
              <a:t>2. Векторная </a:t>
            </a:r>
            <a:r>
              <a:rPr lang="ru-RU" sz="1400" dirty="0"/>
              <a:t>физическая величина, которая является причиной возникновения ускорения.</a:t>
            </a:r>
          </a:p>
          <a:p>
            <a:pPr lvl="0"/>
            <a:r>
              <a:rPr lang="ru-RU" sz="1400" dirty="0" smtClean="0"/>
              <a:t>3. Английский </a:t>
            </a:r>
            <a:r>
              <a:rPr lang="ru-RU" sz="1400" dirty="0"/>
              <a:t>ученый, который сформулировал три основных закона механики.</a:t>
            </a:r>
          </a:p>
          <a:p>
            <a:pPr lvl="0"/>
            <a:r>
              <a:rPr lang="ru-RU" sz="1400" dirty="0" smtClean="0"/>
              <a:t>4. Скалярная </a:t>
            </a:r>
            <a:r>
              <a:rPr lang="ru-RU" sz="1400" dirty="0"/>
              <a:t>физическая величина, являющаяся мерой инертности.</a:t>
            </a:r>
          </a:p>
          <a:p>
            <a:pPr lvl="0"/>
            <a:r>
              <a:rPr lang="ru-RU" sz="1400" dirty="0" smtClean="0"/>
              <a:t>5. Прибор </a:t>
            </a:r>
            <a:r>
              <a:rPr lang="ru-RU" sz="1400" dirty="0"/>
              <a:t>для измерения силы.</a:t>
            </a:r>
          </a:p>
          <a:p>
            <a:pPr lvl="0"/>
            <a:r>
              <a:rPr lang="ru-RU" sz="1400" dirty="0" smtClean="0"/>
              <a:t>6. Взаимодействие</a:t>
            </a:r>
            <a:r>
              <a:rPr lang="ru-RU" sz="1400" dirty="0"/>
              <a:t>, препятствующее движению одного тела по поверхности другого.</a:t>
            </a:r>
          </a:p>
          <a:p>
            <a:pPr lvl="0"/>
            <a:r>
              <a:rPr lang="ru-RU" sz="1400" dirty="0" smtClean="0"/>
              <a:t>7. Векторная </a:t>
            </a:r>
            <a:r>
              <a:rPr lang="ru-RU" sz="1400" dirty="0"/>
              <a:t>физическая величина, которая изменяется только в результате воздействия на тело силы.</a:t>
            </a:r>
          </a:p>
          <a:p>
            <a:pPr lvl="0"/>
            <a:r>
              <a:rPr lang="ru-RU" sz="1400" dirty="0"/>
              <a:t>8</a:t>
            </a:r>
            <a:r>
              <a:rPr lang="ru-RU" sz="1400" dirty="0" smtClean="0"/>
              <a:t>. Единица </a:t>
            </a:r>
            <a:r>
              <a:rPr lang="ru-RU" sz="1400" dirty="0"/>
              <a:t>массы.</a:t>
            </a:r>
          </a:p>
          <a:p>
            <a:r>
              <a:rPr lang="ru-RU" sz="1400" dirty="0"/>
              <a:t> 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167166"/>
              </p:ext>
            </p:extLst>
          </p:nvPr>
        </p:nvGraphicFramePr>
        <p:xfrm>
          <a:off x="260947" y="548680"/>
          <a:ext cx="8640960" cy="299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  <a:gridCol w="576066"/>
                <a:gridCol w="576062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6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013346"/>
              </p:ext>
            </p:extLst>
          </p:nvPr>
        </p:nvGraphicFramePr>
        <p:xfrm>
          <a:off x="323528" y="476672"/>
          <a:ext cx="8640960" cy="299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  <a:gridCol w="576066"/>
                <a:gridCol w="576062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0947" y="400506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1. Действие </a:t>
            </a:r>
            <a:r>
              <a:rPr lang="ru-RU" sz="1400" dirty="0"/>
              <a:t>тел друг на друга.</a:t>
            </a:r>
          </a:p>
          <a:p>
            <a:pPr lvl="0"/>
            <a:r>
              <a:rPr lang="ru-RU" sz="1400" dirty="0" smtClean="0"/>
              <a:t>2. Векторная </a:t>
            </a:r>
            <a:r>
              <a:rPr lang="ru-RU" sz="1400" dirty="0"/>
              <a:t>физическая величина, которая является причиной возникновения ускорения.</a:t>
            </a:r>
          </a:p>
          <a:p>
            <a:pPr lvl="0"/>
            <a:r>
              <a:rPr lang="ru-RU" sz="1400" dirty="0" smtClean="0"/>
              <a:t>3. Английский </a:t>
            </a:r>
            <a:r>
              <a:rPr lang="ru-RU" sz="1400" dirty="0"/>
              <a:t>ученый, который сформулировал три основных закона механики.</a:t>
            </a:r>
          </a:p>
          <a:p>
            <a:pPr lvl="0"/>
            <a:r>
              <a:rPr lang="ru-RU" sz="1400" dirty="0" smtClean="0"/>
              <a:t>4. Скалярная </a:t>
            </a:r>
            <a:r>
              <a:rPr lang="ru-RU" sz="1400" dirty="0"/>
              <a:t>физическая величина, являющаяся мерой инертности.</a:t>
            </a:r>
          </a:p>
          <a:p>
            <a:pPr lvl="0"/>
            <a:r>
              <a:rPr lang="ru-RU" sz="1400" dirty="0" smtClean="0"/>
              <a:t>5. Прибор </a:t>
            </a:r>
            <a:r>
              <a:rPr lang="ru-RU" sz="1400" dirty="0"/>
              <a:t>для измерения силы.</a:t>
            </a:r>
          </a:p>
          <a:p>
            <a:pPr lvl="0"/>
            <a:r>
              <a:rPr lang="ru-RU" sz="1400" dirty="0" smtClean="0"/>
              <a:t>6. Взаимодействие</a:t>
            </a:r>
            <a:r>
              <a:rPr lang="ru-RU" sz="1400" dirty="0"/>
              <a:t>, препятствующее движению одного тела по поверхности другого.</a:t>
            </a:r>
          </a:p>
          <a:p>
            <a:pPr lvl="0"/>
            <a:r>
              <a:rPr lang="ru-RU" sz="1400" dirty="0" smtClean="0"/>
              <a:t>7. Векторная </a:t>
            </a:r>
            <a:r>
              <a:rPr lang="ru-RU" sz="1400" dirty="0"/>
              <a:t>физическая величина, которая изменяется только в результате воздействия на тело силы.</a:t>
            </a:r>
          </a:p>
          <a:p>
            <a:pPr lvl="0"/>
            <a:r>
              <a:rPr lang="ru-RU" sz="1400" dirty="0"/>
              <a:t>8</a:t>
            </a:r>
            <a:r>
              <a:rPr lang="ru-RU" sz="1400" dirty="0" smtClean="0"/>
              <a:t>. Единица </a:t>
            </a:r>
            <a:r>
              <a:rPr lang="ru-RU" sz="1400" dirty="0"/>
              <a:t>массы.</a:t>
            </a:r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68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716</TotalTime>
  <Words>1661</Words>
  <Application>Microsoft Office PowerPoint</Application>
  <PresentationFormat>Экран (4:3)</PresentationFormat>
  <Paragraphs>579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Базовая</vt:lpstr>
      <vt:lpstr> Интеллектуальная игра            по физике    «Умники и умницы» </vt:lpstr>
      <vt:lpstr>Презентация PowerPoint</vt:lpstr>
      <vt:lpstr>Мы будем путешествовать по стране физики вместе с бароном Мюнхгаузеном.  Как сказал известный физик Эйнштейн  «Физика – идеальный полигон для тренировки ума». Наш девиз: «Быстрота,  находчивость и смекалка». Желаем вам всем удачи и вперёд к победе! </vt:lpstr>
      <vt:lpstr>2. Проверим домашнее задание:  Разгадать кроссворд.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А) 1 кнопку положить в мензурку и измерить объём  В) кнопку приставить к мензурке  С) все 50 кнопок положить в мензурку и измерить объём и потом найти объём одной кнопки. Измерьте объём 1 одной кнопки.  А) 0,04см3              В) 1 см3                      С) 0,2 см3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     «Умники и умницы»</dc:title>
  <dc:creator>Учитель</dc:creator>
  <cp:lastModifiedBy>Айгуль</cp:lastModifiedBy>
  <cp:revision>78</cp:revision>
  <dcterms:created xsi:type="dcterms:W3CDTF">2014-11-10T08:35:40Z</dcterms:created>
  <dcterms:modified xsi:type="dcterms:W3CDTF">2018-04-20T03:36:10Z</dcterms:modified>
</cp:coreProperties>
</file>