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8" r:id="rId3"/>
    <p:sldId id="289" r:id="rId4"/>
    <p:sldId id="290" r:id="rId5"/>
    <p:sldId id="305" r:id="rId6"/>
    <p:sldId id="308" r:id="rId7"/>
    <p:sldId id="293" r:id="rId8"/>
    <p:sldId id="291" r:id="rId9"/>
    <p:sldId id="295" r:id="rId10"/>
    <p:sldId id="300" r:id="rId11"/>
    <p:sldId id="302" r:id="rId12"/>
    <p:sldId id="299" r:id="rId13"/>
    <p:sldId id="298" r:id="rId14"/>
    <p:sldId id="301" r:id="rId15"/>
    <p:sldId id="296" r:id="rId16"/>
    <p:sldId id="297" r:id="rId17"/>
    <p:sldId id="292" r:id="rId18"/>
    <p:sldId id="304" r:id="rId19"/>
    <p:sldId id="307" r:id="rId20"/>
    <p:sldId id="30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17935F7-6BFD-40DB-BFFB-58B392D243F3}">
          <p14:sldIdLst>
            <p14:sldId id="257"/>
            <p14:sldId id="288"/>
            <p14:sldId id="289"/>
            <p14:sldId id="290"/>
            <p14:sldId id="305"/>
            <p14:sldId id="308"/>
            <p14:sldId id="293"/>
            <p14:sldId id="291"/>
            <p14:sldId id="295"/>
            <p14:sldId id="300"/>
            <p14:sldId id="302"/>
            <p14:sldId id="299"/>
            <p14:sldId id="298"/>
            <p14:sldId id="301"/>
            <p14:sldId id="296"/>
            <p14:sldId id="297"/>
            <p14:sldId id="292"/>
            <p14:sldId id="304"/>
            <p14:sldId id="307"/>
            <p14:sldId id="303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4" autoAdjust="0"/>
    <p:restoredTop sz="94660"/>
  </p:normalViewPr>
  <p:slideViewPr>
    <p:cSldViewPr snapToGrid="0">
      <p:cViewPr varScale="1">
        <p:scale>
          <a:sx n="67" d="100"/>
          <a:sy n="67" d="100"/>
        </p:scale>
        <p:origin x="-64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B519CC-8319-46A3-A9A0-01AFF4C8D3F2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C9C5F10-F46D-4378-BD4F-37229196E2A7}">
      <dgm:prSet phldrT="[Текст]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Социально-коммуникативное развитие</a:t>
          </a:r>
          <a:endParaRPr lang="ru-RU" sz="11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A34574-76ED-4544-99E4-9193DB8A49AE}" type="parTrans" cxnId="{28D5B501-7A9E-42AE-96B7-46825B3B3F53}">
      <dgm:prSet/>
      <dgm:spPr/>
      <dgm:t>
        <a:bodyPr/>
        <a:lstStyle/>
        <a:p>
          <a:endParaRPr lang="ru-RU"/>
        </a:p>
      </dgm:t>
    </dgm:pt>
    <dgm:pt modelId="{4D23A958-5C4D-447F-BEF7-F2D123CD8DE7}" type="sibTrans" cxnId="{28D5B501-7A9E-42AE-96B7-46825B3B3F53}">
      <dgm:prSet/>
      <dgm:spPr/>
      <dgm:t>
        <a:bodyPr/>
        <a:lstStyle/>
        <a:p>
          <a:endParaRPr lang="ru-RU"/>
        </a:p>
      </dgm:t>
    </dgm:pt>
    <dgm:pt modelId="{87320620-910D-4C83-A979-713920D7811A}">
      <dgm:prSet phldrT="[Текст]"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Усвоение норм и ценностей, принятых в обществе; развитие эмоциональной отзывчивости, сопереживания, в том числе и по отношению к природным объектам; формирование основ безопасного поведения в быту, социуме, природе. </a:t>
          </a:r>
          <a:endParaRPr lang="ru-RU" sz="18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55DC61-E93B-4E0C-B004-F630B5DB50B5}" type="parTrans" cxnId="{1FCDB9D2-96D0-454E-BA92-F87A73F59A03}">
      <dgm:prSet/>
      <dgm:spPr/>
      <dgm:t>
        <a:bodyPr/>
        <a:lstStyle/>
        <a:p>
          <a:endParaRPr lang="ru-RU"/>
        </a:p>
      </dgm:t>
    </dgm:pt>
    <dgm:pt modelId="{AC4E179F-F92F-4E62-9FD9-7A8E330C8127}" type="sibTrans" cxnId="{1FCDB9D2-96D0-454E-BA92-F87A73F59A03}">
      <dgm:prSet/>
      <dgm:spPr/>
      <dgm:t>
        <a:bodyPr/>
        <a:lstStyle/>
        <a:p>
          <a:endParaRPr lang="ru-RU"/>
        </a:p>
      </dgm:t>
    </dgm:pt>
    <dgm:pt modelId="{82C0E92E-3CD3-4300-BF49-26D3E5164D57}">
      <dgm:prSet phldrT="[Текст]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Познание</a:t>
          </a:r>
          <a:endParaRPr lang="ru-RU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A4E3139-A214-4F1D-AA94-316BAF001564}" type="parTrans" cxnId="{00B399BE-1704-458C-A27D-B56BA4DD239F}">
      <dgm:prSet/>
      <dgm:spPr/>
      <dgm:t>
        <a:bodyPr/>
        <a:lstStyle/>
        <a:p>
          <a:endParaRPr lang="ru-RU"/>
        </a:p>
      </dgm:t>
    </dgm:pt>
    <dgm:pt modelId="{BDD76435-5704-404A-90BD-78140CF74FFF}" type="sibTrans" cxnId="{00B399BE-1704-458C-A27D-B56BA4DD239F}">
      <dgm:prSet/>
      <dgm:spPr/>
      <dgm:t>
        <a:bodyPr/>
        <a:lstStyle/>
        <a:p>
          <a:endParaRPr lang="ru-RU"/>
        </a:p>
      </dgm:t>
    </dgm:pt>
    <dgm:pt modelId="{A193A930-8BD1-4B5D-8CEA-FF80F52EE564}">
      <dgm:prSet phldrT="[Текст]"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первичных представлениях об объектах окружающего мира, их свойствах и отношениях (форме, цвете, размере, причинах и следствиях и др.); о планете Земля как общем доме людей, об особенностях </a:t>
          </a:r>
          <a: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природы</a:t>
          </a:r>
          <a:r>
            <a:rPr lang="en-US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родного края, </a:t>
          </a:r>
          <a: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многообразии </a:t>
          </a:r>
          <a: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стран </a:t>
          </a:r>
          <a: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 народов; расширение кругозора детей. </a:t>
          </a:r>
          <a:endParaRPr lang="ru-RU" sz="18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51A0E7-92F9-41AC-95C5-E198AC6D3A48}" type="parTrans" cxnId="{A7265EE6-9BC5-48CA-AFBA-486B66473F0C}">
      <dgm:prSet/>
      <dgm:spPr/>
      <dgm:t>
        <a:bodyPr/>
        <a:lstStyle/>
        <a:p>
          <a:endParaRPr lang="ru-RU"/>
        </a:p>
      </dgm:t>
    </dgm:pt>
    <dgm:pt modelId="{81C58BEC-A406-498F-879E-1B556AF38BFC}" type="sibTrans" cxnId="{A7265EE6-9BC5-48CA-AFBA-486B66473F0C}">
      <dgm:prSet/>
      <dgm:spPr/>
      <dgm:t>
        <a:bodyPr/>
        <a:lstStyle/>
        <a:p>
          <a:endParaRPr lang="ru-RU"/>
        </a:p>
      </dgm:t>
    </dgm:pt>
    <dgm:pt modelId="{9519327E-B4F9-4866-96CF-0AEEAB923693}">
      <dgm:prSet phldrT="[Текст]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Речевое  </a:t>
          </a:r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</a:t>
          </a:r>
          <a:endParaRPr lang="ru-RU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1D0941-28D4-441D-A5F7-F4A545094674}" type="parTrans" cxnId="{D5179C92-E9CB-4BE2-88EF-FD237E00B607}">
      <dgm:prSet/>
      <dgm:spPr/>
      <dgm:t>
        <a:bodyPr/>
        <a:lstStyle/>
        <a:p>
          <a:endParaRPr lang="ru-RU"/>
        </a:p>
      </dgm:t>
    </dgm:pt>
    <dgm:pt modelId="{CD51E763-12BC-45D9-AC83-822D6920726B}" type="sibTrans" cxnId="{D5179C92-E9CB-4BE2-88EF-FD237E00B607}">
      <dgm:prSet/>
      <dgm:spPr/>
      <dgm:t>
        <a:bodyPr/>
        <a:lstStyle/>
        <a:p>
          <a:endParaRPr lang="ru-RU"/>
        </a:p>
      </dgm:t>
    </dgm:pt>
    <dgm:pt modelId="{EF59335B-64D7-41D7-A9F0-8FC0D293445D}">
      <dgm:prSet phldrT="[Текст]"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Предполагает знакомство с детской литературой, в том числе и с </a:t>
          </a:r>
          <a: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природоведческой о родном крае</a:t>
          </a:r>
          <a:endParaRPr lang="ru-RU" sz="18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537B07-6C5A-4C8E-8D58-6684B339A81E}" type="parTrans" cxnId="{4E5B967E-4904-4E95-8A81-F64CAB1339FE}">
      <dgm:prSet/>
      <dgm:spPr/>
      <dgm:t>
        <a:bodyPr/>
        <a:lstStyle/>
        <a:p>
          <a:endParaRPr lang="ru-RU"/>
        </a:p>
      </dgm:t>
    </dgm:pt>
    <dgm:pt modelId="{4E4D5158-C080-46A6-A09C-9616C49429E6}" type="sibTrans" cxnId="{4E5B967E-4904-4E95-8A81-F64CAB1339FE}">
      <dgm:prSet/>
      <dgm:spPr/>
      <dgm:t>
        <a:bodyPr/>
        <a:lstStyle/>
        <a:p>
          <a:endParaRPr lang="ru-RU"/>
        </a:p>
      </dgm:t>
    </dgm:pt>
    <dgm:pt modelId="{6B12071B-0CB6-4024-BD78-ED99F5158B1A}">
      <dgm:prSet custT="1"/>
      <dgm:spPr>
        <a:solidFill>
          <a:schemeClr val="accent4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«Художественно-эстетическое развитие»</a:t>
          </a:r>
          <a:endParaRPr lang="ru-RU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534517-014B-40DB-BE27-D842189F30D3}" type="parTrans" cxnId="{5BF19269-C402-4EB1-BD41-34AAF065BD1B}">
      <dgm:prSet/>
      <dgm:spPr/>
      <dgm:t>
        <a:bodyPr/>
        <a:lstStyle/>
        <a:p>
          <a:endParaRPr lang="ru-RU"/>
        </a:p>
      </dgm:t>
    </dgm:pt>
    <dgm:pt modelId="{EE7900FE-B5DD-4B6A-8616-27FD9B75A5FE}" type="sibTrans" cxnId="{5BF19269-C402-4EB1-BD41-34AAF065BD1B}">
      <dgm:prSet/>
      <dgm:spPr/>
      <dgm:t>
        <a:bodyPr/>
        <a:lstStyle/>
        <a:p>
          <a:endParaRPr lang="ru-RU"/>
        </a:p>
      </dgm:t>
    </dgm:pt>
    <dgm:pt modelId="{A02C1493-6B0E-450B-B082-420238E911E2}">
      <dgm:prSet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Становление предпосылок ценностно-смыслового восприятия и понимания мира </a:t>
          </a:r>
          <a: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природы родного края; </a:t>
          </a:r>
          <a: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эстетического отношения к окружающему миру в целом. </a:t>
          </a:r>
          <a:endParaRPr lang="ru-RU" sz="18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8E9D41-A68B-4F33-A553-649D49596BB1}" type="parTrans" cxnId="{F032CD9D-595C-4098-AC75-2EBFC02CC4C9}">
      <dgm:prSet/>
      <dgm:spPr/>
      <dgm:t>
        <a:bodyPr/>
        <a:lstStyle/>
        <a:p>
          <a:endParaRPr lang="ru-RU"/>
        </a:p>
      </dgm:t>
    </dgm:pt>
    <dgm:pt modelId="{CA4F7233-58DD-4ED2-9786-280B56D4D061}" type="sibTrans" cxnId="{F032CD9D-595C-4098-AC75-2EBFC02CC4C9}">
      <dgm:prSet/>
      <dgm:spPr/>
      <dgm:t>
        <a:bodyPr/>
        <a:lstStyle/>
        <a:p>
          <a:endParaRPr lang="ru-RU"/>
        </a:p>
      </dgm:t>
    </dgm:pt>
    <dgm:pt modelId="{3FE98816-D291-41F8-BF5F-C25812471552}">
      <dgm:prSet custT="1"/>
      <dgm:spPr>
        <a:solidFill>
          <a:schemeClr val="accent4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«Физическое развитие»</a:t>
          </a:r>
          <a:endParaRPr lang="ru-RU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07C895-9AC6-477C-ADEF-C2BD392B2B18}" type="parTrans" cxnId="{D61C2A83-6EA3-4280-8345-4D4A6C1D037B}">
      <dgm:prSet/>
      <dgm:spPr/>
      <dgm:t>
        <a:bodyPr/>
        <a:lstStyle/>
        <a:p>
          <a:endParaRPr lang="ru-RU"/>
        </a:p>
      </dgm:t>
    </dgm:pt>
    <dgm:pt modelId="{AB985ECB-4157-4CB7-BCCA-FEE43A1D4929}" type="sibTrans" cxnId="{D61C2A83-6EA3-4280-8345-4D4A6C1D037B}">
      <dgm:prSet/>
      <dgm:spPr/>
      <dgm:t>
        <a:bodyPr/>
        <a:lstStyle/>
        <a:p>
          <a:endParaRPr lang="ru-RU"/>
        </a:p>
      </dgm:t>
    </dgm:pt>
    <dgm:pt modelId="{26E375C4-AD90-4F65-82A4-EB2056001561}">
      <dgm:prSet custT="1"/>
      <dgm:spPr>
        <a:solidFill>
          <a:schemeClr val="accent6">
            <a:lumMod val="75000"/>
            <a:alpha val="90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Становление ценностей здорового образа жизни у </a:t>
          </a:r>
          <a: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дошкольников</a:t>
          </a:r>
          <a:endParaRPr lang="ru-RU" sz="18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F950B0-4767-4078-8EB2-EACD149873E3}" type="parTrans" cxnId="{99E71BE1-2839-4BED-9966-8E5D1162657C}">
      <dgm:prSet/>
      <dgm:spPr/>
      <dgm:t>
        <a:bodyPr/>
        <a:lstStyle/>
        <a:p>
          <a:endParaRPr lang="ru-RU"/>
        </a:p>
      </dgm:t>
    </dgm:pt>
    <dgm:pt modelId="{BF8DE5E8-F6F3-4F4F-ADBA-E9C29D681561}" type="sibTrans" cxnId="{99E71BE1-2839-4BED-9966-8E5D1162657C}">
      <dgm:prSet/>
      <dgm:spPr/>
      <dgm:t>
        <a:bodyPr/>
        <a:lstStyle/>
        <a:p>
          <a:endParaRPr lang="ru-RU"/>
        </a:p>
      </dgm:t>
    </dgm:pt>
    <dgm:pt modelId="{4D13A783-E7EC-4DC0-BF1F-FE71658F2496}" type="pres">
      <dgm:prSet presAssocID="{F8B519CC-8319-46A3-A9A0-01AFF4C8D3F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5790D1-858E-4C3E-B3FF-45324140E519}" type="pres">
      <dgm:prSet presAssocID="{FC9C5F10-F46D-4378-BD4F-37229196E2A7}" presName="composite" presStyleCnt="0"/>
      <dgm:spPr/>
    </dgm:pt>
    <dgm:pt modelId="{3657B2E2-B0A0-4E47-ACFB-5D9107D0252A}" type="pres">
      <dgm:prSet presAssocID="{FC9C5F10-F46D-4378-BD4F-37229196E2A7}" presName="parentText" presStyleLbl="alignNode1" presStyleIdx="0" presStyleCnt="5" custScaleX="1463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37A9FF-D056-41A1-A61C-8E2145D4D03B}" type="pres">
      <dgm:prSet presAssocID="{FC9C5F10-F46D-4378-BD4F-37229196E2A7}" presName="descendantText" presStyleLbl="alignAcc1" presStyleIdx="0" presStyleCnt="5" custScaleX="82077" custScaleY="226962" custLinFactNeighborX="-3067" custLinFactNeighborY="24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C9B595-7321-48DD-9D38-CDE12898903D}" type="pres">
      <dgm:prSet presAssocID="{4D23A958-5C4D-447F-BEF7-F2D123CD8DE7}" presName="sp" presStyleCnt="0"/>
      <dgm:spPr/>
    </dgm:pt>
    <dgm:pt modelId="{3671DD6E-7546-4D8B-A09C-201A809658D8}" type="pres">
      <dgm:prSet presAssocID="{82C0E92E-3CD3-4300-BF49-26D3E5164D57}" presName="composite" presStyleCnt="0"/>
      <dgm:spPr/>
    </dgm:pt>
    <dgm:pt modelId="{C02F83B1-5140-4813-9A60-450EC475CBA2}" type="pres">
      <dgm:prSet presAssocID="{82C0E92E-3CD3-4300-BF49-26D3E5164D57}" presName="parentText" presStyleLbl="alignNode1" presStyleIdx="1" presStyleCnt="5" custScaleX="15065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B0B5B7-0D3B-4D81-B553-3E23324B3547}" type="pres">
      <dgm:prSet presAssocID="{82C0E92E-3CD3-4300-BF49-26D3E5164D57}" presName="descendantText" presStyleLbl="alignAcc1" presStyleIdx="1" presStyleCnt="5" custScaleX="87239" custScaleY="179463" custLinFactNeighborX="-467" custLinFactNeighborY="509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2A69E7-A85B-467A-AFEF-F7478624A49E}" type="pres">
      <dgm:prSet presAssocID="{BDD76435-5704-404A-90BD-78140CF74FFF}" presName="sp" presStyleCnt="0"/>
      <dgm:spPr/>
    </dgm:pt>
    <dgm:pt modelId="{21D6A271-97F2-47DA-8443-764D75BE9D43}" type="pres">
      <dgm:prSet presAssocID="{9519327E-B4F9-4866-96CF-0AEEAB923693}" presName="composite" presStyleCnt="0"/>
      <dgm:spPr/>
    </dgm:pt>
    <dgm:pt modelId="{B6BACD37-5468-4CD8-BA4D-1BF1F0690AEC}" type="pres">
      <dgm:prSet presAssocID="{9519327E-B4F9-4866-96CF-0AEEAB923693}" presName="parentText" presStyleLbl="alignNode1" presStyleIdx="2" presStyleCnt="5" custScaleX="14144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6F4719-7FD5-45E9-8786-C2B10931F012}" type="pres">
      <dgm:prSet presAssocID="{9519327E-B4F9-4866-96CF-0AEEAB923693}" presName="descendantText" presStyleLbl="alignAcc1" presStyleIdx="2" presStyleCnt="5" custScaleX="90791" custScaleY="100000" custLinFactNeighborX="1217" custLinFactNeighborY="52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7B455F-F10B-45DB-BE5F-A97F94B761BC}" type="pres">
      <dgm:prSet presAssocID="{CD51E763-12BC-45D9-AC83-822D6920726B}" presName="sp" presStyleCnt="0"/>
      <dgm:spPr/>
    </dgm:pt>
    <dgm:pt modelId="{FE7FD92C-B8D0-4F5A-968E-171934332633}" type="pres">
      <dgm:prSet presAssocID="{3FE98816-D291-41F8-BF5F-C25812471552}" presName="composite" presStyleCnt="0"/>
      <dgm:spPr/>
    </dgm:pt>
    <dgm:pt modelId="{BF4826F1-85C4-4E63-98A7-212BAB2E1958}" type="pres">
      <dgm:prSet presAssocID="{3FE98816-D291-41F8-BF5F-C25812471552}" presName="parentText" presStyleLbl="alignNode1" presStyleIdx="3" presStyleCnt="5" custScaleX="13687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88BB6C-A0BA-400F-B733-AC85322FB276}" type="pres">
      <dgm:prSet presAssocID="{3FE98816-D291-41F8-BF5F-C25812471552}" presName="descendantText" presStyleLbl="alignAcc1" presStyleIdx="3" presStyleCnt="5" custScaleX="89615" custScaleY="107717" custLinFactNeighborX="996" custLinFactNeighborY="37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CE16B8-489A-4B82-9B80-7B54637C3205}" type="pres">
      <dgm:prSet presAssocID="{AB985ECB-4157-4CB7-BCCA-FEE43A1D4929}" presName="sp" presStyleCnt="0"/>
      <dgm:spPr/>
    </dgm:pt>
    <dgm:pt modelId="{EA419363-3D2D-4204-B32D-33D5471D2318}" type="pres">
      <dgm:prSet presAssocID="{6B12071B-0CB6-4024-BD78-ED99F5158B1A}" presName="composite" presStyleCnt="0"/>
      <dgm:spPr/>
    </dgm:pt>
    <dgm:pt modelId="{AB5A7213-8B37-4D99-9C8D-335DCFA9CD00}" type="pres">
      <dgm:prSet presAssocID="{6B12071B-0CB6-4024-BD78-ED99F5158B1A}" presName="parentText" presStyleLbl="alignNode1" presStyleIdx="4" presStyleCnt="5" custScaleX="1472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0C2347-885C-4748-9869-A86CA01698FB}" type="pres">
      <dgm:prSet presAssocID="{6B12071B-0CB6-4024-BD78-ED99F5158B1A}" presName="descendantText" presStyleLbl="alignAcc1" presStyleIdx="4" presStyleCnt="5" custScaleX="89161" custScaleY="139718" custLinFactNeighborX="1028" custLinFactNeighborY="243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E71BE1-2839-4BED-9966-8E5D1162657C}" srcId="{3FE98816-D291-41F8-BF5F-C25812471552}" destId="{26E375C4-AD90-4F65-82A4-EB2056001561}" srcOrd="0" destOrd="0" parTransId="{C1F950B0-4767-4078-8EB2-EACD149873E3}" sibTransId="{BF8DE5E8-F6F3-4F4F-ADBA-E9C29D681561}"/>
    <dgm:cxn modelId="{7E729F39-72DE-4E26-8364-8EDBA75A2E68}" type="presOf" srcId="{F8B519CC-8319-46A3-A9A0-01AFF4C8D3F2}" destId="{4D13A783-E7EC-4DC0-BF1F-FE71658F2496}" srcOrd="0" destOrd="0" presId="urn:microsoft.com/office/officeart/2005/8/layout/chevron2"/>
    <dgm:cxn modelId="{F032CD9D-595C-4098-AC75-2EBFC02CC4C9}" srcId="{6B12071B-0CB6-4024-BD78-ED99F5158B1A}" destId="{A02C1493-6B0E-450B-B082-420238E911E2}" srcOrd="0" destOrd="0" parTransId="{BA8E9D41-A68B-4F33-A553-649D49596BB1}" sibTransId="{CA4F7233-58DD-4ED2-9786-280B56D4D061}"/>
    <dgm:cxn modelId="{5BF19269-C402-4EB1-BD41-34AAF065BD1B}" srcId="{F8B519CC-8319-46A3-A9A0-01AFF4C8D3F2}" destId="{6B12071B-0CB6-4024-BD78-ED99F5158B1A}" srcOrd="4" destOrd="0" parTransId="{44534517-014B-40DB-BE27-D842189F30D3}" sibTransId="{EE7900FE-B5DD-4B6A-8616-27FD9B75A5FE}"/>
    <dgm:cxn modelId="{69A587F6-2461-400A-AB67-F1A1E0638967}" type="presOf" srcId="{FC9C5F10-F46D-4378-BD4F-37229196E2A7}" destId="{3657B2E2-B0A0-4E47-ACFB-5D9107D0252A}" srcOrd="0" destOrd="0" presId="urn:microsoft.com/office/officeart/2005/8/layout/chevron2"/>
    <dgm:cxn modelId="{020DAA67-5067-40F0-B27B-9C21F61900B5}" type="presOf" srcId="{6B12071B-0CB6-4024-BD78-ED99F5158B1A}" destId="{AB5A7213-8B37-4D99-9C8D-335DCFA9CD00}" srcOrd="0" destOrd="0" presId="urn:microsoft.com/office/officeart/2005/8/layout/chevron2"/>
    <dgm:cxn modelId="{20EAF3A7-FE4D-4376-A519-F66FF31CD6F9}" type="presOf" srcId="{9519327E-B4F9-4866-96CF-0AEEAB923693}" destId="{B6BACD37-5468-4CD8-BA4D-1BF1F0690AEC}" srcOrd="0" destOrd="0" presId="urn:microsoft.com/office/officeart/2005/8/layout/chevron2"/>
    <dgm:cxn modelId="{A7265EE6-9BC5-48CA-AFBA-486B66473F0C}" srcId="{82C0E92E-3CD3-4300-BF49-26D3E5164D57}" destId="{A193A930-8BD1-4B5D-8CEA-FF80F52EE564}" srcOrd="0" destOrd="0" parTransId="{4E51A0E7-92F9-41AC-95C5-E198AC6D3A48}" sibTransId="{81C58BEC-A406-498F-879E-1B556AF38BFC}"/>
    <dgm:cxn modelId="{6DBAF6FC-B29A-45D0-AFF4-DFB9473FC6D8}" type="presOf" srcId="{3FE98816-D291-41F8-BF5F-C25812471552}" destId="{BF4826F1-85C4-4E63-98A7-212BAB2E1958}" srcOrd="0" destOrd="0" presId="urn:microsoft.com/office/officeart/2005/8/layout/chevron2"/>
    <dgm:cxn modelId="{960392AB-6436-4EEF-AD38-C5894E0C352A}" type="presOf" srcId="{26E375C4-AD90-4F65-82A4-EB2056001561}" destId="{E888BB6C-A0BA-400F-B733-AC85322FB276}" srcOrd="0" destOrd="0" presId="urn:microsoft.com/office/officeart/2005/8/layout/chevron2"/>
    <dgm:cxn modelId="{1FCDB9D2-96D0-454E-BA92-F87A73F59A03}" srcId="{FC9C5F10-F46D-4378-BD4F-37229196E2A7}" destId="{87320620-910D-4C83-A979-713920D7811A}" srcOrd="0" destOrd="0" parTransId="{7755DC61-E93B-4E0C-B004-F630B5DB50B5}" sibTransId="{AC4E179F-F92F-4E62-9FD9-7A8E330C8127}"/>
    <dgm:cxn modelId="{D5179C92-E9CB-4BE2-88EF-FD237E00B607}" srcId="{F8B519CC-8319-46A3-A9A0-01AFF4C8D3F2}" destId="{9519327E-B4F9-4866-96CF-0AEEAB923693}" srcOrd="2" destOrd="0" parTransId="{5F1D0941-28D4-441D-A5F7-F4A545094674}" sibTransId="{CD51E763-12BC-45D9-AC83-822D6920726B}"/>
    <dgm:cxn modelId="{6478B89F-03A7-4888-B99E-167F30ADE4BA}" type="presOf" srcId="{A02C1493-6B0E-450B-B082-420238E911E2}" destId="{7D0C2347-885C-4748-9869-A86CA01698FB}" srcOrd="0" destOrd="0" presId="urn:microsoft.com/office/officeart/2005/8/layout/chevron2"/>
    <dgm:cxn modelId="{F46458D5-5B1D-468D-94F7-F92306898ABB}" type="presOf" srcId="{87320620-910D-4C83-A979-713920D7811A}" destId="{8837A9FF-D056-41A1-A61C-8E2145D4D03B}" srcOrd="0" destOrd="0" presId="urn:microsoft.com/office/officeart/2005/8/layout/chevron2"/>
    <dgm:cxn modelId="{63965EC7-C166-4814-85FC-AB9E13D13147}" type="presOf" srcId="{EF59335B-64D7-41D7-A9F0-8FC0D293445D}" destId="{2C6F4719-7FD5-45E9-8786-C2B10931F012}" srcOrd="0" destOrd="0" presId="urn:microsoft.com/office/officeart/2005/8/layout/chevron2"/>
    <dgm:cxn modelId="{6559DCEE-B160-480E-9445-1B5B42C0FBCD}" type="presOf" srcId="{82C0E92E-3CD3-4300-BF49-26D3E5164D57}" destId="{C02F83B1-5140-4813-9A60-450EC475CBA2}" srcOrd="0" destOrd="0" presId="urn:microsoft.com/office/officeart/2005/8/layout/chevron2"/>
    <dgm:cxn modelId="{908335D4-31E3-457F-85A4-2ABE9BBACD07}" type="presOf" srcId="{A193A930-8BD1-4B5D-8CEA-FF80F52EE564}" destId="{83B0B5B7-0D3B-4D81-B553-3E23324B3547}" srcOrd="0" destOrd="0" presId="urn:microsoft.com/office/officeart/2005/8/layout/chevron2"/>
    <dgm:cxn modelId="{D61C2A83-6EA3-4280-8345-4D4A6C1D037B}" srcId="{F8B519CC-8319-46A3-A9A0-01AFF4C8D3F2}" destId="{3FE98816-D291-41F8-BF5F-C25812471552}" srcOrd="3" destOrd="0" parTransId="{2207C895-9AC6-477C-ADEF-C2BD392B2B18}" sibTransId="{AB985ECB-4157-4CB7-BCCA-FEE43A1D4929}"/>
    <dgm:cxn modelId="{4E5B967E-4904-4E95-8A81-F64CAB1339FE}" srcId="{9519327E-B4F9-4866-96CF-0AEEAB923693}" destId="{EF59335B-64D7-41D7-A9F0-8FC0D293445D}" srcOrd="0" destOrd="0" parTransId="{90537B07-6C5A-4C8E-8D58-6684B339A81E}" sibTransId="{4E4D5158-C080-46A6-A09C-9616C49429E6}"/>
    <dgm:cxn modelId="{00B399BE-1704-458C-A27D-B56BA4DD239F}" srcId="{F8B519CC-8319-46A3-A9A0-01AFF4C8D3F2}" destId="{82C0E92E-3CD3-4300-BF49-26D3E5164D57}" srcOrd="1" destOrd="0" parTransId="{EA4E3139-A214-4F1D-AA94-316BAF001564}" sibTransId="{BDD76435-5704-404A-90BD-78140CF74FFF}"/>
    <dgm:cxn modelId="{28D5B501-7A9E-42AE-96B7-46825B3B3F53}" srcId="{F8B519CC-8319-46A3-A9A0-01AFF4C8D3F2}" destId="{FC9C5F10-F46D-4378-BD4F-37229196E2A7}" srcOrd="0" destOrd="0" parTransId="{7AA34574-76ED-4544-99E4-9193DB8A49AE}" sibTransId="{4D23A958-5C4D-447F-BEF7-F2D123CD8DE7}"/>
    <dgm:cxn modelId="{70638BB7-3971-4136-86B7-82E0E314D569}" type="presParOf" srcId="{4D13A783-E7EC-4DC0-BF1F-FE71658F2496}" destId="{EE5790D1-858E-4C3E-B3FF-45324140E519}" srcOrd="0" destOrd="0" presId="urn:microsoft.com/office/officeart/2005/8/layout/chevron2"/>
    <dgm:cxn modelId="{82E187CD-313E-4B08-89FF-2875B61EB07C}" type="presParOf" srcId="{EE5790D1-858E-4C3E-B3FF-45324140E519}" destId="{3657B2E2-B0A0-4E47-ACFB-5D9107D0252A}" srcOrd="0" destOrd="0" presId="urn:microsoft.com/office/officeart/2005/8/layout/chevron2"/>
    <dgm:cxn modelId="{FAD65E57-3928-406A-9A0C-C1D287911EA2}" type="presParOf" srcId="{EE5790D1-858E-4C3E-B3FF-45324140E519}" destId="{8837A9FF-D056-41A1-A61C-8E2145D4D03B}" srcOrd="1" destOrd="0" presId="urn:microsoft.com/office/officeart/2005/8/layout/chevron2"/>
    <dgm:cxn modelId="{94097B30-0551-4B37-9A25-4B7D0608BD8F}" type="presParOf" srcId="{4D13A783-E7EC-4DC0-BF1F-FE71658F2496}" destId="{9DC9B595-7321-48DD-9D38-CDE12898903D}" srcOrd="1" destOrd="0" presId="urn:microsoft.com/office/officeart/2005/8/layout/chevron2"/>
    <dgm:cxn modelId="{A7BBA166-7AEE-484E-A051-F18FD02C2DC6}" type="presParOf" srcId="{4D13A783-E7EC-4DC0-BF1F-FE71658F2496}" destId="{3671DD6E-7546-4D8B-A09C-201A809658D8}" srcOrd="2" destOrd="0" presId="urn:microsoft.com/office/officeart/2005/8/layout/chevron2"/>
    <dgm:cxn modelId="{F2F902A2-39C0-411E-9268-682B7B57C89B}" type="presParOf" srcId="{3671DD6E-7546-4D8B-A09C-201A809658D8}" destId="{C02F83B1-5140-4813-9A60-450EC475CBA2}" srcOrd="0" destOrd="0" presId="urn:microsoft.com/office/officeart/2005/8/layout/chevron2"/>
    <dgm:cxn modelId="{549B5EE7-F08E-4792-AEFC-D128B10A9456}" type="presParOf" srcId="{3671DD6E-7546-4D8B-A09C-201A809658D8}" destId="{83B0B5B7-0D3B-4D81-B553-3E23324B3547}" srcOrd="1" destOrd="0" presId="urn:microsoft.com/office/officeart/2005/8/layout/chevron2"/>
    <dgm:cxn modelId="{E0EAD0F3-6A6A-430B-AC54-CC0401DABDFC}" type="presParOf" srcId="{4D13A783-E7EC-4DC0-BF1F-FE71658F2496}" destId="{B32A69E7-A85B-467A-AFEF-F7478624A49E}" srcOrd="3" destOrd="0" presId="urn:microsoft.com/office/officeart/2005/8/layout/chevron2"/>
    <dgm:cxn modelId="{3459D5B2-F982-4F47-874A-C24765565EAC}" type="presParOf" srcId="{4D13A783-E7EC-4DC0-BF1F-FE71658F2496}" destId="{21D6A271-97F2-47DA-8443-764D75BE9D43}" srcOrd="4" destOrd="0" presId="urn:microsoft.com/office/officeart/2005/8/layout/chevron2"/>
    <dgm:cxn modelId="{D6533126-AA4A-4ED5-8F3B-B96D6C954D83}" type="presParOf" srcId="{21D6A271-97F2-47DA-8443-764D75BE9D43}" destId="{B6BACD37-5468-4CD8-BA4D-1BF1F0690AEC}" srcOrd="0" destOrd="0" presId="urn:microsoft.com/office/officeart/2005/8/layout/chevron2"/>
    <dgm:cxn modelId="{007F2160-ABC2-4152-A244-1A82A8B7E17A}" type="presParOf" srcId="{21D6A271-97F2-47DA-8443-764D75BE9D43}" destId="{2C6F4719-7FD5-45E9-8786-C2B10931F012}" srcOrd="1" destOrd="0" presId="urn:microsoft.com/office/officeart/2005/8/layout/chevron2"/>
    <dgm:cxn modelId="{05195CFF-78A2-4689-A3BE-1C6D8F8CBAB5}" type="presParOf" srcId="{4D13A783-E7EC-4DC0-BF1F-FE71658F2496}" destId="{507B455F-F10B-45DB-BE5F-A97F94B761BC}" srcOrd="5" destOrd="0" presId="urn:microsoft.com/office/officeart/2005/8/layout/chevron2"/>
    <dgm:cxn modelId="{37936BCF-F778-4F2E-B476-77D69F861737}" type="presParOf" srcId="{4D13A783-E7EC-4DC0-BF1F-FE71658F2496}" destId="{FE7FD92C-B8D0-4F5A-968E-171934332633}" srcOrd="6" destOrd="0" presId="urn:microsoft.com/office/officeart/2005/8/layout/chevron2"/>
    <dgm:cxn modelId="{FDB2ECFF-1AF1-46B9-B41E-CEA58B8E3066}" type="presParOf" srcId="{FE7FD92C-B8D0-4F5A-968E-171934332633}" destId="{BF4826F1-85C4-4E63-98A7-212BAB2E1958}" srcOrd="0" destOrd="0" presId="urn:microsoft.com/office/officeart/2005/8/layout/chevron2"/>
    <dgm:cxn modelId="{A8692672-A001-41D0-898F-3D8683AB1084}" type="presParOf" srcId="{FE7FD92C-B8D0-4F5A-968E-171934332633}" destId="{E888BB6C-A0BA-400F-B733-AC85322FB276}" srcOrd="1" destOrd="0" presId="urn:microsoft.com/office/officeart/2005/8/layout/chevron2"/>
    <dgm:cxn modelId="{DAE8278C-2595-4DCC-B198-C980D0085CA1}" type="presParOf" srcId="{4D13A783-E7EC-4DC0-BF1F-FE71658F2496}" destId="{A9CE16B8-489A-4B82-9B80-7B54637C3205}" srcOrd="7" destOrd="0" presId="urn:microsoft.com/office/officeart/2005/8/layout/chevron2"/>
    <dgm:cxn modelId="{5EB8AB9D-23AC-48DA-AD0C-0FCB58D0E41B}" type="presParOf" srcId="{4D13A783-E7EC-4DC0-BF1F-FE71658F2496}" destId="{EA419363-3D2D-4204-B32D-33D5471D2318}" srcOrd="8" destOrd="0" presId="urn:microsoft.com/office/officeart/2005/8/layout/chevron2"/>
    <dgm:cxn modelId="{A6321B41-D666-48C8-81D2-F1CB8705CA27}" type="presParOf" srcId="{EA419363-3D2D-4204-B32D-33D5471D2318}" destId="{AB5A7213-8B37-4D99-9C8D-335DCFA9CD00}" srcOrd="0" destOrd="0" presId="urn:microsoft.com/office/officeart/2005/8/layout/chevron2"/>
    <dgm:cxn modelId="{7606FF23-058E-46CD-8410-29749E6DB01F}" type="presParOf" srcId="{EA419363-3D2D-4204-B32D-33D5471D2318}" destId="{7D0C2347-885C-4748-9869-A86CA01698F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573F28-F3D1-46F3-BF3B-3F0A0AF59DC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6E2F6C-6742-4216-BF7B-0D1FD90C7C64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400" dirty="0" smtClean="0"/>
            <a:t> 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этап: Усвоение экологических знаний и ценностных ориентаций (на уровне фактов, представлений, идей, законов), а также навыков и умений интеллектуального, практического и поведенческого характера.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AE7372-B4FE-4960-88B2-28B1047348DD}" type="parTrans" cxnId="{02658D43-D172-402C-938C-7A6706AA9C08}">
      <dgm:prSet/>
      <dgm:spPr/>
      <dgm:t>
        <a:bodyPr/>
        <a:lstStyle/>
        <a:p>
          <a:endParaRPr lang="ru-RU"/>
        </a:p>
      </dgm:t>
    </dgm:pt>
    <dgm:pt modelId="{77075A23-101E-4C6A-AF82-CE314C440E39}" type="sibTrans" cxnId="{02658D43-D172-402C-938C-7A6706AA9C08}">
      <dgm:prSet/>
      <dgm:spPr>
        <a:solidFill>
          <a:srgbClr val="FFFF00">
            <a:alpha val="90000"/>
          </a:srgbClr>
        </a:solidFill>
      </dgm:spPr>
      <dgm:t>
        <a:bodyPr/>
        <a:lstStyle/>
        <a:p>
          <a:endParaRPr lang="ru-RU"/>
        </a:p>
      </dgm:t>
    </dgm:pt>
    <dgm:pt modelId="{05C119C9-BB08-4C7D-A2AB-1732DE8D0F47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этап – Оперирование накопленными знаниями, умениями, навыками в образовательных и игровых ситуациях. На этом этапе осуществляется: выдвижение экологических проблем, гипотез, накопление опыта оценок экологических ситуаций и принятия решений.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BA0247-D386-4951-A3E1-26DA3BF42E6C}" type="parTrans" cxnId="{BD40B0D7-F75A-4E23-8E81-282BF9E93FB6}">
      <dgm:prSet/>
      <dgm:spPr/>
      <dgm:t>
        <a:bodyPr/>
        <a:lstStyle/>
        <a:p>
          <a:endParaRPr lang="ru-RU"/>
        </a:p>
      </dgm:t>
    </dgm:pt>
    <dgm:pt modelId="{6954D568-2588-440C-A7BE-627B7B202A21}" type="sibTrans" cxnId="{BD40B0D7-F75A-4E23-8E81-282BF9E93FB6}">
      <dgm:prSet/>
      <dgm:spPr>
        <a:solidFill>
          <a:srgbClr val="FFFF00">
            <a:alpha val="90000"/>
          </a:srgbClr>
        </a:solidFill>
      </dgm:spPr>
      <dgm:t>
        <a:bodyPr/>
        <a:lstStyle/>
        <a:p>
          <a:endParaRPr lang="ru-RU"/>
        </a:p>
      </dgm:t>
    </dgm:pt>
    <dgm:pt modelId="{3C5CC745-D214-4BD7-ADD7-286205CD0D38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 этап – Применение экологических знаний, умений, навыков, развитие эмоционально-волевых качеств в реальных ситуациях .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7B0950-1C08-4CA1-AD1F-9FCCC3B50E6D}" type="parTrans" cxnId="{7AE84918-F5C9-458B-8621-D96CF18CFF52}">
      <dgm:prSet/>
      <dgm:spPr/>
      <dgm:t>
        <a:bodyPr/>
        <a:lstStyle/>
        <a:p>
          <a:endParaRPr lang="ru-RU"/>
        </a:p>
      </dgm:t>
    </dgm:pt>
    <dgm:pt modelId="{A69461C5-D0F1-4496-B697-35C1D42DC7A6}" type="sibTrans" cxnId="{7AE84918-F5C9-458B-8621-D96CF18CFF52}">
      <dgm:prSet/>
      <dgm:spPr/>
      <dgm:t>
        <a:bodyPr/>
        <a:lstStyle/>
        <a:p>
          <a:endParaRPr lang="ru-RU"/>
        </a:p>
      </dgm:t>
    </dgm:pt>
    <dgm:pt modelId="{2B0D3F0D-7A3A-47E9-A1ED-B2FF54E82C00}" type="pres">
      <dgm:prSet presAssocID="{12573F28-F3D1-46F3-BF3B-3F0A0AF59DC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CF5473-CD4A-41F3-9457-BE046A9903F4}" type="pres">
      <dgm:prSet presAssocID="{12573F28-F3D1-46F3-BF3B-3F0A0AF59DCB}" presName="dummyMaxCanvas" presStyleCnt="0">
        <dgm:presLayoutVars/>
      </dgm:prSet>
      <dgm:spPr/>
    </dgm:pt>
    <dgm:pt modelId="{B66DF05B-A7C5-495A-9DFC-45C386C04FCF}" type="pres">
      <dgm:prSet presAssocID="{12573F28-F3D1-46F3-BF3B-3F0A0AF59DCB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A4AB0D-E121-4FCE-8C5E-FB10B394DF57}" type="pres">
      <dgm:prSet presAssocID="{12573F28-F3D1-46F3-BF3B-3F0A0AF59DCB}" presName="ThreeNodes_2" presStyleLbl="node1" presStyleIdx="1" presStyleCnt="3" custScaleY="1102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16DE8A-D626-4787-87B2-7C9B745770E5}" type="pres">
      <dgm:prSet presAssocID="{12573F28-F3D1-46F3-BF3B-3F0A0AF59DCB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56DD56-D178-45BA-AF8E-72047F8D415B}" type="pres">
      <dgm:prSet presAssocID="{12573F28-F3D1-46F3-BF3B-3F0A0AF59DCB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CE300E-2B75-48C9-A93D-D7A2CCE68C51}" type="pres">
      <dgm:prSet presAssocID="{12573F28-F3D1-46F3-BF3B-3F0A0AF59DCB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AE265E-3FA4-4134-8496-7C760E2DD1CC}" type="pres">
      <dgm:prSet presAssocID="{12573F28-F3D1-46F3-BF3B-3F0A0AF59DCB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7130BB-5D2A-404A-BFBA-047A780DE02B}" type="pres">
      <dgm:prSet presAssocID="{12573F28-F3D1-46F3-BF3B-3F0A0AF59DCB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456250-7C2B-4B7A-9DF7-9A4DAA15C58F}" type="pres">
      <dgm:prSet presAssocID="{12573F28-F3D1-46F3-BF3B-3F0A0AF59DCB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658D43-D172-402C-938C-7A6706AA9C08}" srcId="{12573F28-F3D1-46F3-BF3B-3F0A0AF59DCB}" destId="{516E2F6C-6742-4216-BF7B-0D1FD90C7C64}" srcOrd="0" destOrd="0" parTransId="{E4AE7372-B4FE-4960-88B2-28B1047348DD}" sibTransId="{77075A23-101E-4C6A-AF82-CE314C440E39}"/>
    <dgm:cxn modelId="{7AE84918-F5C9-458B-8621-D96CF18CFF52}" srcId="{12573F28-F3D1-46F3-BF3B-3F0A0AF59DCB}" destId="{3C5CC745-D214-4BD7-ADD7-286205CD0D38}" srcOrd="2" destOrd="0" parTransId="{4D7B0950-1C08-4CA1-AD1F-9FCCC3B50E6D}" sibTransId="{A69461C5-D0F1-4496-B697-35C1D42DC7A6}"/>
    <dgm:cxn modelId="{DB0AED27-5397-40F7-8680-3A9B4BF61776}" type="presOf" srcId="{05C119C9-BB08-4C7D-A2AB-1732DE8D0F47}" destId="{52A4AB0D-E121-4FCE-8C5E-FB10B394DF57}" srcOrd="0" destOrd="0" presId="urn:microsoft.com/office/officeart/2005/8/layout/vProcess5"/>
    <dgm:cxn modelId="{0E60ACFD-1BEA-4E09-A3E5-8B885F222912}" type="presOf" srcId="{77075A23-101E-4C6A-AF82-CE314C440E39}" destId="{5C56DD56-D178-45BA-AF8E-72047F8D415B}" srcOrd="0" destOrd="0" presId="urn:microsoft.com/office/officeart/2005/8/layout/vProcess5"/>
    <dgm:cxn modelId="{AEF0EC8D-8B6F-4065-999C-754321225956}" type="presOf" srcId="{05C119C9-BB08-4C7D-A2AB-1732DE8D0F47}" destId="{017130BB-5D2A-404A-BFBA-047A780DE02B}" srcOrd="1" destOrd="0" presId="urn:microsoft.com/office/officeart/2005/8/layout/vProcess5"/>
    <dgm:cxn modelId="{73BE4CED-E81E-4F73-AD4F-6FADC68E7121}" type="presOf" srcId="{516E2F6C-6742-4216-BF7B-0D1FD90C7C64}" destId="{ECAE265E-3FA4-4134-8496-7C760E2DD1CC}" srcOrd="1" destOrd="0" presId="urn:microsoft.com/office/officeart/2005/8/layout/vProcess5"/>
    <dgm:cxn modelId="{A59ACC91-B4BD-4422-BEB8-36392538B8B1}" type="presOf" srcId="{516E2F6C-6742-4216-BF7B-0D1FD90C7C64}" destId="{B66DF05B-A7C5-495A-9DFC-45C386C04FCF}" srcOrd="0" destOrd="0" presId="urn:microsoft.com/office/officeart/2005/8/layout/vProcess5"/>
    <dgm:cxn modelId="{BD40B0D7-F75A-4E23-8E81-282BF9E93FB6}" srcId="{12573F28-F3D1-46F3-BF3B-3F0A0AF59DCB}" destId="{05C119C9-BB08-4C7D-A2AB-1732DE8D0F47}" srcOrd="1" destOrd="0" parTransId="{6BBA0247-D386-4951-A3E1-26DA3BF42E6C}" sibTransId="{6954D568-2588-440C-A7BE-627B7B202A21}"/>
    <dgm:cxn modelId="{555FE9C6-73F9-4E5C-B2AF-7F7DB7481A03}" type="presOf" srcId="{6954D568-2588-440C-A7BE-627B7B202A21}" destId="{55CE300E-2B75-48C9-A93D-D7A2CCE68C51}" srcOrd="0" destOrd="0" presId="urn:microsoft.com/office/officeart/2005/8/layout/vProcess5"/>
    <dgm:cxn modelId="{B4CF1179-3ED4-448C-8B63-DAA567C75F25}" type="presOf" srcId="{3C5CC745-D214-4BD7-ADD7-286205CD0D38}" destId="{C916DE8A-D626-4787-87B2-7C9B745770E5}" srcOrd="0" destOrd="0" presId="urn:microsoft.com/office/officeart/2005/8/layout/vProcess5"/>
    <dgm:cxn modelId="{2B3718A9-6D31-4B45-9596-307CC5A9E0FC}" type="presOf" srcId="{3C5CC745-D214-4BD7-ADD7-286205CD0D38}" destId="{AA456250-7C2B-4B7A-9DF7-9A4DAA15C58F}" srcOrd="1" destOrd="0" presId="urn:microsoft.com/office/officeart/2005/8/layout/vProcess5"/>
    <dgm:cxn modelId="{6DA41B60-2E5C-49E1-923B-2E9E478A86DF}" type="presOf" srcId="{12573F28-F3D1-46F3-BF3B-3F0A0AF59DCB}" destId="{2B0D3F0D-7A3A-47E9-A1ED-B2FF54E82C00}" srcOrd="0" destOrd="0" presId="urn:microsoft.com/office/officeart/2005/8/layout/vProcess5"/>
    <dgm:cxn modelId="{0C31A1C9-5E79-499F-99FA-BEEB485D8FE1}" type="presParOf" srcId="{2B0D3F0D-7A3A-47E9-A1ED-B2FF54E82C00}" destId="{B0CF5473-CD4A-41F3-9457-BE046A9903F4}" srcOrd="0" destOrd="0" presId="urn:microsoft.com/office/officeart/2005/8/layout/vProcess5"/>
    <dgm:cxn modelId="{22C68053-BB0B-4C14-B837-C209F129E1BD}" type="presParOf" srcId="{2B0D3F0D-7A3A-47E9-A1ED-B2FF54E82C00}" destId="{B66DF05B-A7C5-495A-9DFC-45C386C04FCF}" srcOrd="1" destOrd="0" presId="urn:microsoft.com/office/officeart/2005/8/layout/vProcess5"/>
    <dgm:cxn modelId="{CC053D2E-1C2A-442F-9641-03CE33350363}" type="presParOf" srcId="{2B0D3F0D-7A3A-47E9-A1ED-B2FF54E82C00}" destId="{52A4AB0D-E121-4FCE-8C5E-FB10B394DF57}" srcOrd="2" destOrd="0" presId="urn:microsoft.com/office/officeart/2005/8/layout/vProcess5"/>
    <dgm:cxn modelId="{CC48ECF8-C6D5-42B6-A6CB-3B6303E5C070}" type="presParOf" srcId="{2B0D3F0D-7A3A-47E9-A1ED-B2FF54E82C00}" destId="{C916DE8A-D626-4787-87B2-7C9B745770E5}" srcOrd="3" destOrd="0" presId="urn:microsoft.com/office/officeart/2005/8/layout/vProcess5"/>
    <dgm:cxn modelId="{C0D1EF23-DEC6-4642-8607-9CC77CF29872}" type="presParOf" srcId="{2B0D3F0D-7A3A-47E9-A1ED-B2FF54E82C00}" destId="{5C56DD56-D178-45BA-AF8E-72047F8D415B}" srcOrd="4" destOrd="0" presId="urn:microsoft.com/office/officeart/2005/8/layout/vProcess5"/>
    <dgm:cxn modelId="{D4F252F5-8FD5-46D9-89A2-33BD4C91928B}" type="presParOf" srcId="{2B0D3F0D-7A3A-47E9-A1ED-B2FF54E82C00}" destId="{55CE300E-2B75-48C9-A93D-D7A2CCE68C51}" srcOrd="5" destOrd="0" presId="urn:microsoft.com/office/officeart/2005/8/layout/vProcess5"/>
    <dgm:cxn modelId="{17E532B4-72A8-4D96-B896-21B2C3A74F2F}" type="presParOf" srcId="{2B0D3F0D-7A3A-47E9-A1ED-B2FF54E82C00}" destId="{ECAE265E-3FA4-4134-8496-7C760E2DD1CC}" srcOrd="6" destOrd="0" presId="urn:microsoft.com/office/officeart/2005/8/layout/vProcess5"/>
    <dgm:cxn modelId="{6282248D-3F7D-472F-9CC4-03EC0155D803}" type="presParOf" srcId="{2B0D3F0D-7A3A-47E9-A1ED-B2FF54E82C00}" destId="{017130BB-5D2A-404A-BFBA-047A780DE02B}" srcOrd="7" destOrd="0" presId="urn:microsoft.com/office/officeart/2005/8/layout/vProcess5"/>
    <dgm:cxn modelId="{BAB28636-FD98-44F5-A828-980B9355FF07}" type="presParOf" srcId="{2B0D3F0D-7A3A-47E9-A1ED-B2FF54E82C00}" destId="{AA456250-7C2B-4B7A-9DF7-9A4DAA15C58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57B2E2-B0A0-4E47-ACFB-5D9107D0252A}">
      <dsp:nvSpPr>
        <dsp:cNvPr id="0" name=""/>
        <dsp:cNvSpPr/>
      </dsp:nvSpPr>
      <dsp:spPr>
        <a:xfrm rot="5400000">
          <a:off x="380412" y="586096"/>
          <a:ext cx="1006443" cy="1031375"/>
        </a:xfrm>
        <a:prstGeom prst="chevron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Социально-коммуникативное развитие</a:t>
          </a:r>
          <a:endParaRPr lang="ru-RU" sz="11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67946" y="598562"/>
        <a:ext cx="1031375" cy="1006443"/>
      </dsp:txXfrm>
    </dsp:sp>
    <dsp:sp modelId="{8837A9FF-D056-41A1-A61C-8E2145D4D03B}">
      <dsp:nvSpPr>
        <dsp:cNvPr id="0" name=""/>
        <dsp:cNvSpPr/>
      </dsp:nvSpPr>
      <dsp:spPr>
        <a:xfrm rot="5400000">
          <a:off x="5057115" y="-2902861"/>
          <a:ext cx="1485539" cy="7981570"/>
        </a:xfrm>
        <a:prstGeom prst="round2SameRect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Усвоение норм и ценностей, принятых в обществе; развитие эмоциональной отзывчивости, сопереживания, в том числе и по отношению к природным объектам; формирование основ безопасного поведения в быту, социуме, природе. </a:t>
          </a:r>
          <a:endParaRPr lang="ru-RU" sz="18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809100" y="417672"/>
        <a:ext cx="7909052" cy="1340503"/>
      </dsp:txXfrm>
    </dsp:sp>
    <dsp:sp modelId="{C02F83B1-5140-4813-9A60-450EC475CBA2}">
      <dsp:nvSpPr>
        <dsp:cNvPr id="0" name=""/>
        <dsp:cNvSpPr/>
      </dsp:nvSpPr>
      <dsp:spPr>
        <a:xfrm rot="5400000">
          <a:off x="395411" y="1810117"/>
          <a:ext cx="1006443" cy="1061373"/>
        </a:xfrm>
        <a:prstGeom prst="chevron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Познание</a:t>
          </a:r>
          <a:endParaRPr lang="ru-RU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67946" y="1837582"/>
        <a:ext cx="1061373" cy="1006443"/>
      </dsp:txXfrm>
    </dsp:sp>
    <dsp:sp modelId="{83B0B5B7-0D3B-4D81-B553-3E23324B3547}">
      <dsp:nvSpPr>
        <dsp:cNvPr id="0" name=""/>
        <dsp:cNvSpPr/>
      </dsp:nvSpPr>
      <dsp:spPr>
        <a:xfrm rot="5400000">
          <a:off x="5783648" y="-2010778"/>
          <a:ext cx="1174026" cy="9017097"/>
        </a:xfrm>
        <a:prstGeom prst="round2SameRect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первичных представлениях об объектах окружающего мира, их свойствах и отношениях (форме, цвете, размере, причинах и следствиях и др.); о планете Земля как общем доме людей, об особенностях </a:t>
          </a:r>
          <a:r>
            <a:rPr lang="ru-RU" sz="1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природы</a:t>
          </a:r>
          <a:r>
            <a:rPr lang="en-US" sz="1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родного края, </a:t>
          </a:r>
          <a:r>
            <a:rPr lang="ru-RU" sz="1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многообразии </a:t>
          </a:r>
          <a:r>
            <a:rPr lang="ru-RU" sz="1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стран </a:t>
          </a:r>
          <a:r>
            <a:rPr lang="ru-RU" sz="1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 народов; расширение кругозора детей. </a:t>
          </a:r>
          <a:endParaRPr lang="ru-RU" sz="18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862113" y="1968068"/>
        <a:ext cx="8959786" cy="1059404"/>
      </dsp:txXfrm>
    </dsp:sp>
    <dsp:sp modelId="{B6BACD37-5468-4CD8-BA4D-1BF1F0690AEC}">
      <dsp:nvSpPr>
        <dsp:cNvPr id="0" name=""/>
        <dsp:cNvSpPr/>
      </dsp:nvSpPr>
      <dsp:spPr>
        <a:xfrm rot="5400000">
          <a:off x="362961" y="2758076"/>
          <a:ext cx="1006443" cy="996473"/>
        </a:xfrm>
        <a:prstGeom prst="chevron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Речевое  </a:t>
          </a:r>
          <a:r>
            <a:rPr lang="ru-RU" sz="1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развитие</a:t>
          </a:r>
          <a:endParaRPr lang="ru-RU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67947" y="3251328"/>
        <a:ext cx="996473" cy="9970"/>
      </dsp:txXfrm>
    </dsp:sp>
    <dsp:sp modelId="{2C6F4719-7FD5-45E9-8786-C2B10931F012}">
      <dsp:nvSpPr>
        <dsp:cNvPr id="0" name=""/>
        <dsp:cNvSpPr/>
      </dsp:nvSpPr>
      <dsp:spPr>
        <a:xfrm rot="5400000">
          <a:off x="6400720" y="-1456575"/>
          <a:ext cx="654188" cy="9766321"/>
        </a:xfrm>
        <a:prstGeom prst="round2SameRect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Предполагает знакомство с детской литературой, в том числе и с </a:t>
          </a:r>
          <a:r>
            <a:rPr lang="ru-RU" sz="1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природоведческой о родном крае</a:t>
          </a:r>
          <a:endParaRPr lang="ru-RU" sz="18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844654" y="3131426"/>
        <a:ext cx="9734386" cy="590318"/>
      </dsp:txXfrm>
    </dsp:sp>
    <dsp:sp modelId="{BF4826F1-85C4-4E63-98A7-212BAB2E1958}">
      <dsp:nvSpPr>
        <dsp:cNvPr id="0" name=""/>
        <dsp:cNvSpPr/>
      </dsp:nvSpPr>
      <dsp:spPr>
        <a:xfrm rot="5400000">
          <a:off x="346860" y="3714928"/>
          <a:ext cx="1006443" cy="964270"/>
        </a:xfrm>
        <a:prstGeom prst="chevron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«Физическое развитие»</a:t>
          </a:r>
          <a:endParaRPr lang="ru-RU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67947" y="4175976"/>
        <a:ext cx="964270" cy="42173"/>
      </dsp:txXfrm>
    </dsp:sp>
    <dsp:sp modelId="{E888BB6C-A0BA-400F-B733-AC85322FB276}">
      <dsp:nvSpPr>
        <dsp:cNvPr id="0" name=""/>
        <dsp:cNvSpPr/>
      </dsp:nvSpPr>
      <dsp:spPr>
        <a:xfrm rot="5400000">
          <a:off x="6264549" y="-493654"/>
          <a:ext cx="704672" cy="9514957"/>
        </a:xfrm>
        <a:prstGeom prst="round2SameRect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Становление ценностей здорового образа жизни у </a:t>
          </a:r>
          <a:r>
            <a:rPr lang="ru-RU" sz="1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дошкольников</a:t>
          </a:r>
          <a:endParaRPr lang="ru-RU" sz="18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859407" y="3945887"/>
        <a:ext cx="9480558" cy="635874"/>
      </dsp:txXfrm>
    </dsp:sp>
    <dsp:sp modelId="{AB5A7213-8B37-4D99-9C8D-335DCFA9CD00}">
      <dsp:nvSpPr>
        <dsp:cNvPr id="0" name=""/>
        <dsp:cNvSpPr/>
      </dsp:nvSpPr>
      <dsp:spPr>
        <a:xfrm rot="5400000">
          <a:off x="383519" y="4723693"/>
          <a:ext cx="1006443" cy="1037589"/>
        </a:xfrm>
        <a:prstGeom prst="chevron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«Художественно-эстетическое развитие»</a:t>
          </a:r>
          <a:endParaRPr lang="ru-RU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67946" y="4739266"/>
        <a:ext cx="1037589" cy="1006443"/>
      </dsp:txXfrm>
    </dsp:sp>
    <dsp:sp modelId="{7D0C2347-885C-4748-9869-A86CA01698FB}">
      <dsp:nvSpPr>
        <dsp:cNvPr id="0" name=""/>
        <dsp:cNvSpPr/>
      </dsp:nvSpPr>
      <dsp:spPr>
        <a:xfrm rot="5400000">
          <a:off x="6172485" y="516088"/>
          <a:ext cx="914018" cy="9418793"/>
        </a:xfrm>
        <a:prstGeom prst="round2SameRect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Становление предпосылок ценностно-смыслового восприятия и понимания мира </a:t>
          </a:r>
          <a:r>
            <a:rPr lang="ru-RU" sz="1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природы родного края; </a:t>
          </a:r>
          <a:r>
            <a:rPr lang="ru-RU" sz="1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эстетического отношения к окружающему миру в целом. </a:t>
          </a:r>
          <a:endParaRPr lang="ru-RU" sz="18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920098" y="4813095"/>
        <a:ext cx="9374174" cy="8247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6DF05B-A7C5-495A-9DFC-45C386C04FCF}">
      <dsp:nvSpPr>
        <dsp:cNvPr id="0" name=""/>
        <dsp:cNvSpPr/>
      </dsp:nvSpPr>
      <dsp:spPr>
        <a:xfrm>
          <a:off x="0" y="0"/>
          <a:ext cx="10248462" cy="104241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 </a:t>
          </a: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этап: Усвоение экологических знаний и ценностных ориентаций (на уровне фактов, представлений, идей, законов), а также навыков и умений интеллектуального, практического и поведенческого характера.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531" y="30531"/>
        <a:ext cx="9123615" cy="981354"/>
      </dsp:txXfrm>
    </dsp:sp>
    <dsp:sp modelId="{52A4AB0D-E121-4FCE-8C5E-FB10B394DF57}">
      <dsp:nvSpPr>
        <dsp:cNvPr id="0" name=""/>
        <dsp:cNvSpPr/>
      </dsp:nvSpPr>
      <dsp:spPr>
        <a:xfrm>
          <a:off x="904276" y="1162592"/>
          <a:ext cx="10248462" cy="1149534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этап – Оперирование накопленными знаниями, умениями, навыками в образовательных и игровых ситуациях. На этом этапе осуществляется: выдвижение экологических проблем, гипотез, накопление опыта оценок экологических ситуаций и принятия решений.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7945" y="1196261"/>
        <a:ext cx="8599278" cy="1082196"/>
      </dsp:txXfrm>
    </dsp:sp>
    <dsp:sp modelId="{C916DE8A-D626-4787-87B2-7C9B745770E5}">
      <dsp:nvSpPr>
        <dsp:cNvPr id="0" name=""/>
        <dsp:cNvSpPr/>
      </dsp:nvSpPr>
      <dsp:spPr>
        <a:xfrm>
          <a:off x="1808552" y="2432303"/>
          <a:ext cx="10248462" cy="104241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 этап – Применение экологических знаний, умений, навыков, развитие эмоционально-волевых качеств в реальных ситуациях .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9083" y="2462834"/>
        <a:ext cx="8605554" cy="981354"/>
      </dsp:txXfrm>
    </dsp:sp>
    <dsp:sp modelId="{5C56DD56-D178-45BA-AF8E-72047F8D415B}">
      <dsp:nvSpPr>
        <dsp:cNvPr id="0" name=""/>
        <dsp:cNvSpPr/>
      </dsp:nvSpPr>
      <dsp:spPr>
        <a:xfrm>
          <a:off x="9570892" y="790498"/>
          <a:ext cx="677570" cy="677570"/>
        </a:xfrm>
        <a:prstGeom prst="downArrow">
          <a:avLst>
            <a:gd name="adj1" fmla="val 55000"/>
            <a:gd name="adj2" fmla="val 45000"/>
          </a:avLst>
        </a:prstGeom>
        <a:solidFill>
          <a:srgbClr val="FFFF0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9723345" y="790498"/>
        <a:ext cx="372664" cy="509871"/>
      </dsp:txXfrm>
    </dsp:sp>
    <dsp:sp modelId="{55CE300E-2B75-48C9-A93D-D7A2CCE68C51}">
      <dsp:nvSpPr>
        <dsp:cNvPr id="0" name=""/>
        <dsp:cNvSpPr/>
      </dsp:nvSpPr>
      <dsp:spPr>
        <a:xfrm>
          <a:off x="10475168" y="1999701"/>
          <a:ext cx="677570" cy="677570"/>
        </a:xfrm>
        <a:prstGeom prst="downArrow">
          <a:avLst>
            <a:gd name="adj1" fmla="val 55000"/>
            <a:gd name="adj2" fmla="val 45000"/>
          </a:avLst>
        </a:prstGeom>
        <a:solidFill>
          <a:srgbClr val="FFFF00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10627621" y="1999701"/>
        <a:ext cx="372664" cy="5098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BF54-5116-47B3-97E6-386597D84D1B}" type="datetimeFigureOut">
              <a:rPr lang="ru-RU" smtClean="0"/>
              <a:t>27.11.2018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A2EA3-7383-42A9-A1FF-B2673C1FC55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9602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BF54-5116-47B3-97E6-386597D84D1B}" type="datetimeFigureOut">
              <a:rPr lang="ru-RU" smtClean="0"/>
              <a:t>27.11.2018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A2EA3-7383-42A9-A1FF-B2673C1FC55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2630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BF54-5116-47B3-97E6-386597D84D1B}" type="datetimeFigureOut">
              <a:rPr lang="ru-RU" smtClean="0"/>
              <a:t>27.11.2018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A2EA3-7383-42A9-A1FF-B2673C1FC55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0400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BF54-5116-47B3-97E6-386597D84D1B}" type="datetimeFigureOut">
              <a:rPr lang="ru-RU" smtClean="0"/>
              <a:t>27.11.2018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A2EA3-7383-42A9-A1FF-B2673C1FC55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7687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BF54-5116-47B3-97E6-386597D84D1B}" type="datetimeFigureOut">
              <a:rPr lang="ru-RU" smtClean="0"/>
              <a:t>27.11.2018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A2EA3-7383-42A9-A1FF-B2673C1FC55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7044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BF54-5116-47B3-97E6-386597D84D1B}" type="datetimeFigureOut">
              <a:rPr lang="ru-RU" smtClean="0"/>
              <a:t>27.11.2018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A2EA3-7383-42A9-A1FF-B2673C1FC55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2653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BF54-5116-47B3-97E6-386597D84D1B}" type="datetimeFigureOut">
              <a:rPr lang="ru-RU" smtClean="0"/>
              <a:t>27.11.2018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A2EA3-7383-42A9-A1FF-B2673C1FC55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5190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BF54-5116-47B3-97E6-386597D84D1B}" type="datetimeFigureOut">
              <a:rPr lang="ru-RU" smtClean="0"/>
              <a:t>27.11.2018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A2EA3-7383-42A9-A1FF-B2673C1FC55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8241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BF54-5116-47B3-97E6-386597D84D1B}" type="datetimeFigureOut">
              <a:rPr lang="ru-RU" smtClean="0"/>
              <a:t>27.11.2018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A2EA3-7383-42A9-A1FF-B2673C1FC55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4271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BF54-5116-47B3-97E6-386597D84D1B}" type="datetimeFigureOut">
              <a:rPr lang="ru-RU" smtClean="0"/>
              <a:t>27.11.2018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A2EA3-7383-42A9-A1FF-B2673C1FC55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0234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BF54-5116-47B3-97E6-386597D84D1B}" type="datetimeFigureOut">
              <a:rPr lang="ru-RU" smtClean="0"/>
              <a:t>27.11.2018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A2EA3-7383-42A9-A1FF-B2673C1FC55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9819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BBF54-5116-47B3-97E6-386597D84D1B}" type="datetimeFigureOut">
              <a:rPr lang="ru-RU" smtClean="0"/>
              <a:t>27.11.2018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A2EA3-7383-42A9-A1FF-B2673C1FC55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5620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27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21236" y="192065"/>
            <a:ext cx="10174712" cy="160550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Региональный компонент в экологическом воспитании детей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80373" y="1814513"/>
            <a:ext cx="10515600" cy="41993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В. Путин в Послании Федеральному собранию РФ подчеркнул, что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  лишь  тогда  готово  ставить  и решать  масштабные  национальные  задачи, когда у него есть общая система нравственных ориентиров, когда в стране хранят уважение к родному языку, к самобытной культуре и к самобытным культурным ценностям, к памяти своих предков, к каждой странице нашей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истории, к природе родного края,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сформировано понятие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грамотном взаимодействии с ней, и сохранение ее для будущего поколения»</a:t>
            </a:r>
            <a:endParaRPr lang="en-US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ФГОС ДО (2013) предполагается деятельностный подход к определению содержания и организации образовательного процесса экологического образования дошкольников. Предполагается, что его можно осуществлять в рамках реализации всех образовательных областей. </a:t>
            </a:r>
          </a:p>
        </p:txBody>
      </p:sp>
      <p:pic>
        <p:nvPicPr>
          <p:cNvPr id="6" name="Picture 11" descr="C:\Users\Юля\Desktop\фото а\Дети-на-природ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961" y="5169627"/>
            <a:ext cx="2251164" cy="16883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0679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27"/>
            <a:ext cx="12192000" cy="6858000"/>
          </a:xfrm>
          <a:prstGeom prst="rect">
            <a:avLst/>
          </a:prstGeom>
        </p:spPr>
      </p:pic>
      <p:pic>
        <p:nvPicPr>
          <p:cNvPr id="10242" name="Picture 2" descr="C:\Users\Юля\AppData\Local\Temp\HamsterArc4\{a9afd2a2-73b3-4ecf-9773-be9a25ef2c1a}\Attachments_julia170419@yandex.ru_2018-11-17_16-25-48 (1)\IMG_20181113_093936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76" y="169817"/>
            <a:ext cx="4341224" cy="32559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Юля\AppData\Local\Temp\HamsterArc4\{ed987f6e-d09c-4486-ae27-522beaad4365}\Attachments_julia170419@yandex.ru_2018-11-17_16-25-48 (1)\IMG_20181115_1119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460" y="88991"/>
            <a:ext cx="4384413" cy="32883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Юля\AppData\Local\Temp\HamsterArc4\{4f10e5f2-517a-4b4b-be53-5beed9fb9001}\Attachments_julia170419@yandex.ru_2018-11-17_16-25-48 (1)\IMG_20181115_1131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76" y="3458127"/>
            <a:ext cx="4341224" cy="32071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Юля\Desktop\фото а\IMG_20181022_0755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097" y="3173034"/>
            <a:ext cx="2749988" cy="34922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Users\Юля\Desktop\фото а\IMG_20181024_101403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113" y="3425735"/>
            <a:ext cx="4384413" cy="33998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9418320" y="175363"/>
            <a:ext cx="2449542" cy="222820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анятия первично-ознакомительного типа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303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10" descr="C:\Users\Юля\Desktop\фото а\IMG_20181024_0845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13" y="191042"/>
            <a:ext cx="4567647" cy="34257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:\Users\Юля\Desktop\фото а\IMG_20181022_1025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589" y="3777820"/>
            <a:ext cx="3999411" cy="29995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:\Users\Юля\Desktop\фото а\IMG_20181022_1023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89974" y="3218961"/>
            <a:ext cx="3087956" cy="41172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9613160" y="124222"/>
            <a:ext cx="2578840" cy="246222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углубленно-познавательного типа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E:\Вся печать\новое фото\Attachments_julia170419@yandex.ru_2018-11-22_20-14-08\detsad-115099-139790809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5" y="302307"/>
            <a:ext cx="4125551" cy="3341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E:\Вся печать\новое фото\Attachments_julia170419@yandex.ru_2018-11-22_20-41-24\image (15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5" y="3777820"/>
            <a:ext cx="3246167" cy="2866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010621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27"/>
            <a:ext cx="12192000" cy="685800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Юля\Desktop\фото а\cddbc2f68c540a113f653b214e91c2f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548" y="79674"/>
            <a:ext cx="4359633" cy="32697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Юля\Desktop\фото а\detsad-344535-15056563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428" y="3458679"/>
            <a:ext cx="4573523" cy="34284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Юля\Desktop\фото а\IMG_20181022_0843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38216" y="-458454"/>
            <a:ext cx="3228769" cy="43050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Юля\Desktop\фото а\IMG_20181024_0851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160" y="3407671"/>
            <a:ext cx="4600439" cy="34503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303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27"/>
            <a:ext cx="12192000" cy="685800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обобщающего типа. Комплексные занятия </a:t>
            </a:r>
          </a:p>
          <a:p>
            <a:endParaRPr lang="ru-RU" dirty="0"/>
          </a:p>
        </p:txBody>
      </p:sp>
      <p:pic>
        <p:nvPicPr>
          <p:cNvPr id="9218" name="Picture 2" descr="C:\Users\Юля\AppData\Local\Temp\HamsterArc4\{1a66631a-206a-4d2f-bbfc-b13faf9a3e0c}\Attachments_julia170419@yandex.ru_2018-11-17_16-25-48 (1)\IMG_20181024_0837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75" y="40821"/>
            <a:ext cx="4302034" cy="33930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Юля\AppData\Local\Temp\HamsterArc4\{fdac878d-7211-4313-83e4-1f5b3a70a3b9}\Attachments_julia170419@yandex.ru_2018-11-17_16-25-48 (1)\IMG_20181106_085007_BURST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309" y="0"/>
            <a:ext cx="4441372" cy="34338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Юля\AppData\Local\Temp\HamsterArc4\{4a0de19d-d182-4879-826b-75a7b0cc22f6}\Attachments_julia170419@yandex.ru_2018-11-17_16-25-48 (1)\IMG_20181106_0918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111"/>
            <a:ext cx="3559628" cy="30599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Юля\AppData\Local\Temp\HamsterArc4\{aa6ad75d-0353-4213-b4e8-85c651cd1b0d}\Attachments_julia170419@yandex.ru_2018-11-17_16-25-48 (1)\IMG_20181106_0940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445" y="3571111"/>
            <a:ext cx="4219303" cy="31644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9" name="Picture 6" descr="C:\Users\Юля\Desktop\фото а\IMG_20181022_0809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473" y="3307736"/>
            <a:ext cx="3884023" cy="33808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9086850" y="203101"/>
            <a:ext cx="2782931" cy="291157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обобщающего типа. Комплексные занятия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5317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12" descr="C:\Users\Юля\Desktop\фото а\20171020_123832-600x600-109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49" y="131686"/>
            <a:ext cx="3578165" cy="35781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:\Users\Юля\Desktop\фото а\Podelki-iz-krupyi-svoimi-rukami-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232" y="198528"/>
            <a:ext cx="5497179" cy="35113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C:\Users\Юля\Desktop\фото а\podelka_ezhik_iz_bumagi-760x5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702" y="3511323"/>
            <a:ext cx="4348298" cy="32612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Юля\Desktop\фото а\image (5)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777" y="3866390"/>
            <a:ext cx="4140925" cy="28727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Юля\Desktop\фото а\hello_html_23756c2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8" y="3868827"/>
            <a:ext cx="3532909" cy="28678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0621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27"/>
            <a:ext cx="12192000" cy="685800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 descr="C:\Users\Юля\Desktop\hello_html_4165d5f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7624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27"/>
            <a:ext cx="12192000" cy="685800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29" y="0"/>
            <a:ext cx="4520838" cy="3217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 descr="https://ds04.infourok.ru/uploads/ex/07ba/00072021-0e7a85ef/img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46803"/>
            <a:ext cx="5303522" cy="39776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29" y="3278487"/>
            <a:ext cx="2478332" cy="35066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8" name="Picture 10" descr="C:\Users\Юля\Desktop\фото а\detsad-1002315-149331137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810" y="3930839"/>
            <a:ext cx="4281487" cy="28543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Юля\Desktop\фото а\2 страница детский сад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582" y="3332348"/>
            <a:ext cx="2265969" cy="33989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9589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27"/>
            <a:ext cx="12192000" cy="685800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3" name="Picture 1" descr="C:\Users\Юля\Desktop\фото а\c0e1a07654f12314af1daee7b8d753a1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73" y="3458128"/>
            <a:ext cx="3617402" cy="32839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Юля\Desktop\фото а\detsad-294084-14807544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135" y="135531"/>
            <a:ext cx="4275304" cy="32048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Юля\Desktop\фото а\DSC00011-1024x76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56" y="248475"/>
            <a:ext cx="4400730" cy="33005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Юля\Desktop\фото а\музей1-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49" y="3549022"/>
            <a:ext cx="4279537" cy="32096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7359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8" descr="C:\Users\Юля\Desktop\фото а\image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3749039"/>
            <a:ext cx="4524375" cy="30003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Юля\Desktop\фото а\image (9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113" y="372291"/>
            <a:ext cx="4267200" cy="3200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Юля\AppData\Local\Temp\HamsterArc4\{7c97053d-178a-4ccf-8b9b-e45150302c90}\Attachments_julia170419@yandex.ru_2018-11-17_16-48-23\IMG_20181114_1149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4" y="195943"/>
            <a:ext cx="4737462" cy="35530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Юля\AppData\Local\Temp\HamsterArc4\{cf962eec-6112-4f14-9288-0d9ceef99455}\Attachments_julia170419@yandex.ru_2018-11-17_16-48-23\IMG_20181114_1149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850" y="3640454"/>
            <a:ext cx="4145280" cy="31089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8142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807"/>
            <a:ext cx="10515600" cy="880467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endParaRPr lang="ru-RU" sz="2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1885" y="624042"/>
            <a:ext cx="11482251" cy="30858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внедрения регионального компонента: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 целостное  представления о природном и социальном окружении, как среды жизни человека.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развито экологическое мышление, совершенствовано эмоционально-мотивационная область экологического образования, сформированы нравственные и ценностные ориентиры, навыки осознанной деятельности по охране окружающей среды.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Сформированы основы здорового образа жизни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www.permecology.ru/wp-content/uploads/2014/12/IMG_027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441" y="3429000"/>
            <a:ext cx="4515199" cy="3386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852858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71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14192"/>
            <a:ext cx="10515600" cy="2192055"/>
          </a:xfrm>
        </p:spPr>
        <p:txBody>
          <a:bodyPr>
            <a:normAutofit/>
          </a:bodyPr>
          <a:lstStyle/>
          <a:p>
            <a:pPr algn="ctr"/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423129"/>
              </p:ext>
            </p:extLst>
          </p:nvPr>
        </p:nvGraphicFramePr>
        <p:xfrm>
          <a:off x="182881" y="248194"/>
          <a:ext cx="11848010" cy="5928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248445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439" y="20837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b="1" i="1" dirty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Спасибо за внимание</a:t>
            </a:r>
            <a:r>
              <a:rPr lang="ru-RU" sz="4800" b="1" i="1" dirty="0" smtClean="0">
                <a:solidFill>
                  <a:srgbClr val="7030A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!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arhivurokov.ru/multiurok/html/2017/03/25/s_58d699e0e0f1f/img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937" y="1254668"/>
            <a:ext cx="7296604" cy="54724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8142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27"/>
            <a:ext cx="12192000" cy="6858000"/>
          </a:xfrm>
          <a:prstGeom prst="rect">
            <a:avLst/>
          </a:prstGeom>
        </p:spPr>
      </p:pic>
      <p:sp>
        <p:nvSpPr>
          <p:cNvPr id="8" name="Заголовок 6"/>
          <p:cNvSpPr txBox="1">
            <a:spLocks/>
          </p:cNvSpPr>
          <p:nvPr/>
        </p:nvSpPr>
        <p:spPr>
          <a:xfrm>
            <a:off x="134983" y="149406"/>
            <a:ext cx="12057017" cy="221497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 cap="flat" cmpd="sng" algn="ctr">
            <a:solidFill>
              <a:schemeClr val="lt1"/>
            </a:solidFill>
            <a:prstDash val="solid"/>
            <a:miter lim="800000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каждой территории (региона) характерны:</a:t>
            </a:r>
          </a:p>
          <a:p>
            <a:r>
              <a:rPr lang="e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происхождения ее самой (результат землетрясения, движения ледников и пр.)</a:t>
            </a:r>
          </a:p>
          <a:p>
            <a:r>
              <a:rPr lang="e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пространственное положение (материк, полуостров, остров; площадь, плотность населения и т. д.)</a:t>
            </a:r>
          </a:p>
          <a:p>
            <a:r>
              <a:rPr lang="e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климат; флора и фауна;</a:t>
            </a:r>
          </a:p>
          <a:p>
            <a:r>
              <a:rPr lang="e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природные ресурсы: недра, вода, лес и пр.</a:t>
            </a:r>
          </a:p>
          <a:p>
            <a:r>
              <a:rPr lang="en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многообразие природных явлений. 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832161409"/>
              </p:ext>
            </p:extLst>
          </p:nvPr>
        </p:nvGraphicFramePr>
        <p:xfrm>
          <a:off x="134985" y="2479902"/>
          <a:ext cx="12057015" cy="3474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02161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27"/>
            <a:ext cx="12192000" cy="6858000"/>
          </a:xfrm>
          <a:prstGeom prst="rect">
            <a:avLst/>
          </a:prstGeom>
        </p:spPr>
      </p:pic>
      <p:pic>
        <p:nvPicPr>
          <p:cNvPr id="12" name="Picture 2" descr="C:\Users\Юля\AppData\Local\Temp\HamsterArc4\{8e7ff717-21cf-44da-8207-dc3e1102cf40}\Attachments_julia170419@yandex.ru_2018-11-17_15-36-26\479aa0d83cfb702a8040660f5e6f04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4" y="144185"/>
            <a:ext cx="4613816" cy="30391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Юля\AppData\Local\Temp\HamsterArc4\{0c72de0c-28fb-4724-9013-c0f96b6529c4}\Attachments_julia170419@yandex.ru_2018-11-17_15-36-26\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524" y="144186"/>
            <a:ext cx="4609425" cy="30799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4" y="3224120"/>
            <a:ext cx="4613816" cy="34624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Юля\Desktop\фото а\7ddf41fed2fff3b7656aa6da97f3f99b.jpg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524" y="3343275"/>
            <a:ext cx="4609425" cy="3343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9577387" y="348348"/>
            <a:ext cx="24425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753A96"/>
                </a:solidFill>
                <a:latin typeface="Times New Roman" pitchFamily="18" charset="0"/>
                <a:cs typeface="Times New Roman" pitchFamily="18" charset="0"/>
              </a:rPr>
              <a:t>1.Обогащение  развивающей </a:t>
            </a:r>
            <a:r>
              <a:rPr lang="ru-RU" sz="2400" b="1" i="1" dirty="0" smtClean="0">
                <a:solidFill>
                  <a:srgbClr val="753A96"/>
                </a:solidFill>
                <a:latin typeface="Times New Roman" pitchFamily="18" charset="0"/>
                <a:cs typeface="Times New Roman" pitchFamily="18" charset="0"/>
              </a:rPr>
              <a:t>предметно-пространственной </a:t>
            </a:r>
            <a:r>
              <a:rPr lang="ru-RU" sz="2400" b="1" i="1" dirty="0">
                <a:solidFill>
                  <a:srgbClr val="753A96"/>
                </a:solidFill>
                <a:latin typeface="Times New Roman" pitchFamily="18" charset="0"/>
                <a:cs typeface="Times New Roman" pitchFamily="18" charset="0"/>
              </a:rPr>
              <a:t>среды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258155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5"/>
            <a:ext cx="12192000" cy="6858000"/>
          </a:xfrm>
          <a:prstGeom prst="rect">
            <a:avLst/>
          </a:prstGeom>
        </p:spPr>
      </p:pic>
      <p:pic>
        <p:nvPicPr>
          <p:cNvPr id="5" name="Picture 14" descr="E:\фото а\IMG_20181023_121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994" y="3412595"/>
            <a:ext cx="3936370" cy="3292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15" descr="E:\фото а\IMG_20181023_1209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52" y="3260120"/>
            <a:ext cx="3861935" cy="3597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13" descr="E:\фото а\detsad-14287-148605575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54" y="212750"/>
            <a:ext cx="3861934" cy="3087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12" descr="E:\фото а\detsad-205815-139551006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788" y="1809872"/>
            <a:ext cx="3965363" cy="3562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8" descr="C:\Users\Юля\Desktop\фото а\c68fd83dfceea4aedc0a29ff51c3181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994" y="231103"/>
            <a:ext cx="3936370" cy="3157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590088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27"/>
            <a:ext cx="12192000" cy="685800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30" name="Picture 6" descr="C:\Users\Юля\AppData\Local\Temp\HamsterArc4\{83bb90f7-a3d5-4339-b9f7-8a3c11946e32}\Attachments_julia170419@yandex.ru_2018-11-17_15-36-26\610275_2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8694"/>
            <a:ext cx="4510201" cy="33793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maam.ru/upload/blogs/3e1373944a89ccbe94f3bc28a0f397ea.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0" y="3351854"/>
            <a:ext cx="4527550" cy="33916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E:\фото а\big_96_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31"/>
            <a:ext cx="4510200" cy="3293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4" descr="C:\Users\Юля\AppData\Local\Temp\HamsterArc4\{7af2a7bd-599f-44f5-9d09-3a89fc499cf3}\Attachments_julia170419@yandex.ru_2018-11-17_15-36-26\fafa59d0f04e6989028e0ae81e094ae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0" y="70431"/>
            <a:ext cx="4527550" cy="32814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bio.bsu.by/botany/files/demonstratorii1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449" y="1663147"/>
            <a:ext cx="4523101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6501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27"/>
            <a:ext cx="12192000" cy="685800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Юля\Desktop\DSCN51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552" y="0"/>
            <a:ext cx="4127956" cy="34257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Юля\AppData\Local\Temp\HamsterArc4\{d5486618-4486-4ef3-8556-673aa1049d92}\Attachments_julia170419@yandex.ru_2018-11-17_15-36-26\e96ab226e30e9462ae98ef2377e24a23.jpg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920" y="3458128"/>
            <a:ext cx="4194610" cy="3429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Юля\AppData\Local\Temp\HamsterArc4\{6a351c80-4225-4721-947d-4a7eaeeb2d3f}\Attachments_julia170419@yandex.ru_2018-11-17_15-36-26\image (20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6" y="62385"/>
            <a:ext cx="4951446" cy="33009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E:\фото а\ugolok_eksperimentirovaniya_v_detskom_sadu_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043" y="3458127"/>
            <a:ext cx="3959170" cy="3372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170815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27"/>
            <a:ext cx="12192000" cy="6858000"/>
          </a:xfrm>
          <a:prstGeom prst="rect">
            <a:avLst/>
          </a:prstGeom>
        </p:spPr>
      </p:pic>
      <p:pic>
        <p:nvPicPr>
          <p:cNvPr id="6" name="Picture 4" descr="C:\Users\Юля\AppData\Local\Temp\HamsterArc4\{ecb50029-8f41-4bf0-a771-3de0fd3031d0}\Attachments_julia170419@yandex.ru_2018-11-17_15-36-26\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005" y="89890"/>
            <a:ext cx="4249783" cy="35938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C:\Users\Юля\AppData\Local\Temp\HamsterArc4\{e27dec39-7288-4422-bd5f-09348b51671b}\Attachments_julia170419@yandex.ru_2018-11-17_15-36-26\detsad-1095455-15079680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91" y="3458127"/>
            <a:ext cx="4068128" cy="32627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Юля\AppData\Local\Temp\HamsterArc4\{95c43043-1af5-47d8-8838-a7155e669737}\Attachments_julia170419@yandex.ru_2018-11-17_15-36-26\detsad-287629-14520298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97" y="89890"/>
            <a:ext cx="4493215" cy="33682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Юля\AppData\Local\Temp\HamsterArc4\{312b5db9-2ed1-4e05-82dc-f136a6e2597e}\Attachments_julia170419@yandex.ru_2018-11-17_15-36-26\detsad-80000-139835500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931" y="3683773"/>
            <a:ext cx="5404621" cy="30370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898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27"/>
            <a:ext cx="12192000" cy="6858000"/>
          </a:xfrm>
          <a:prstGeom prst="rect">
            <a:avLst/>
          </a:prstGeom>
        </p:spPr>
      </p:pic>
      <p:pic>
        <p:nvPicPr>
          <p:cNvPr id="4099" name="Picture 3" descr="C:\Users\Юля\AppData\Local\Temp\HamsterArc4\{eb4519f6-474b-41d4-b90e-3f8c6e7cadae}\Attachments_julia170419@yandex.ru_2018-11-17_15-36-26\игра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81" y="129675"/>
            <a:ext cx="4951004" cy="37161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Юля\AppData\Local\Temp\HamsterArc4\{ea06a468-fec6-4300-80a2-0bccf7874f5a}\Attachments_julia170419@yandex.ru_2018-11-17_15-36-26\image (19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965" y="29127"/>
            <a:ext cx="4987010" cy="49870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logoped.ru/images/didakticheskie_igry_dlja_logopeda06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3244566"/>
            <a:ext cx="3997325" cy="36425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5528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1348</TotalTime>
  <Words>446</Words>
  <Application>Microsoft Office PowerPoint</Application>
  <PresentationFormat>Произвольный</PresentationFormat>
  <Paragraphs>33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</vt:lpstr>
      <vt:lpstr>Спасибо за внимание!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Физическое образование ребёнка есть база для всего остального. Без правильно поставленной физкультуры и спорта мы никогда не получим здорового поколения.                                            А. В. Луначарский</dc:title>
  <dc:creator>User</dc:creator>
  <cp:lastModifiedBy>Юля</cp:lastModifiedBy>
  <cp:revision>153</cp:revision>
  <dcterms:created xsi:type="dcterms:W3CDTF">2016-02-25T18:09:23Z</dcterms:created>
  <dcterms:modified xsi:type="dcterms:W3CDTF">2018-11-27T17:44:26Z</dcterms:modified>
</cp:coreProperties>
</file>