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9" r:id="rId4"/>
    <p:sldId id="261" r:id="rId5"/>
    <p:sldId id="262" r:id="rId6"/>
    <p:sldId id="263" r:id="rId7"/>
    <p:sldId id="264" r:id="rId8"/>
    <p:sldId id="265" r:id="rId9"/>
    <p:sldId id="266" r:id="rId10"/>
    <p:sldId id="268" r:id="rId11"/>
    <p:sldId id="267"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264" y="3187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7D45771-1028-4F1B-B32D-65BAFEC5D04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1A445C7-E264-4DE9-A9DE-F682E4FA79C8}" type="datetimeFigureOut">
              <a:rPr lang="ru-RU" smtClean="0"/>
              <a:t>25.10.2017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7D45771-1028-4F1B-B32D-65BAFEC5D043}"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1A445C7-E264-4DE9-A9DE-F682E4FA79C8}" type="datetimeFigureOut">
              <a:rPr lang="ru-RU" smtClean="0"/>
              <a:t>25.10.2017</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7D45771-1028-4F1B-B32D-65BAFEC5D04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64704"/>
            <a:ext cx="7772400" cy="1296144"/>
          </a:xfrm>
        </p:spPr>
        <p:txBody>
          <a:bodyPr/>
          <a:lstStyle/>
          <a:p>
            <a:r>
              <a:rPr lang="ru-RU" dirty="0" smtClean="0">
                <a:solidFill>
                  <a:srgbClr val="C00000"/>
                </a:solidFill>
              </a:rPr>
              <a:t>Словосочетание</a:t>
            </a:r>
            <a:endParaRPr lang="ru-RU" dirty="0">
              <a:solidFill>
                <a:srgbClr val="C00000"/>
              </a:solidFill>
            </a:endParaRPr>
          </a:p>
        </p:txBody>
      </p:sp>
      <p:sp>
        <p:nvSpPr>
          <p:cNvPr id="3" name="Подзаголовок 2"/>
          <p:cNvSpPr>
            <a:spLocks noGrp="1"/>
          </p:cNvSpPr>
          <p:nvPr>
            <p:ph type="subTitle" idx="1"/>
          </p:nvPr>
        </p:nvSpPr>
        <p:spPr/>
        <p:txBody>
          <a:bodyPr/>
          <a:lstStyle/>
          <a:p>
            <a:endParaRPr lang="ru-RU"/>
          </a:p>
        </p:txBody>
      </p:sp>
      <p:pic>
        <p:nvPicPr>
          <p:cNvPr id="23554" name="Picture 2" descr="http://zivoeslovo.ucoz.ru/avatar/wikidocenten.jpg"/>
          <p:cNvPicPr>
            <a:picLocks noChangeAspect="1" noChangeArrowheads="1"/>
          </p:cNvPicPr>
          <p:nvPr/>
        </p:nvPicPr>
        <p:blipFill>
          <a:blip r:embed="rId2" cstate="print"/>
          <a:srcRect/>
          <a:stretch>
            <a:fillRect/>
          </a:stretch>
        </p:blipFill>
        <p:spPr bwMode="auto">
          <a:xfrm>
            <a:off x="395536" y="2132856"/>
            <a:ext cx="6696744" cy="4317876"/>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5400" dirty="0" smtClean="0">
                <a:solidFill>
                  <a:srgbClr val="C00000"/>
                </a:solidFill>
                <a:effectLst/>
                <a:latin typeface="Times New Roman" pitchFamily="18" charset="0"/>
                <a:cs typeface="Times New Roman" pitchFamily="18" charset="0"/>
              </a:rPr>
              <a:t>Эпитет</a:t>
            </a:r>
            <a:endParaRPr lang="ru-RU" sz="5400" dirty="0">
              <a:solidFill>
                <a:srgbClr val="C00000"/>
              </a:solidFill>
              <a:effectLst/>
              <a:latin typeface="Times New Roman" pitchFamily="18" charset="0"/>
              <a:cs typeface="Times New Roman" pitchFamily="18" charset="0"/>
            </a:endParaRPr>
          </a:p>
        </p:txBody>
      </p:sp>
      <p:sp>
        <p:nvSpPr>
          <p:cNvPr id="3" name="Содержимое 2"/>
          <p:cNvSpPr>
            <a:spLocks noGrp="1"/>
          </p:cNvSpPr>
          <p:nvPr>
            <p:ph sz="half" idx="1"/>
          </p:nvPr>
        </p:nvSpPr>
        <p:spPr/>
        <p:txBody>
          <a:bodyPr>
            <a:normAutofit/>
          </a:bodyPr>
          <a:lstStyle/>
          <a:p>
            <a:r>
              <a:rPr lang="ru-RU" sz="2200" dirty="0" smtClean="0">
                <a:latin typeface="Times New Roman" pitchFamily="18" charset="0"/>
                <a:cs typeface="Times New Roman" pitchFamily="18" charset="0"/>
              </a:rPr>
              <a:t>Сквозь волнистые туманы</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Пробирается луна,</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На печальные поляны</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Льет печально свет она. (А.С.Пушкин.)</a:t>
            </a:r>
          </a:p>
          <a:p>
            <a:r>
              <a:rPr lang="ru-RU" sz="2200" dirty="0" smtClean="0">
                <a:latin typeface="Times New Roman" pitchFamily="18" charset="0"/>
                <a:cs typeface="Times New Roman" pitchFamily="18" charset="0"/>
              </a:rPr>
              <a:t>На пушистых ветках</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Снежною каймой</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Распустились кисти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Белой бахромой. (С.А.Есенин)</a:t>
            </a:r>
          </a:p>
          <a:p>
            <a:endParaRPr lang="ru-RU" dirty="0">
              <a:latin typeface="Times New Roman" pitchFamily="18" charset="0"/>
              <a:cs typeface="Times New Roman" pitchFamily="18" charset="0"/>
            </a:endParaRPr>
          </a:p>
        </p:txBody>
      </p:sp>
      <p:sp>
        <p:nvSpPr>
          <p:cNvPr id="4" name="Содержимое 3"/>
          <p:cNvSpPr>
            <a:spLocks noGrp="1"/>
          </p:cNvSpPr>
          <p:nvPr>
            <p:ph sz="half" idx="2"/>
          </p:nvPr>
        </p:nvSpPr>
        <p:spPr/>
        <p:txBody>
          <a:bodyPr>
            <a:noAutofit/>
          </a:bodyPr>
          <a:lstStyle/>
          <a:p>
            <a:r>
              <a:rPr lang="ru-RU" sz="2000" dirty="0" smtClean="0">
                <a:latin typeface="Times New Roman" pitchFamily="18" charset="0"/>
                <a:cs typeface="Times New Roman" pitchFamily="18" charset="0"/>
              </a:rPr>
              <a:t>Словосочетание типа “существительное + прилагательное” может употребляться как в прямом значении (сообщать не только конкретные сведения о предмете, например, лесная поляна, сломанные ветки – здесь зависимое слово прилагательное), так и в переносном (передавать чувства, отношение автора к описываемому предмету, явлению: печальные поляны, пушистые ветки, снежная кайма – здесь зависимое слово прилагательное, которое называют </a:t>
            </a:r>
            <a:r>
              <a:rPr lang="ru-RU" sz="2000" b="1" dirty="0" smtClean="0">
                <a:latin typeface="Times New Roman" pitchFamily="18" charset="0"/>
                <a:cs typeface="Times New Roman" pitchFamily="18" charset="0"/>
              </a:rPr>
              <a:t>эпитетом).</a:t>
            </a: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2920" y="530352"/>
            <a:ext cx="8183880" cy="4914872"/>
          </a:xfrm>
        </p:spPr>
        <p:txBody>
          <a:bodyPr>
            <a:normAutofit lnSpcReduction="10000"/>
          </a:bodyPr>
          <a:lstStyle/>
          <a:p>
            <a:r>
              <a:rPr lang="ru-RU" sz="3600" dirty="0" smtClean="0">
                <a:latin typeface="Times New Roman" pitchFamily="18" charset="0"/>
                <a:cs typeface="Times New Roman" pitchFamily="18" charset="0"/>
              </a:rPr>
              <a:t>– В каком разделе науки изучаются словосочетания? Приведите примеры словосочетаний.</a:t>
            </a:r>
          </a:p>
          <a:p>
            <a:r>
              <a:rPr lang="ru-RU" sz="3600" dirty="0" smtClean="0">
                <a:latin typeface="Times New Roman" pitchFamily="18" charset="0"/>
                <a:cs typeface="Times New Roman" pitchFamily="18" charset="0"/>
              </a:rPr>
              <a:t>– Что такое словосочетание?</a:t>
            </a:r>
          </a:p>
          <a:p>
            <a:r>
              <a:rPr lang="ru-RU" sz="3600" dirty="0" smtClean="0">
                <a:latin typeface="Times New Roman" pitchFamily="18" charset="0"/>
                <a:cs typeface="Times New Roman" pitchFamily="18" charset="0"/>
              </a:rPr>
              <a:t>– Из каких частей состоит словосочетание?</a:t>
            </a:r>
          </a:p>
          <a:p>
            <a:r>
              <a:rPr lang="ru-RU" sz="3600" dirty="0" smtClean="0">
                <a:latin typeface="Times New Roman" pitchFamily="18" charset="0"/>
                <a:cs typeface="Times New Roman" pitchFamily="18" charset="0"/>
              </a:rPr>
              <a:t>– Что не является словосочетанием</a:t>
            </a:r>
            <a:r>
              <a:rPr lang="ru-RU" sz="3600" dirty="0" smtClean="0">
                <a:latin typeface="Times New Roman" pitchFamily="18" charset="0"/>
                <a:cs typeface="Times New Roman" pitchFamily="18" charset="0"/>
              </a:rPr>
              <a:t>?</a:t>
            </a:r>
          </a:p>
          <a:p>
            <a:r>
              <a:rPr lang="ru-RU" sz="3600" dirty="0" err="1" smtClean="0">
                <a:latin typeface="Times New Roman" pitchFamily="18" charset="0"/>
                <a:cs typeface="Times New Roman" pitchFamily="18" charset="0"/>
              </a:rPr>
              <a:t>_Виды</a:t>
            </a:r>
            <a:r>
              <a:rPr lang="ru-RU" sz="3600" dirty="0" smtClean="0">
                <a:latin typeface="Times New Roman" pitchFamily="18" charset="0"/>
                <a:cs typeface="Times New Roman" pitchFamily="18" charset="0"/>
              </a:rPr>
              <a:t> словосочетаний?</a:t>
            </a:r>
          </a:p>
          <a:p>
            <a:r>
              <a:rPr lang="ru-RU" sz="3600" dirty="0" err="1" smtClean="0">
                <a:latin typeface="Times New Roman" pitchFamily="18" charset="0"/>
                <a:cs typeface="Times New Roman" pitchFamily="18" charset="0"/>
              </a:rPr>
              <a:t>_Как</a:t>
            </a:r>
            <a:r>
              <a:rPr lang="ru-RU" sz="3600" dirty="0" smtClean="0">
                <a:latin typeface="Times New Roman" pitchFamily="18" charset="0"/>
                <a:cs typeface="Times New Roman" pitchFamily="18" charset="0"/>
              </a:rPr>
              <a:t> определить вид словосочетания?</a:t>
            </a:r>
            <a:endParaRPr lang="ru-RU" sz="3600" dirty="0" smtClean="0">
              <a:latin typeface="Times New Roman" pitchFamily="18" charset="0"/>
              <a:cs typeface="Times New Roman" pitchFamily="18" charset="0"/>
            </a:endParaRPr>
          </a:p>
          <a:p>
            <a:endParaRPr lang="ru-RU"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dirty="0" smtClean="0">
                <a:solidFill>
                  <a:srgbClr val="C00000"/>
                </a:solidFill>
                <a:effectLst/>
                <a:latin typeface="Times New Roman" pitchFamily="18" charset="0"/>
                <a:cs typeface="Times New Roman" pitchFamily="18" charset="0"/>
              </a:rPr>
              <a:t>Тест</a:t>
            </a:r>
            <a:endParaRPr lang="ru-RU" dirty="0">
              <a:solidFill>
                <a:srgbClr val="C00000"/>
              </a:solidFill>
              <a:effectLst/>
              <a:latin typeface="Times New Roman" pitchFamily="18" charset="0"/>
              <a:cs typeface="Times New Roman" pitchFamily="18" charset="0"/>
            </a:endParaRPr>
          </a:p>
        </p:txBody>
      </p:sp>
      <p:sp>
        <p:nvSpPr>
          <p:cNvPr id="3" name="Содержимое 2"/>
          <p:cNvSpPr>
            <a:spLocks noGrp="1"/>
          </p:cNvSpPr>
          <p:nvPr>
            <p:ph sz="half" idx="1"/>
          </p:nvPr>
        </p:nvSpPr>
        <p:spPr/>
        <p:txBody>
          <a:bodyPr>
            <a:normAutofit fontScale="92500" lnSpcReduction="10000"/>
          </a:bodyPr>
          <a:lstStyle/>
          <a:p>
            <a:pPr>
              <a:buNone/>
            </a:pPr>
            <a:r>
              <a:rPr lang="ru-RU" b="1" dirty="0" smtClean="0">
                <a:latin typeface="Times New Roman" pitchFamily="18" charset="0"/>
                <a:cs typeface="Times New Roman" pitchFamily="18" charset="0"/>
              </a:rPr>
              <a:t>1. Какие </a:t>
            </a:r>
            <a:r>
              <a:rPr lang="ru-RU" b="1" dirty="0" smtClean="0">
                <a:latin typeface="Times New Roman" pitchFamily="18" charset="0"/>
                <a:cs typeface="Times New Roman" pitchFamily="18" charset="0"/>
              </a:rPr>
              <a:t>пары слов </a:t>
            </a:r>
            <a:endParaRPr lang="ru-RU" b="1"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не являются</a:t>
            </a:r>
          </a:p>
          <a:p>
            <a:pPr>
              <a:buNone/>
            </a:pPr>
            <a:r>
              <a:rPr lang="ru-RU" b="1" dirty="0" smtClean="0">
                <a:latin typeface="Times New Roman" pitchFamily="18" charset="0"/>
                <a:cs typeface="Times New Roman" pitchFamily="18" charset="0"/>
              </a:rPr>
              <a:t>словосочетаниями</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514350" indent="-514350">
              <a:buAutoNum type="arabicParenR"/>
            </a:pPr>
            <a:r>
              <a:rPr lang="ru-RU" i="1" dirty="0" smtClean="0">
                <a:latin typeface="Times New Roman" pitchFamily="18" charset="0"/>
                <a:cs typeface="Times New Roman" pitchFamily="18" charset="0"/>
              </a:rPr>
              <a:t>на </a:t>
            </a:r>
            <a:r>
              <a:rPr lang="ru-RU" i="1" dirty="0" smtClean="0">
                <a:latin typeface="Times New Roman" pitchFamily="18" charset="0"/>
                <a:cs typeface="Times New Roman" pitchFamily="18" charset="0"/>
              </a:rPr>
              <a:t>лесной </a:t>
            </a:r>
            <a:r>
              <a:rPr lang="ru-RU" i="1" dirty="0" smtClean="0">
                <a:latin typeface="Times New Roman" pitchFamily="18" charset="0"/>
                <a:cs typeface="Times New Roman" pitchFamily="18" charset="0"/>
              </a:rPr>
              <a:t>поляне;</a:t>
            </a:r>
          </a:p>
          <a:p>
            <a:pPr marL="514350" indent="-514350">
              <a:buAutoNum type="arabicParenR"/>
            </a:pPr>
            <a:r>
              <a:rPr lang="ru-RU" i="1"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ходить по </a:t>
            </a:r>
            <a:r>
              <a:rPr lang="ru-RU" i="1" dirty="0" smtClean="0">
                <a:latin typeface="Times New Roman" pitchFamily="18" charset="0"/>
                <a:cs typeface="Times New Roman" pitchFamily="18" charset="0"/>
              </a:rPr>
              <a:t>лесу;</a:t>
            </a:r>
          </a:p>
          <a:p>
            <a:pPr marL="514350" indent="-514350">
              <a:buAutoNum type="arabicParenR"/>
            </a:pPr>
            <a:r>
              <a:rPr lang="ru-RU" i="1" dirty="0" smtClean="0">
                <a:latin typeface="Times New Roman" pitchFamily="18" charset="0"/>
                <a:cs typeface="Times New Roman" pitchFamily="18" charset="0"/>
              </a:rPr>
              <a:t>ходить и наблюдать;</a:t>
            </a:r>
          </a:p>
          <a:p>
            <a:pPr marL="514350" indent="-514350">
              <a:buAutoNum type="arabicParenR"/>
            </a:pPr>
            <a:r>
              <a:rPr lang="ru-RU" i="1"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наступила </a:t>
            </a:r>
            <a:r>
              <a:rPr lang="ru-RU" i="1" dirty="0" smtClean="0">
                <a:latin typeface="Times New Roman" pitchFamily="18" charset="0"/>
                <a:cs typeface="Times New Roman" pitchFamily="18" charset="0"/>
              </a:rPr>
              <a:t>осень;</a:t>
            </a:r>
            <a:endParaRPr lang="ru-RU" i="1" dirty="0" smtClean="0">
              <a:latin typeface="Times New Roman" pitchFamily="18" charset="0"/>
              <a:cs typeface="Times New Roman" pitchFamily="18" charset="0"/>
            </a:endParaRPr>
          </a:p>
          <a:p>
            <a:pPr marL="514350" indent="-514350">
              <a:buAutoNum type="arabicParenR"/>
            </a:pPr>
            <a:r>
              <a:rPr lang="ru-RU" i="1" dirty="0" smtClean="0">
                <a:latin typeface="Times New Roman" pitchFamily="18" charset="0"/>
                <a:cs typeface="Times New Roman" pitchFamily="18" charset="0"/>
              </a:rPr>
              <a:t>около озера;</a:t>
            </a:r>
          </a:p>
          <a:p>
            <a:pPr marL="514350" indent="-514350">
              <a:buAutoNum type="arabicParenR"/>
            </a:pPr>
            <a:r>
              <a:rPr lang="ru-RU" i="1" dirty="0" smtClean="0">
                <a:latin typeface="Times New Roman" pitchFamily="18" charset="0"/>
                <a:cs typeface="Times New Roman" pitchFamily="18" charset="0"/>
              </a:rPr>
              <a:t>м</a:t>
            </a:r>
            <a:r>
              <a:rPr lang="ru-RU" i="1" dirty="0" smtClean="0">
                <a:latin typeface="Times New Roman" pitchFamily="18" charset="0"/>
                <a:cs typeface="Times New Roman" pitchFamily="18" charset="0"/>
              </a:rPr>
              <a:t>едленно падают;</a:t>
            </a:r>
          </a:p>
          <a:p>
            <a:pPr marL="514350" indent="-514350">
              <a:buAutoNum type="arabicParenR"/>
            </a:pPr>
            <a:r>
              <a:rPr lang="ru-RU" i="1" dirty="0" smtClean="0">
                <a:latin typeface="Times New Roman" pitchFamily="18" charset="0"/>
                <a:cs typeface="Times New Roman" pitchFamily="18" charset="0"/>
              </a:rPr>
              <a:t>ж</a:t>
            </a:r>
            <a:r>
              <a:rPr lang="ru-RU" i="1" dirty="0" smtClean="0">
                <a:latin typeface="Times New Roman" pitchFamily="18" charset="0"/>
                <a:cs typeface="Times New Roman" pitchFamily="18" charset="0"/>
              </a:rPr>
              <a:t>елтые и красные;</a:t>
            </a:r>
          </a:p>
          <a:p>
            <a:pPr marL="514350" indent="-514350">
              <a:buAutoNum type="arabicParenR"/>
            </a:pPr>
            <a:r>
              <a:rPr lang="ru-RU" i="1" dirty="0" smtClean="0">
                <a:latin typeface="Times New Roman" pitchFamily="18" charset="0"/>
                <a:cs typeface="Times New Roman" pitchFamily="18" charset="0"/>
              </a:rPr>
              <a:t>в</a:t>
            </a:r>
            <a:r>
              <a:rPr lang="ru-RU" i="1" dirty="0" smtClean="0">
                <a:latin typeface="Times New Roman" pitchFamily="18" charset="0"/>
                <a:cs typeface="Times New Roman" pitchFamily="18" charset="0"/>
              </a:rPr>
              <a:t> ясную погоду.</a:t>
            </a:r>
            <a:endParaRPr lang="ru-RU" i="1"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4" name="Содержимое 3"/>
          <p:cNvSpPr>
            <a:spLocks noGrp="1"/>
          </p:cNvSpPr>
          <p:nvPr>
            <p:ph sz="half" idx="2"/>
          </p:nvPr>
        </p:nvSpPr>
        <p:spPr/>
        <p:txBody>
          <a:bodyPr>
            <a:normAutofit fontScale="92500" lnSpcReduction="10000"/>
          </a:bodyPr>
          <a:lstStyle/>
          <a:p>
            <a:pPr>
              <a:buNone/>
            </a:pPr>
            <a:r>
              <a:rPr lang="ru-RU" b="1" dirty="0" smtClean="0"/>
              <a:t> </a:t>
            </a:r>
            <a:r>
              <a:rPr lang="ru-RU" b="1" dirty="0" smtClean="0"/>
              <a:t>2. </a:t>
            </a:r>
            <a:r>
              <a:rPr lang="ru-RU" b="1" dirty="0" smtClean="0">
                <a:latin typeface="Times New Roman" pitchFamily="18" charset="0"/>
                <a:cs typeface="Times New Roman" pitchFamily="18" charset="0"/>
              </a:rPr>
              <a:t>Укажите глагольные словосочетания</a:t>
            </a:r>
          </a:p>
          <a:p>
            <a:pPr>
              <a:buNone/>
            </a:pPr>
            <a:endParaRPr lang="ru-RU" dirty="0" smtClean="0">
              <a:latin typeface="Times New Roman" pitchFamily="18" charset="0"/>
              <a:cs typeface="Times New Roman" pitchFamily="18" charset="0"/>
            </a:endParaRPr>
          </a:p>
          <a:p>
            <a:pPr>
              <a:buNone/>
            </a:pPr>
            <a:r>
              <a:rPr lang="ru-RU" i="1" dirty="0" smtClean="0">
                <a:latin typeface="Times New Roman" pitchFamily="18" charset="0"/>
                <a:cs typeface="Times New Roman" pitchFamily="18" charset="0"/>
              </a:rPr>
              <a:t>1)красная </a:t>
            </a:r>
            <a:r>
              <a:rPr lang="ru-RU" i="1" dirty="0" smtClean="0">
                <a:latin typeface="Times New Roman" pitchFamily="18" charset="0"/>
                <a:cs typeface="Times New Roman" pitchFamily="18" charset="0"/>
              </a:rPr>
              <a:t>рябина;</a:t>
            </a:r>
          </a:p>
          <a:p>
            <a:pPr>
              <a:buNone/>
            </a:pPr>
            <a:r>
              <a:rPr lang="ru-RU" i="1" dirty="0" smtClean="0">
                <a:latin typeface="Times New Roman" pitchFamily="18" charset="0"/>
                <a:cs typeface="Times New Roman" pitchFamily="18" charset="0"/>
              </a:rPr>
              <a:t>2)поздняя осень;</a:t>
            </a:r>
          </a:p>
          <a:p>
            <a:pPr>
              <a:buNone/>
            </a:pPr>
            <a:r>
              <a:rPr lang="ru-RU" i="1" dirty="0" smtClean="0">
                <a:latin typeface="Times New Roman" pitchFamily="18" charset="0"/>
                <a:cs typeface="Times New Roman" pitchFamily="18" charset="0"/>
              </a:rPr>
              <a:t>3)птичьи голоса;</a:t>
            </a:r>
          </a:p>
          <a:p>
            <a:pPr>
              <a:buNone/>
            </a:pPr>
            <a:r>
              <a:rPr lang="ru-RU" i="1" dirty="0" smtClean="0">
                <a:latin typeface="Times New Roman" pitchFamily="18" charset="0"/>
                <a:cs typeface="Times New Roman" pitchFamily="18" charset="0"/>
              </a:rPr>
              <a:t>4)любоваться пейзажем;</a:t>
            </a:r>
          </a:p>
          <a:p>
            <a:pPr>
              <a:buNone/>
            </a:pPr>
            <a:r>
              <a:rPr lang="ru-RU" i="1" dirty="0" smtClean="0">
                <a:latin typeface="Times New Roman" pitchFamily="18" charset="0"/>
                <a:cs typeface="Times New Roman" pitchFamily="18" charset="0"/>
              </a:rPr>
              <a:t>5)Срываются и падают;</a:t>
            </a:r>
          </a:p>
          <a:p>
            <a:pPr>
              <a:buNone/>
            </a:pPr>
            <a:r>
              <a:rPr lang="ru-RU" i="1" dirty="0" smtClean="0">
                <a:latin typeface="Times New Roman" pitchFamily="18" charset="0"/>
                <a:cs typeface="Times New Roman" pitchFamily="18" charset="0"/>
              </a:rPr>
              <a:t>6)дотянуться до ветки;</a:t>
            </a:r>
          </a:p>
          <a:p>
            <a:pPr>
              <a:buNone/>
            </a:pPr>
            <a:r>
              <a:rPr lang="ru-RU" i="1" dirty="0" smtClean="0">
                <a:latin typeface="Times New Roman" pitchFamily="18" charset="0"/>
                <a:cs typeface="Times New Roman" pitchFamily="18" charset="0"/>
              </a:rPr>
              <a:t>7)беличий хвост;</a:t>
            </a:r>
          </a:p>
          <a:p>
            <a:pPr>
              <a:buNone/>
            </a:pPr>
            <a:r>
              <a:rPr lang="ru-RU" i="1" dirty="0" smtClean="0">
                <a:latin typeface="Times New Roman" pitchFamily="18" charset="0"/>
                <a:cs typeface="Times New Roman" pitchFamily="18" charset="0"/>
              </a:rPr>
              <a:t>8)медленно идти</a:t>
            </a:r>
            <a:endParaRPr lang="ru-RU" i="1"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5" name="Picture 4" descr="http://fotohomka.ru/images/Jan/09/1c61ae10d3ad03116e6db17dfd8c6b6d/mini_7.jpg"/>
          <p:cNvPicPr>
            <a:picLocks noChangeAspect="1" noChangeArrowheads="1"/>
          </p:cNvPicPr>
          <p:nvPr/>
        </p:nvPicPr>
        <p:blipFill>
          <a:blip r:embed="rId2" cstate="print"/>
          <a:srcRect/>
          <a:stretch>
            <a:fillRect/>
          </a:stretch>
        </p:blipFill>
        <p:spPr bwMode="auto">
          <a:xfrm>
            <a:off x="2699792" y="4149080"/>
            <a:ext cx="3240360" cy="2202808"/>
          </a:xfrm>
          <a:prstGeom prst="rect">
            <a:avLst/>
          </a:prstGeom>
          <a:noFill/>
          <a:effectLst>
            <a:softEdge rad="317500"/>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half" idx="1"/>
          </p:nvPr>
        </p:nvSpPr>
        <p:spPr>
          <a:xfrm>
            <a:off x="514352" y="530352"/>
            <a:ext cx="7081984" cy="5202904"/>
          </a:xfrm>
        </p:spPr>
        <p:txBody>
          <a:bodyPr>
            <a:normAutofit lnSpcReduction="10000"/>
          </a:bodyPr>
          <a:lstStyle/>
          <a:p>
            <a:pPr>
              <a:buNone/>
            </a:pPr>
            <a:r>
              <a:rPr lang="ru-RU" dirty="0" smtClean="0">
                <a:latin typeface="Times New Roman" pitchFamily="18" charset="0"/>
                <a:cs typeface="Times New Roman" pitchFamily="18" charset="0"/>
              </a:rPr>
              <a:t> Термин</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словосочетание </a:t>
            </a:r>
            <a:endParaRPr lang="ru-RU" b="1"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по своему происхождению</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связан</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со </a:t>
            </a:r>
            <a:r>
              <a:rPr lang="ru-RU" dirty="0" smtClean="0">
                <a:latin typeface="Times New Roman" pitchFamily="18" charset="0"/>
                <a:cs typeface="Times New Roman" pitchFamily="18" charset="0"/>
              </a:rPr>
              <a:t>словом  </a:t>
            </a:r>
            <a:r>
              <a:rPr lang="ru-RU" b="1" dirty="0" smtClean="0">
                <a:latin typeface="Times New Roman" pitchFamily="18" charset="0"/>
                <a:cs typeface="Times New Roman" pitchFamily="18" charset="0"/>
              </a:rPr>
              <a:t>чета </a:t>
            </a:r>
            <a:r>
              <a:rPr lang="ru-RU" b="1" dirty="0" smtClean="0">
                <a:latin typeface="Times New Roman" pitchFamily="18" charset="0"/>
                <a:cs typeface="Times New Roman" pitchFamily="18" charset="0"/>
              </a:rPr>
              <a:t>(слав.) – </a:t>
            </a:r>
            <a:r>
              <a:rPr lang="ru-RU" b="1" dirty="0" smtClean="0">
                <a:latin typeface="Times New Roman" pitchFamily="18" charset="0"/>
                <a:cs typeface="Times New Roman" pitchFamily="18" charset="0"/>
              </a:rPr>
              <a:t>два</a:t>
            </a:r>
          </a:p>
          <a:p>
            <a:pPr>
              <a:buNone/>
            </a:pPr>
            <a:r>
              <a:rPr lang="ru-RU" b="1" dirty="0" smtClean="0">
                <a:latin typeface="Times New Roman" pitchFamily="18" charset="0"/>
                <a:cs typeface="Times New Roman" pitchFamily="18" charset="0"/>
              </a:rPr>
              <a:t>Словосочетание </a:t>
            </a:r>
            <a:r>
              <a:rPr lang="ru-RU" dirty="0" smtClean="0">
                <a:latin typeface="Times New Roman" pitchFamily="18" charset="0"/>
                <a:cs typeface="Times New Roman" pitchFamily="18" charset="0"/>
              </a:rPr>
              <a:t>– это сочетание слов, связанных между собой по смыслу и грамматически.</a:t>
            </a:r>
            <a:endParaRPr lang="ru-RU" b="1"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Словосочетание</a:t>
            </a:r>
            <a:r>
              <a:rPr lang="ru-RU" dirty="0" smtClean="0">
                <a:latin typeface="Times New Roman" pitchFamily="18" charset="0"/>
                <a:cs typeface="Times New Roman" pitchFamily="18" charset="0"/>
              </a:rPr>
              <a:t> всегда</a:t>
            </a:r>
          </a:p>
          <a:p>
            <a:pPr>
              <a:buNone/>
            </a:pPr>
            <a:r>
              <a:rPr lang="ru-RU" dirty="0" smtClean="0">
                <a:latin typeface="Times New Roman" pitchFamily="18" charset="0"/>
                <a:cs typeface="Times New Roman" pitchFamily="18" charset="0"/>
              </a:rPr>
              <a:t>   состоит </a:t>
            </a:r>
            <a:r>
              <a:rPr lang="ru-RU" dirty="0" smtClean="0">
                <a:latin typeface="Times New Roman" pitchFamily="18" charset="0"/>
                <a:cs typeface="Times New Roman" pitchFamily="18" charset="0"/>
              </a:rPr>
              <a:t>из двух </a:t>
            </a:r>
            <a:r>
              <a:rPr lang="ru-RU" dirty="0" smtClean="0">
                <a:latin typeface="Times New Roman" pitchFamily="18" charset="0"/>
                <a:cs typeface="Times New Roman" pitchFamily="18" charset="0"/>
              </a:rPr>
              <a:t>частей</a:t>
            </a:r>
          </a:p>
          <a:p>
            <a:pPr>
              <a:buNone/>
            </a:pPr>
            <a:r>
              <a:rPr lang="ru-RU" b="1" dirty="0" smtClean="0">
                <a:latin typeface="Times New Roman" pitchFamily="18" charset="0"/>
                <a:cs typeface="Times New Roman" pitchFamily="18" charset="0"/>
              </a:rPr>
              <a:t>Словосочетание</a:t>
            </a:r>
            <a:r>
              <a:rPr lang="ru-RU" dirty="0" smtClean="0">
                <a:latin typeface="Times New Roman" pitchFamily="18" charset="0"/>
                <a:cs typeface="Times New Roman" pitchFamily="18" charset="0"/>
              </a:rPr>
              <a:t> состоит из </a:t>
            </a:r>
            <a:r>
              <a:rPr lang="ru-RU" b="1" dirty="0" smtClean="0">
                <a:latin typeface="Times New Roman" pitchFamily="18" charset="0"/>
                <a:cs typeface="Times New Roman" pitchFamily="18" charset="0"/>
              </a:rPr>
              <a:t>главного</a:t>
            </a:r>
            <a:r>
              <a:rPr lang="ru-RU" dirty="0" smtClean="0">
                <a:latin typeface="Times New Roman" pitchFamily="18" charset="0"/>
                <a:cs typeface="Times New Roman" pitchFamily="18" charset="0"/>
              </a:rPr>
              <a:t> и </a:t>
            </a:r>
            <a:r>
              <a:rPr lang="ru-RU" b="1" dirty="0" smtClean="0">
                <a:latin typeface="Times New Roman" pitchFamily="18" charset="0"/>
                <a:cs typeface="Times New Roman" pitchFamily="18" charset="0"/>
              </a:rPr>
              <a:t>зависимого </a:t>
            </a:r>
            <a:r>
              <a:rPr lang="ru-RU" dirty="0" smtClean="0">
                <a:latin typeface="Times New Roman" pitchFamily="18" charset="0"/>
                <a:cs typeface="Times New Roman" pitchFamily="18" charset="0"/>
              </a:rPr>
              <a:t>слов. От главного к зависимому ставится </a:t>
            </a:r>
            <a:r>
              <a:rPr lang="ru-RU" b="1" dirty="0" smtClean="0">
                <a:latin typeface="Times New Roman" pitchFamily="18" charset="0"/>
                <a:cs typeface="Times New Roman" pitchFamily="18" charset="0"/>
              </a:rPr>
              <a:t>вопрос.</a:t>
            </a:r>
            <a:r>
              <a:rPr lang="ru-RU" dirty="0" smtClean="0">
                <a:latin typeface="Times New Roman" pitchFamily="18" charset="0"/>
                <a:cs typeface="Times New Roman" pitchFamily="18" charset="0"/>
              </a:rPr>
              <a:t>  Например, в словосочетании </a:t>
            </a:r>
            <a:r>
              <a:rPr lang="ru-RU" i="1" dirty="0" smtClean="0">
                <a:latin typeface="Times New Roman" pitchFamily="18" charset="0"/>
                <a:cs typeface="Times New Roman" pitchFamily="18" charset="0"/>
              </a:rPr>
              <a:t>добрый характер</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главное </a:t>
            </a:r>
            <a:r>
              <a:rPr lang="ru-RU" dirty="0" smtClean="0">
                <a:latin typeface="Times New Roman" pitchFamily="18" charset="0"/>
                <a:cs typeface="Times New Roman" pitchFamily="18" charset="0"/>
              </a:rPr>
              <a:t>слово </a:t>
            </a:r>
            <a:r>
              <a:rPr lang="ru-RU" i="1" dirty="0" smtClean="0">
                <a:latin typeface="Times New Roman" pitchFamily="18" charset="0"/>
                <a:cs typeface="Times New Roman" pitchFamily="18" charset="0"/>
              </a:rPr>
              <a:t>– характер</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зависимое </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добрый.</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endParaRPr lang="ru-RU" dirty="0"/>
          </a:p>
        </p:txBody>
      </p:sp>
      <p:sp>
        <p:nvSpPr>
          <p:cNvPr id="4" name="Содержимое 3"/>
          <p:cNvSpPr>
            <a:spLocks noGrp="1"/>
          </p:cNvSpPr>
          <p:nvPr>
            <p:ph sz="half" idx="2"/>
          </p:nvPr>
        </p:nvSpPr>
        <p:spPr>
          <a:xfrm>
            <a:off x="4755360" y="530352"/>
            <a:ext cx="2840976" cy="2250576"/>
          </a:xfrm>
        </p:spPr>
        <p:txBody>
          <a:bodyPr>
            <a:normAutofit lnSpcReduction="10000"/>
          </a:bodyPr>
          <a:lstStyle/>
          <a:p>
            <a:endParaRPr lang="ru-RU" dirty="0"/>
          </a:p>
        </p:txBody>
      </p:sp>
      <p:pic>
        <p:nvPicPr>
          <p:cNvPr id="5" name="Picture 4" descr="http://fotohomka.ru/images/Jan/09/1c61ae10d3ad03116e6db17dfd8c6b6d/mini_7.jpg"/>
          <p:cNvPicPr>
            <a:picLocks noChangeAspect="1" noChangeArrowheads="1"/>
          </p:cNvPicPr>
          <p:nvPr/>
        </p:nvPicPr>
        <p:blipFill>
          <a:blip r:embed="rId2" cstate="print"/>
          <a:srcRect/>
          <a:stretch>
            <a:fillRect/>
          </a:stretch>
        </p:blipFill>
        <p:spPr bwMode="auto">
          <a:xfrm>
            <a:off x="5970457" y="1700808"/>
            <a:ext cx="3173543" cy="2736304"/>
          </a:xfrm>
          <a:prstGeom prst="rect">
            <a:avLst/>
          </a:prstGeom>
          <a:noFill/>
          <a:effectLst>
            <a:softEdge rad="317500"/>
          </a:effectLst>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44" y="3645024"/>
            <a:ext cx="8280120" cy="2664296"/>
          </a:xfrm>
        </p:spPr>
        <p:txBody>
          <a:bodyPr>
            <a:noAutofit/>
          </a:bodyPr>
          <a:lstStyle/>
          <a:p>
            <a:r>
              <a:rPr lang="ru-RU" u="sng" dirty="0" smtClean="0">
                <a:solidFill>
                  <a:srgbClr val="C00000"/>
                </a:solidFill>
                <a:latin typeface="Times New Roman" pitchFamily="18" charset="0"/>
                <a:cs typeface="Times New Roman" pitchFamily="18" charset="0"/>
              </a:rPr>
              <a:t>Смысловая связь </a:t>
            </a:r>
            <a:r>
              <a:rPr lang="ru-RU" dirty="0" smtClean="0">
                <a:solidFill>
                  <a:schemeClr val="tx1"/>
                </a:solidFill>
                <a:latin typeface="Times New Roman" pitchFamily="18" charset="0"/>
                <a:cs typeface="Times New Roman" pitchFamily="18" charset="0"/>
              </a:rPr>
              <a:t>между словами в словосочетании выражается с помощью </a:t>
            </a:r>
            <a:r>
              <a:rPr lang="ru-RU" dirty="0" smtClean="0">
                <a:solidFill>
                  <a:srgbClr val="C00000"/>
                </a:solidFill>
                <a:latin typeface="Times New Roman" pitchFamily="18" charset="0"/>
                <a:cs typeface="Times New Roman" pitchFamily="18" charset="0"/>
              </a:rPr>
              <a:t>вопроса. </a:t>
            </a:r>
            <a:r>
              <a:rPr lang="ru-RU" dirty="0" smtClean="0">
                <a:solidFill>
                  <a:schemeClr val="tx1"/>
                </a:solidFill>
                <a:latin typeface="Times New Roman" pitchFamily="18" charset="0"/>
                <a:cs typeface="Times New Roman" pitchFamily="18" charset="0"/>
              </a:rPr>
              <a:t>Например: рубить топором (</a:t>
            </a:r>
            <a:r>
              <a:rPr lang="ru-RU" dirty="0" smtClean="0">
                <a:solidFill>
                  <a:srgbClr val="C00000"/>
                </a:solidFill>
                <a:latin typeface="Times New Roman" pitchFamily="18" charset="0"/>
                <a:cs typeface="Times New Roman" pitchFamily="18" charset="0"/>
              </a:rPr>
              <a:t>чем?</a:t>
            </a:r>
            <a:r>
              <a:rPr lang="ru-RU" dirty="0" smtClean="0">
                <a:solidFill>
                  <a:schemeClr val="tx1"/>
                </a:solidFill>
                <a:latin typeface="Times New Roman" pitchFamily="18" charset="0"/>
                <a:cs typeface="Times New Roman" pitchFamily="18" charset="0"/>
              </a:rPr>
              <a:t>)</a:t>
            </a:r>
            <a:br>
              <a:rPr lang="ru-RU" dirty="0" smtClean="0">
                <a:solidFill>
                  <a:schemeClr val="tx1"/>
                </a:solidFill>
                <a:latin typeface="Times New Roman" pitchFamily="18" charset="0"/>
                <a:cs typeface="Times New Roman" pitchFamily="18" charset="0"/>
              </a:rPr>
            </a:br>
            <a:r>
              <a:rPr lang="ru-RU" u="sng" dirty="0" smtClean="0">
                <a:solidFill>
                  <a:schemeClr val="accent4">
                    <a:lumMod val="75000"/>
                  </a:schemeClr>
                </a:solidFill>
                <a:latin typeface="Times New Roman" pitchFamily="18" charset="0"/>
                <a:cs typeface="Times New Roman" pitchFamily="18" charset="0"/>
              </a:rPr>
              <a:t>Грамматическая связь </a:t>
            </a:r>
            <a:r>
              <a:rPr lang="ru-RU" dirty="0" smtClean="0">
                <a:solidFill>
                  <a:schemeClr val="tx1"/>
                </a:solidFill>
                <a:latin typeface="Times New Roman" pitchFamily="18" charset="0"/>
                <a:cs typeface="Times New Roman" pitchFamily="18" charset="0"/>
              </a:rPr>
              <a:t>между словами в словосочетании выражается с помощью </a:t>
            </a:r>
            <a:r>
              <a:rPr lang="ru-RU" dirty="0" smtClean="0">
                <a:solidFill>
                  <a:schemeClr val="accent4">
                    <a:lumMod val="75000"/>
                  </a:schemeClr>
                </a:solidFill>
                <a:latin typeface="Times New Roman" pitchFamily="18" charset="0"/>
                <a:cs typeface="Times New Roman" pitchFamily="18" charset="0"/>
              </a:rPr>
              <a:t>окончания зависимого слова </a:t>
            </a:r>
            <a:r>
              <a:rPr lang="ru-RU" dirty="0" smtClean="0">
                <a:solidFill>
                  <a:schemeClr val="tx1"/>
                </a:solidFill>
                <a:latin typeface="Times New Roman" pitchFamily="18" charset="0"/>
                <a:cs typeface="Times New Roman" pitchFamily="18" charset="0"/>
              </a:rPr>
              <a:t>или </a:t>
            </a:r>
            <a:r>
              <a:rPr lang="ru-RU" dirty="0" smtClean="0">
                <a:solidFill>
                  <a:schemeClr val="accent4">
                    <a:lumMod val="75000"/>
                  </a:schemeClr>
                </a:solidFill>
                <a:latin typeface="Times New Roman" pitchFamily="18" charset="0"/>
                <a:cs typeface="Times New Roman" pitchFamily="18" charset="0"/>
              </a:rPr>
              <a:t>окончания и предлога. </a:t>
            </a:r>
            <a:r>
              <a:rPr lang="ru-RU" dirty="0" smtClean="0">
                <a:solidFill>
                  <a:schemeClr val="tx1"/>
                </a:solidFill>
                <a:latin typeface="Times New Roman" pitchFamily="18" charset="0"/>
                <a:cs typeface="Times New Roman" pitchFamily="18" charset="0"/>
              </a:rPr>
              <a:t> Например:</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Жить (</a:t>
            </a:r>
            <a:r>
              <a:rPr lang="ru-RU" dirty="0" smtClean="0">
                <a:solidFill>
                  <a:srgbClr val="C00000"/>
                </a:solidFill>
                <a:latin typeface="Times New Roman" pitchFamily="18" charset="0"/>
                <a:cs typeface="Times New Roman" pitchFamily="18" charset="0"/>
              </a:rPr>
              <a:t>где?</a:t>
            </a:r>
            <a:r>
              <a:rPr lang="ru-RU" dirty="0" smtClean="0">
                <a:solidFill>
                  <a:schemeClr val="tx1"/>
                </a:solidFill>
                <a:latin typeface="Times New Roman" pitchFamily="18" charset="0"/>
                <a:cs typeface="Times New Roman" pitchFamily="18" charset="0"/>
              </a:rPr>
              <a:t>) в лес</a:t>
            </a:r>
            <a:r>
              <a:rPr lang="ru-RU" dirty="0" smtClean="0">
                <a:solidFill>
                  <a:schemeClr val="accent4">
                    <a:lumMod val="75000"/>
                  </a:schemeClr>
                </a:solidFill>
                <a:latin typeface="Times New Roman" pitchFamily="18" charset="0"/>
                <a:cs typeface="Times New Roman" pitchFamily="18" charset="0"/>
              </a:rPr>
              <a:t>у</a:t>
            </a:r>
            <a:r>
              <a:rPr lang="ru-RU"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солнечн</a:t>
            </a:r>
            <a:r>
              <a:rPr lang="ru-RU" dirty="0" smtClean="0">
                <a:solidFill>
                  <a:schemeClr val="accent4">
                    <a:lumMod val="75000"/>
                  </a:schemeClr>
                </a:solidFill>
                <a:latin typeface="Times New Roman" pitchFamily="18" charset="0"/>
                <a:cs typeface="Times New Roman" pitchFamily="18" charset="0"/>
              </a:rPr>
              <a:t>ый</a:t>
            </a:r>
            <a:r>
              <a:rPr lang="ru-RU" dirty="0" smtClean="0">
                <a:solidFill>
                  <a:schemeClr val="tx1"/>
                </a:solidFill>
                <a:latin typeface="Times New Roman" pitchFamily="18" charset="0"/>
                <a:cs typeface="Times New Roman" pitchFamily="18" charset="0"/>
              </a:rPr>
              <a:t> (</a:t>
            </a:r>
            <a:r>
              <a:rPr lang="ru-RU" dirty="0" smtClean="0">
                <a:solidFill>
                  <a:srgbClr val="C00000"/>
                </a:solidFill>
                <a:latin typeface="Times New Roman" pitchFamily="18" charset="0"/>
                <a:cs typeface="Times New Roman" pitchFamily="18" charset="0"/>
              </a:rPr>
              <a:t>какой?</a:t>
            </a:r>
            <a:r>
              <a:rPr lang="ru-RU" dirty="0" smtClean="0">
                <a:solidFill>
                  <a:schemeClr val="tx1"/>
                </a:solidFill>
                <a:latin typeface="Times New Roman" pitchFamily="18" charset="0"/>
                <a:cs typeface="Times New Roman" pitchFamily="18" charset="0"/>
              </a:rPr>
              <a:t>) день,  солнечн</a:t>
            </a:r>
            <a:r>
              <a:rPr lang="ru-RU" dirty="0" smtClean="0">
                <a:solidFill>
                  <a:schemeClr val="accent4">
                    <a:lumMod val="75000"/>
                  </a:schemeClr>
                </a:solidFill>
                <a:latin typeface="Times New Roman" pitchFamily="18" charset="0"/>
                <a:cs typeface="Times New Roman" pitchFamily="18" charset="0"/>
              </a:rPr>
              <a:t>ого</a:t>
            </a:r>
            <a:r>
              <a:rPr lang="ru-RU"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a:t>
            </a:r>
            <a:r>
              <a:rPr lang="ru-RU" dirty="0" smtClean="0">
                <a:solidFill>
                  <a:srgbClr val="C00000"/>
                </a:solidFill>
                <a:latin typeface="Times New Roman" pitchFamily="18" charset="0"/>
                <a:cs typeface="Times New Roman" pitchFamily="18" charset="0"/>
              </a:rPr>
              <a:t>какого?</a:t>
            </a:r>
            <a:r>
              <a:rPr lang="ru-RU" dirty="0" smtClean="0">
                <a:solidFill>
                  <a:schemeClr val="tx1"/>
                </a:solidFill>
                <a:latin typeface="Times New Roman" pitchFamily="18" charset="0"/>
                <a:cs typeface="Times New Roman" pitchFamily="18" charset="0"/>
              </a:rPr>
              <a:t>) дня            </a:t>
            </a:r>
            <a:br>
              <a:rPr lang="ru-RU" dirty="0" smtClean="0">
                <a:solidFill>
                  <a:schemeClr val="tx1"/>
                </a:solidFill>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p:txBody>
      </p:sp>
      <p:sp>
        <p:nvSpPr>
          <p:cNvPr id="3" name="Текст 2"/>
          <p:cNvSpPr>
            <a:spLocks noGrp="1"/>
          </p:cNvSpPr>
          <p:nvPr>
            <p:ph type="body" idx="1"/>
          </p:nvPr>
        </p:nvSpPr>
        <p:spPr>
          <a:xfrm>
            <a:off x="468344" y="5624484"/>
            <a:ext cx="8183880" cy="828852"/>
          </a:xfrm>
        </p:spPr>
        <p:txBody>
          <a:bodyPr>
            <a:normAutofit/>
          </a:bodyPr>
          <a:lstStyle/>
          <a:p>
            <a:endParaRPr lang="ru-RU"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r>
              <a:rPr lang="ru-RU" dirty="0" smtClean="0">
                <a:solidFill>
                  <a:srgbClr val="C00000"/>
                </a:solidFill>
                <a:latin typeface="Times New Roman" pitchFamily="18" charset="0"/>
                <a:cs typeface="Times New Roman" pitchFamily="18" charset="0"/>
              </a:rPr>
              <a:t>Запомни: </a:t>
            </a:r>
            <a:r>
              <a:rPr lang="ru-RU" dirty="0" smtClean="0">
                <a:latin typeface="Times New Roman" pitchFamily="18" charset="0"/>
                <a:cs typeface="Times New Roman" pitchFamily="18" charset="0"/>
              </a:rPr>
              <a:t>Словосочетанием </a:t>
            </a:r>
            <a:r>
              <a:rPr lang="ru-RU" dirty="0" smtClean="0">
                <a:solidFill>
                  <a:srgbClr val="C00000"/>
                </a:solidFill>
                <a:latin typeface="Times New Roman" pitchFamily="18" charset="0"/>
                <a:cs typeface="Times New Roman" pitchFamily="18" charset="0"/>
              </a:rPr>
              <a:t>не являются: </a:t>
            </a:r>
            <a:r>
              <a:rPr lang="ru-RU" dirty="0" smtClean="0">
                <a:latin typeface="Times New Roman" pitchFamily="18" charset="0"/>
                <a:cs typeface="Times New Roman" pitchFamily="18" charset="0"/>
              </a:rPr>
              <a:t>грамматическая основа предложения, однородные члены предложения и  сочетания слов самостоятельной и служебной части речи  . Например:</a:t>
            </a:r>
          </a:p>
          <a:p>
            <a:pPr>
              <a:buNone/>
            </a:pPr>
            <a:r>
              <a:rPr lang="ru-RU" u="sng" dirty="0" smtClean="0">
                <a:latin typeface="Times New Roman" pitchFamily="18" charset="0"/>
                <a:cs typeface="Times New Roman" pitchFamily="18" charset="0"/>
              </a:rPr>
              <a:t>Птицы зашумели</a:t>
            </a: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rPr>
              <a:t>Тихо </a:t>
            </a:r>
            <a:r>
              <a:rPr lang="ru-RU" dirty="0" smtClean="0">
                <a:latin typeface="Times New Roman" pitchFamily="18" charset="0"/>
                <a:cs typeface="Times New Roman" pitchFamily="18" charset="0"/>
              </a:rPr>
              <a:t>и </a:t>
            </a:r>
            <a:r>
              <a:rPr lang="ru-RU" u="sng" dirty="0" smtClean="0">
                <a:latin typeface="Times New Roman" pitchFamily="18" charset="0"/>
                <a:cs typeface="Times New Roman" pitchFamily="18" charset="0"/>
              </a:rPr>
              <a:t>спокойно</a:t>
            </a:r>
            <a:r>
              <a:rPr lang="ru-RU" dirty="0" smtClean="0">
                <a:latin typeface="Times New Roman" pitchFamily="18" charset="0"/>
                <a:cs typeface="Times New Roman" pitchFamily="18" charset="0"/>
              </a:rPr>
              <a:t> шёл дождь. </a:t>
            </a:r>
            <a:r>
              <a:rPr lang="ru-RU" dirty="0" smtClean="0">
                <a:latin typeface="Times New Roman" pitchFamily="18" charset="0"/>
                <a:cs typeface="Times New Roman" pitchFamily="18" charset="0"/>
              </a:rPr>
              <a:t>   Около </a:t>
            </a:r>
            <a:r>
              <a:rPr lang="ru-RU" dirty="0" smtClean="0">
                <a:latin typeface="Times New Roman" pitchFamily="18" charset="0"/>
                <a:cs typeface="Times New Roman" pitchFamily="18" charset="0"/>
              </a:rPr>
              <a:t>леса.</a:t>
            </a:r>
          </a:p>
          <a:p>
            <a:pPr>
              <a:buNone/>
            </a:pPr>
            <a:endParaRPr lang="ru-RU" dirty="0">
              <a:solidFill>
                <a:srgbClr val="C00000"/>
              </a:solidFill>
              <a:latin typeface="Times New Roman" pitchFamily="18" charset="0"/>
              <a:cs typeface="Times New Roman" pitchFamily="18" charset="0"/>
            </a:endParaRPr>
          </a:p>
        </p:txBody>
      </p:sp>
      <p:pic>
        <p:nvPicPr>
          <p:cNvPr id="4" name="Picture 2" descr="http://zivoeslovo.ucoz.ru/avatar/wikidocenten.jpg"/>
          <p:cNvPicPr>
            <a:picLocks noChangeAspect="1" noChangeArrowheads="1"/>
          </p:cNvPicPr>
          <p:nvPr/>
        </p:nvPicPr>
        <p:blipFill>
          <a:blip r:embed="rId2" cstate="print"/>
          <a:srcRect/>
          <a:stretch>
            <a:fillRect/>
          </a:stretch>
        </p:blipFill>
        <p:spPr bwMode="auto">
          <a:xfrm>
            <a:off x="395536" y="3645024"/>
            <a:ext cx="4608512" cy="2805708"/>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a:xfrm>
            <a:off x="514352" y="530352"/>
            <a:ext cx="4705720" cy="4389120"/>
          </a:xfrm>
        </p:spPr>
        <p:txBody>
          <a:bodyPr>
            <a:normAutofit lnSpcReduction="10000"/>
          </a:bodyPr>
          <a:lstStyle/>
          <a:p>
            <a:pPr>
              <a:buNone/>
            </a:pPr>
            <a:r>
              <a:rPr lang="ru-RU" dirty="0" smtClean="0">
                <a:latin typeface="Times New Roman" pitchFamily="18" charset="0"/>
                <a:cs typeface="Times New Roman" pitchFamily="18" charset="0"/>
              </a:rPr>
              <a:t>Усталый день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склонился к ночи,</a:t>
            </a:r>
          </a:p>
          <a:p>
            <a:pPr>
              <a:buNone/>
            </a:pPr>
            <a:r>
              <a:rPr lang="ru-RU" dirty="0" smtClean="0">
                <a:latin typeface="Times New Roman" pitchFamily="18" charset="0"/>
                <a:cs typeface="Times New Roman" pitchFamily="18" charset="0"/>
              </a:rPr>
              <a:t>Затихла </a:t>
            </a:r>
            <a:r>
              <a:rPr lang="ru-RU" dirty="0" smtClean="0">
                <a:latin typeface="Times New Roman" pitchFamily="18" charset="0"/>
                <a:cs typeface="Times New Roman" pitchFamily="18" charset="0"/>
              </a:rPr>
              <a:t>шумная </a:t>
            </a:r>
            <a:r>
              <a:rPr lang="ru-RU" dirty="0" smtClean="0">
                <a:latin typeface="Times New Roman" pitchFamily="18" charset="0"/>
                <a:cs typeface="Times New Roman" pitchFamily="18" charset="0"/>
              </a:rPr>
              <a:t>волна,</a:t>
            </a:r>
          </a:p>
          <a:p>
            <a:pPr>
              <a:buNone/>
            </a:pPr>
            <a:r>
              <a:rPr lang="ru-RU" dirty="0" smtClean="0">
                <a:latin typeface="Times New Roman" pitchFamily="18" charset="0"/>
                <a:cs typeface="Times New Roman" pitchFamily="18" charset="0"/>
              </a:rPr>
              <a:t>Погасло </a:t>
            </a:r>
            <a:r>
              <a:rPr lang="ru-RU" dirty="0" smtClean="0">
                <a:latin typeface="Times New Roman" pitchFamily="18" charset="0"/>
                <a:cs typeface="Times New Roman" pitchFamily="18" charset="0"/>
              </a:rPr>
              <a:t>солнце, и над </a:t>
            </a:r>
            <a:r>
              <a:rPr lang="ru-RU" dirty="0" smtClean="0">
                <a:latin typeface="Times New Roman" pitchFamily="18" charset="0"/>
                <a:cs typeface="Times New Roman" pitchFamily="18" charset="0"/>
              </a:rPr>
              <a:t>миром</a:t>
            </a:r>
          </a:p>
          <a:p>
            <a:pPr>
              <a:buNone/>
            </a:pPr>
            <a:r>
              <a:rPr lang="ru-RU" dirty="0" smtClean="0">
                <a:latin typeface="Times New Roman" pitchFamily="18" charset="0"/>
                <a:cs typeface="Times New Roman" pitchFamily="18" charset="0"/>
              </a:rPr>
              <a:t>Плывет </a:t>
            </a:r>
            <a:r>
              <a:rPr lang="ru-RU" dirty="0" smtClean="0">
                <a:latin typeface="Times New Roman" pitchFamily="18" charset="0"/>
                <a:cs typeface="Times New Roman" pitchFamily="18" charset="0"/>
              </a:rPr>
              <a:t>задумчиво луна.</a:t>
            </a:r>
          </a:p>
          <a:p>
            <a:pPr>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 Есенин</a:t>
            </a:r>
            <a:r>
              <a:rPr lang="ru-RU" dirty="0" smtClean="0">
                <a:latin typeface="Times New Roman" pitchFamily="18" charset="0"/>
                <a:cs typeface="Times New Roman" pitchFamily="18" charset="0"/>
              </a:rPr>
              <a:t>).</a:t>
            </a: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r>
              <a:rPr lang="ru-RU" i="1" dirty="0" smtClean="0">
                <a:latin typeface="Times New Roman" pitchFamily="18" charset="0"/>
                <a:cs typeface="Times New Roman" pitchFamily="18" charset="0"/>
              </a:rPr>
              <a:t>Выпишите из текста все словосочетания</a:t>
            </a:r>
            <a:endParaRPr lang="ru-RU" i="1" dirty="0">
              <a:latin typeface="Times New Roman" pitchFamily="18" charset="0"/>
              <a:cs typeface="Times New Roman" pitchFamily="18" charset="0"/>
            </a:endParaRPr>
          </a:p>
        </p:txBody>
      </p:sp>
      <p:sp>
        <p:nvSpPr>
          <p:cNvPr id="4" name="Содержимое 3"/>
          <p:cNvSpPr>
            <a:spLocks noGrp="1"/>
          </p:cNvSpPr>
          <p:nvPr>
            <p:ph sz="half" idx="2"/>
          </p:nvPr>
        </p:nvSpPr>
        <p:spPr/>
        <p:txBody>
          <a:bodyPr>
            <a:normAutofit lnSpcReduction="10000"/>
          </a:bodyPr>
          <a:lstStyle/>
          <a:p>
            <a:endParaRPr lang="ru-RU" dirty="0"/>
          </a:p>
        </p:txBody>
      </p:sp>
      <p:pic>
        <p:nvPicPr>
          <p:cNvPr id="27650" name="Picture 2" descr="http://libtr.tom.ru/img/izdaniya/esenin.jpeg"/>
          <p:cNvPicPr>
            <a:picLocks noChangeAspect="1" noChangeArrowheads="1"/>
          </p:cNvPicPr>
          <p:nvPr/>
        </p:nvPicPr>
        <p:blipFill>
          <a:blip r:embed="rId2" cstate="print"/>
          <a:srcRect/>
          <a:stretch>
            <a:fillRect/>
          </a:stretch>
        </p:blipFill>
        <p:spPr bwMode="auto">
          <a:xfrm>
            <a:off x="4788024" y="476672"/>
            <a:ext cx="3960440" cy="5760640"/>
          </a:xfrm>
          <a:prstGeom prst="rect">
            <a:avLst/>
          </a:prstGeom>
          <a:noFill/>
          <a:effectLst>
            <a:softEdge rad="317500"/>
          </a:effec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0" dirty="0" smtClean="0">
                <a:solidFill>
                  <a:srgbClr val="C00000"/>
                </a:solidFill>
                <a:latin typeface="Times New Roman" pitchFamily="18" charset="0"/>
                <a:cs typeface="Times New Roman" pitchFamily="18" charset="0"/>
              </a:rPr>
              <a:t>   Задание.   Данные слова</a:t>
            </a:r>
            <a:r>
              <a:rPr lang="ru-RU" b="0" dirty="0" smtClean="0">
                <a:solidFill>
                  <a:srgbClr val="C00000"/>
                </a:solidFill>
                <a:latin typeface="Times New Roman" pitchFamily="18" charset="0"/>
                <a:cs typeface="Times New Roman" pitchFamily="18" charset="0"/>
              </a:rPr>
              <a:t>, </a:t>
            </a:r>
            <a:r>
              <a:rPr lang="ru-RU" b="0" dirty="0" smtClean="0">
                <a:solidFill>
                  <a:srgbClr val="C00000"/>
                </a:solidFill>
                <a:latin typeface="Times New Roman" pitchFamily="18" charset="0"/>
                <a:cs typeface="Times New Roman" pitchFamily="18" charset="0"/>
              </a:rPr>
              <a:t> преобразуйте </a:t>
            </a:r>
            <a:r>
              <a:rPr lang="ru-RU" b="0" dirty="0" smtClean="0">
                <a:solidFill>
                  <a:srgbClr val="C00000"/>
                </a:solidFill>
                <a:latin typeface="Times New Roman" pitchFamily="18" charset="0"/>
                <a:cs typeface="Times New Roman" pitchFamily="18" charset="0"/>
              </a:rPr>
              <a:t>в словосочетания. Согласуйте в роде, числе, падеже.</a:t>
            </a:r>
            <a:endParaRPr lang="ru-RU" dirty="0">
              <a:solidFill>
                <a:srgbClr val="C00000"/>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514352" y="530352"/>
            <a:ext cx="3913632" cy="3330696"/>
          </a:xfrm>
        </p:spPr>
        <p:txBody>
          <a:bodyPr>
            <a:normAutofit lnSpcReduction="10000"/>
          </a:bodyPr>
          <a:lstStyle/>
          <a:p>
            <a:pPr>
              <a:buNone/>
            </a:pPr>
            <a:r>
              <a:rPr lang="ru-RU" b="1" dirty="0" smtClean="0">
                <a:latin typeface="Times New Roman" pitchFamily="18" charset="0"/>
                <a:cs typeface="Times New Roman" pitchFamily="18" charset="0"/>
              </a:rPr>
              <a:t>1вариант</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Сверкали </a:t>
            </a:r>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трава)</a:t>
            </a:r>
          </a:p>
          <a:p>
            <a:pPr>
              <a:buNone/>
            </a:pPr>
            <a:r>
              <a:rPr lang="ru-RU" dirty="0" smtClean="0">
                <a:latin typeface="Times New Roman" pitchFamily="18" charset="0"/>
                <a:cs typeface="Times New Roman" pitchFamily="18" charset="0"/>
              </a:rPr>
              <a:t>На </a:t>
            </a:r>
            <a:r>
              <a:rPr lang="ru-RU" dirty="0" smtClean="0">
                <a:latin typeface="Times New Roman" pitchFamily="18" charset="0"/>
                <a:cs typeface="Times New Roman" pitchFamily="18" charset="0"/>
              </a:rPr>
              <a:t>(ясный) </a:t>
            </a:r>
            <a:r>
              <a:rPr lang="ru-RU" dirty="0" smtClean="0">
                <a:latin typeface="Times New Roman" pitchFamily="18" charset="0"/>
                <a:cs typeface="Times New Roman" pitchFamily="18" charset="0"/>
              </a:rPr>
              <a:t>небо</a:t>
            </a:r>
          </a:p>
          <a:p>
            <a:pPr>
              <a:buNone/>
            </a:pPr>
            <a:r>
              <a:rPr lang="ru-RU" dirty="0" smtClean="0">
                <a:latin typeface="Times New Roman" pitchFamily="18" charset="0"/>
                <a:cs typeface="Times New Roman" pitchFamily="18" charset="0"/>
              </a:rPr>
              <a:t>Родной </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края)</a:t>
            </a:r>
          </a:p>
          <a:p>
            <a:pPr>
              <a:buNone/>
            </a:pPr>
            <a:r>
              <a:rPr lang="ru-RU" dirty="0" smtClean="0">
                <a:latin typeface="Times New Roman" pitchFamily="18" charset="0"/>
                <a:cs typeface="Times New Roman" pitchFamily="18" charset="0"/>
              </a:rPr>
              <a:t>Зовет </a:t>
            </a:r>
            <a:r>
              <a:rPr lang="ru-RU" dirty="0" smtClean="0">
                <a:latin typeface="Times New Roman" pitchFamily="18" charset="0"/>
                <a:cs typeface="Times New Roman" pitchFamily="18" charset="0"/>
              </a:rPr>
              <a:t>к (</a:t>
            </a:r>
            <a:r>
              <a:rPr lang="ru-RU" dirty="0" smtClean="0">
                <a:latin typeface="Times New Roman" pitchFamily="18" charset="0"/>
                <a:cs typeface="Times New Roman" pitchFamily="18" charset="0"/>
              </a:rPr>
              <a:t>ты) </a:t>
            </a:r>
          </a:p>
          <a:p>
            <a:pPr>
              <a:buNone/>
            </a:pPr>
            <a:r>
              <a:rPr lang="ru-RU" dirty="0" smtClean="0">
                <a:latin typeface="Times New Roman" pitchFamily="18" charset="0"/>
                <a:cs typeface="Times New Roman" pitchFamily="18" charset="0"/>
              </a:rPr>
              <a:t>Смотрит </a:t>
            </a:r>
            <a:r>
              <a:rPr lang="ru-RU" dirty="0" smtClean="0">
                <a:latin typeface="Times New Roman" pitchFamily="18" charset="0"/>
                <a:cs typeface="Times New Roman" pitchFamily="18" charset="0"/>
              </a:rPr>
              <a:t>(громкий)</a:t>
            </a:r>
          </a:p>
          <a:p>
            <a:pPr>
              <a:buNone/>
            </a:pPr>
            <a:r>
              <a:rPr lang="ru-RU" dirty="0" smtClean="0">
                <a:latin typeface="Times New Roman" pitchFamily="18" charset="0"/>
                <a:cs typeface="Times New Roman" pitchFamily="18" charset="0"/>
              </a:rPr>
              <a:t>Клубились на (</a:t>
            </a:r>
            <a:r>
              <a:rPr lang="ru-RU" dirty="0" smtClean="0">
                <a:latin typeface="Times New Roman" pitchFamily="18" charset="0"/>
                <a:cs typeface="Times New Roman" pitchFamily="18" charset="0"/>
              </a:rPr>
              <a:t>горизонт)</a:t>
            </a:r>
          </a:p>
          <a:p>
            <a:pPr>
              <a:buNone/>
            </a:pPr>
            <a:r>
              <a:rPr lang="ru-RU" dirty="0" smtClean="0">
                <a:latin typeface="Times New Roman" pitchFamily="18" charset="0"/>
                <a:cs typeface="Times New Roman" pitchFamily="18" charset="0"/>
              </a:rPr>
              <a:t>Виднеться </a:t>
            </a:r>
            <a:r>
              <a:rPr lang="ru-RU" dirty="0" smtClean="0">
                <a:latin typeface="Times New Roman" pitchFamily="18" charset="0"/>
                <a:cs typeface="Times New Roman" pitchFamily="18" charset="0"/>
              </a:rPr>
              <a:t>в (туман)</a:t>
            </a:r>
            <a:endParaRPr lang="ru-RU" dirty="0">
              <a:latin typeface="Times New Roman" pitchFamily="18" charset="0"/>
              <a:cs typeface="Times New Roman" pitchFamily="18" charset="0"/>
            </a:endParaRPr>
          </a:p>
        </p:txBody>
      </p:sp>
      <p:sp>
        <p:nvSpPr>
          <p:cNvPr id="4" name="Содержимое 3"/>
          <p:cNvSpPr>
            <a:spLocks noGrp="1"/>
          </p:cNvSpPr>
          <p:nvPr>
            <p:ph sz="half" idx="2"/>
          </p:nvPr>
        </p:nvSpPr>
        <p:spPr>
          <a:xfrm>
            <a:off x="4716016" y="530352"/>
            <a:ext cx="3971264" cy="3330696"/>
          </a:xfrm>
        </p:spPr>
        <p:txBody>
          <a:bodyPr>
            <a:normAutofit lnSpcReduction="10000"/>
          </a:bodyPr>
          <a:lstStyle/>
          <a:p>
            <a:pPr>
              <a:buNone/>
            </a:pPr>
            <a:r>
              <a:rPr lang="ru-RU" b="1" dirty="0" smtClean="0">
                <a:latin typeface="Times New Roman" pitchFamily="18" charset="0"/>
                <a:cs typeface="Times New Roman" pitchFamily="18" charset="0"/>
              </a:rPr>
              <a:t>2 вариант</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(Маленький) </a:t>
            </a:r>
            <a:r>
              <a:rPr lang="ru-RU" dirty="0" smtClean="0">
                <a:latin typeface="Times New Roman" pitchFamily="18" charset="0"/>
                <a:cs typeface="Times New Roman" pitchFamily="18" charset="0"/>
              </a:rPr>
              <a:t>мышь</a:t>
            </a:r>
          </a:p>
          <a:p>
            <a:pPr>
              <a:buNone/>
            </a:pPr>
            <a:r>
              <a:rPr lang="ru-RU" dirty="0" smtClean="0">
                <a:latin typeface="Times New Roman" pitchFamily="18" charset="0"/>
                <a:cs typeface="Times New Roman" pitchFamily="18" charset="0"/>
              </a:rPr>
              <a:t>(Раскидистая</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высоко</a:t>
            </a:r>
          </a:p>
          <a:p>
            <a:pPr>
              <a:buNone/>
            </a:pPr>
            <a:r>
              <a:rPr lang="ru-RU" dirty="0" smtClean="0">
                <a:latin typeface="Times New Roman" pitchFamily="18" charset="0"/>
                <a:cs typeface="Times New Roman" pitchFamily="18" charset="0"/>
              </a:rPr>
              <a:t>Подошли </a:t>
            </a:r>
            <a:r>
              <a:rPr lang="ru-RU" dirty="0" smtClean="0">
                <a:latin typeface="Times New Roman" pitchFamily="18" charset="0"/>
                <a:cs typeface="Times New Roman" pitchFamily="18" charset="0"/>
              </a:rPr>
              <a:t>к (река</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Развести) </a:t>
            </a:r>
            <a:r>
              <a:rPr lang="ru-RU" dirty="0" smtClean="0">
                <a:latin typeface="Times New Roman" pitchFamily="18" charset="0"/>
                <a:cs typeface="Times New Roman" pitchFamily="18" charset="0"/>
              </a:rPr>
              <a:t>костром</a:t>
            </a:r>
          </a:p>
          <a:p>
            <a:pPr>
              <a:buNone/>
            </a:pPr>
            <a:r>
              <a:rPr lang="ru-RU" dirty="0" smtClean="0">
                <a:latin typeface="Times New Roman" pitchFamily="18" charset="0"/>
                <a:cs typeface="Times New Roman" pitchFamily="18" charset="0"/>
              </a:rPr>
              <a:t>Вкусный </a:t>
            </a:r>
            <a:r>
              <a:rPr lang="ru-RU" dirty="0" smtClean="0">
                <a:latin typeface="Times New Roman" pitchFamily="18" charset="0"/>
                <a:cs typeface="Times New Roman" pitchFamily="18" charset="0"/>
              </a:rPr>
              <a:t>(книга)</a:t>
            </a:r>
          </a:p>
          <a:p>
            <a:pPr>
              <a:buNone/>
            </a:pPr>
            <a:r>
              <a:rPr lang="ru-RU" dirty="0" smtClean="0">
                <a:latin typeface="Times New Roman" pitchFamily="18" charset="0"/>
                <a:cs typeface="Times New Roman" pitchFamily="18" charset="0"/>
              </a:rPr>
              <a:t>Под моим (</a:t>
            </a:r>
            <a:r>
              <a:rPr lang="ru-RU" dirty="0" smtClean="0">
                <a:latin typeface="Times New Roman" pitchFamily="18" charset="0"/>
                <a:cs typeface="Times New Roman" pitchFamily="18" charset="0"/>
              </a:rPr>
              <a:t>окно)</a:t>
            </a:r>
          </a:p>
          <a:p>
            <a:pPr>
              <a:buNone/>
            </a:pPr>
            <a:r>
              <a:rPr lang="ru-RU" dirty="0" smtClean="0">
                <a:latin typeface="Times New Roman" pitchFamily="18" charset="0"/>
                <a:cs typeface="Times New Roman" pitchFamily="18" charset="0"/>
              </a:rPr>
              <a:t>Шум </a:t>
            </a:r>
            <a:r>
              <a:rPr lang="ru-RU" dirty="0" smtClean="0">
                <a:latin typeface="Times New Roman" pitchFamily="18" charset="0"/>
                <a:cs typeface="Times New Roman" pitchFamily="18" charset="0"/>
              </a:rPr>
              <a:t>(река)</a:t>
            </a:r>
            <a:endParaRPr lang="ru-RU"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04664"/>
            <a:ext cx="8183880" cy="1152128"/>
          </a:xfrm>
        </p:spPr>
        <p:txBody>
          <a:bodyPr/>
          <a:lstStyle/>
          <a:p>
            <a:r>
              <a:rPr lang="ru-RU" dirty="0" smtClean="0">
                <a:solidFill>
                  <a:srgbClr val="C00000"/>
                </a:solidFill>
                <a:effectLst/>
                <a:latin typeface="Times New Roman" pitchFamily="18" charset="0"/>
                <a:cs typeface="Times New Roman" pitchFamily="18" charset="0"/>
              </a:rPr>
              <a:t>               Виды    словосочетаний</a:t>
            </a:r>
            <a:endParaRPr lang="ru-RU" dirty="0">
              <a:solidFill>
                <a:srgbClr val="C00000"/>
              </a:solidFill>
              <a:effectLst/>
              <a:latin typeface="Times New Roman" pitchFamily="18" charset="0"/>
              <a:cs typeface="Times New Roman" pitchFamily="18" charset="0"/>
            </a:endParaRPr>
          </a:p>
        </p:txBody>
      </p:sp>
      <p:sp>
        <p:nvSpPr>
          <p:cNvPr id="3" name="Содержимое 2"/>
          <p:cNvSpPr>
            <a:spLocks noGrp="1"/>
          </p:cNvSpPr>
          <p:nvPr>
            <p:ph sz="half" idx="1"/>
          </p:nvPr>
        </p:nvSpPr>
        <p:spPr>
          <a:xfrm>
            <a:off x="539552" y="1988840"/>
            <a:ext cx="4201664" cy="3816424"/>
          </a:xfrm>
        </p:spPr>
        <p:txBody>
          <a:bodyPr>
            <a:normAutofit fontScale="92500" lnSpcReduction="20000"/>
          </a:bodyPr>
          <a:lstStyle/>
          <a:p>
            <a:r>
              <a:rPr lang="ru-RU" dirty="0" smtClean="0">
                <a:solidFill>
                  <a:srgbClr val="C00000"/>
                </a:solidFill>
                <a:latin typeface="Times New Roman" pitchFamily="18" charset="0"/>
                <a:cs typeface="Times New Roman" pitchFamily="18" charset="0"/>
              </a:rPr>
              <a:t>Именные</a:t>
            </a:r>
          </a:p>
          <a:p>
            <a:pPr>
              <a:buNone/>
            </a:pPr>
            <a:r>
              <a:rPr lang="ru-RU" dirty="0" smtClean="0">
                <a:latin typeface="Times New Roman" pitchFamily="18" charset="0"/>
                <a:cs typeface="Times New Roman" pitchFamily="18" charset="0"/>
              </a:rPr>
              <a:t>Если </a:t>
            </a:r>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словосочетании</a:t>
            </a:r>
          </a:p>
          <a:p>
            <a:pPr>
              <a:buNone/>
            </a:pPr>
            <a:r>
              <a:rPr lang="ru-RU" dirty="0" smtClean="0">
                <a:latin typeface="Times New Roman" pitchFamily="18" charset="0"/>
                <a:cs typeface="Times New Roman" pitchFamily="18" charset="0"/>
              </a:rPr>
              <a:t>главное слово</a:t>
            </a:r>
          </a:p>
          <a:p>
            <a:pPr>
              <a:buNone/>
            </a:pPr>
            <a:r>
              <a:rPr lang="ru-RU" dirty="0" smtClean="0">
                <a:latin typeface="Times New Roman" pitchFamily="18" charset="0"/>
                <a:cs typeface="Times New Roman" pitchFamily="18" charset="0"/>
              </a:rPr>
              <a:t>имя    существительное </a:t>
            </a:r>
          </a:p>
          <a:p>
            <a:pPr>
              <a:buNone/>
            </a:pPr>
            <a:r>
              <a:rPr lang="ru-RU" dirty="0" smtClean="0">
                <a:latin typeface="Times New Roman" pitchFamily="18" charset="0"/>
                <a:cs typeface="Times New Roman" pitchFamily="18" charset="0"/>
              </a:rPr>
              <a:t>или прилагательное</a:t>
            </a:r>
            <a:r>
              <a:rPr lang="ru-RU" dirty="0" smtClean="0">
                <a:latin typeface="Times New Roman" pitchFamily="18" charset="0"/>
                <a:cs typeface="Times New Roman" pitchFamily="18" charset="0"/>
              </a:rPr>
              <a:t>, то </a:t>
            </a:r>
            <a:r>
              <a:rPr lang="ru-RU" dirty="0" smtClean="0">
                <a:latin typeface="Times New Roman" pitchFamily="18" charset="0"/>
                <a:cs typeface="Times New Roman" pitchFamily="18" charset="0"/>
              </a:rPr>
              <a:t>оно называется</a:t>
            </a:r>
            <a:r>
              <a:rPr lang="ru-RU" dirty="0" smtClean="0">
                <a:latin typeface="Times New Roman" pitchFamily="18" charset="0"/>
                <a:cs typeface="Times New Roman" pitchFamily="18" charset="0"/>
              </a:rPr>
              <a:t> </a:t>
            </a:r>
            <a:r>
              <a:rPr lang="ru-RU" i="1" u="sng" dirty="0" smtClean="0">
                <a:latin typeface="Times New Roman" pitchFamily="18" charset="0"/>
                <a:cs typeface="Times New Roman" pitchFamily="18" charset="0"/>
              </a:rPr>
              <a:t>именным</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Например</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Ласковое </a:t>
            </a:r>
            <a:r>
              <a:rPr lang="ru-RU" dirty="0" smtClean="0">
                <a:latin typeface="Times New Roman" pitchFamily="18" charset="0"/>
                <a:cs typeface="Times New Roman" pitchFamily="18" charset="0"/>
              </a:rPr>
              <a:t>солнце</a:t>
            </a:r>
          </a:p>
          <a:p>
            <a:pPr>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прил.+</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сущ</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грустный </a:t>
            </a:r>
            <a:r>
              <a:rPr lang="ru-RU" dirty="0" smtClean="0">
                <a:latin typeface="Times New Roman" pitchFamily="18" charset="0"/>
                <a:cs typeface="Times New Roman" pitchFamily="18" charset="0"/>
              </a:rPr>
              <a:t>человек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прил. + </a:t>
            </a:r>
            <a:r>
              <a:rPr lang="ru-RU" b="1" dirty="0" smtClean="0">
                <a:latin typeface="Times New Roman" pitchFamily="18" charset="0"/>
                <a:cs typeface="Times New Roman" pitchFamily="18" charset="0"/>
              </a:rPr>
              <a:t>сущ.</a:t>
            </a:r>
            <a:r>
              <a:rPr lang="ru-RU" dirty="0" smtClean="0">
                <a:latin typeface="Times New Roman" pitchFamily="18" charset="0"/>
                <a:cs typeface="Times New Roman" pitchFamily="18" charset="0"/>
              </a:rPr>
              <a:t>)</a:t>
            </a:r>
          </a:p>
          <a:p>
            <a:endParaRPr lang="ru-RU" dirty="0">
              <a:solidFill>
                <a:srgbClr val="C00000"/>
              </a:solidFill>
              <a:latin typeface="Times New Roman" pitchFamily="18" charset="0"/>
              <a:cs typeface="Times New Roman" pitchFamily="18" charset="0"/>
            </a:endParaRPr>
          </a:p>
        </p:txBody>
      </p:sp>
      <p:sp>
        <p:nvSpPr>
          <p:cNvPr id="4" name="Содержимое 3"/>
          <p:cNvSpPr>
            <a:spLocks noGrp="1"/>
          </p:cNvSpPr>
          <p:nvPr>
            <p:ph sz="half" idx="2"/>
          </p:nvPr>
        </p:nvSpPr>
        <p:spPr>
          <a:xfrm>
            <a:off x="4427984" y="1988840"/>
            <a:ext cx="4259296" cy="3816424"/>
          </a:xfrm>
        </p:spPr>
        <p:txBody>
          <a:bodyPr>
            <a:normAutofit fontScale="92500" lnSpcReduction="20000"/>
          </a:bodyPr>
          <a:lstStyle/>
          <a:p>
            <a:r>
              <a:rPr lang="ru-RU" dirty="0" smtClean="0">
                <a:solidFill>
                  <a:srgbClr val="C00000"/>
                </a:solidFill>
                <a:latin typeface="Times New Roman" pitchFamily="18" charset="0"/>
                <a:cs typeface="Times New Roman" pitchFamily="18" charset="0"/>
              </a:rPr>
              <a:t>Глагольные</a:t>
            </a:r>
          </a:p>
          <a:p>
            <a:pPr>
              <a:buNone/>
            </a:pPr>
            <a:r>
              <a:rPr lang="ru-RU" dirty="0" smtClean="0">
                <a:latin typeface="Times New Roman" pitchFamily="18" charset="0"/>
                <a:cs typeface="Times New Roman" pitchFamily="18" charset="0"/>
              </a:rPr>
              <a:t>Если в словосочетании </a:t>
            </a:r>
          </a:p>
          <a:p>
            <a:pPr>
              <a:buNone/>
            </a:pPr>
            <a:r>
              <a:rPr lang="ru-RU" dirty="0" smtClean="0">
                <a:latin typeface="Times New Roman" pitchFamily="18" charset="0"/>
                <a:cs typeface="Times New Roman" pitchFamily="18" charset="0"/>
              </a:rPr>
              <a:t>главное </a:t>
            </a:r>
            <a:r>
              <a:rPr lang="ru-RU" dirty="0" smtClean="0">
                <a:latin typeface="Times New Roman" pitchFamily="18" charset="0"/>
                <a:cs typeface="Times New Roman" pitchFamily="18" charset="0"/>
              </a:rPr>
              <a:t>слово – глагол, </a:t>
            </a:r>
            <a:r>
              <a:rPr lang="ru-RU" dirty="0" smtClean="0">
                <a:latin typeface="Times New Roman" pitchFamily="18" charset="0"/>
                <a:cs typeface="Times New Roman" pitchFamily="18" charset="0"/>
              </a:rPr>
              <a:t>то словосочетание называется</a:t>
            </a:r>
            <a:r>
              <a:rPr lang="ru-RU" dirty="0" smtClean="0">
                <a:latin typeface="Times New Roman" pitchFamily="18" charset="0"/>
                <a:cs typeface="Times New Roman" pitchFamily="18" charset="0"/>
              </a:rPr>
              <a:t> </a:t>
            </a:r>
            <a:r>
              <a:rPr lang="ru-RU" i="1" u="sng" dirty="0" smtClean="0">
                <a:latin typeface="Times New Roman" pitchFamily="18" charset="0"/>
                <a:cs typeface="Times New Roman" pitchFamily="18" charset="0"/>
              </a:rPr>
              <a:t>глагольным.</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Например</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долго </a:t>
            </a:r>
            <a:r>
              <a:rPr lang="ru-RU" dirty="0" smtClean="0">
                <a:latin typeface="Times New Roman" pitchFamily="18" charset="0"/>
                <a:cs typeface="Times New Roman" pitchFamily="18" charset="0"/>
              </a:rPr>
              <a:t>работать (</a:t>
            </a:r>
            <a:r>
              <a:rPr lang="ru-RU" dirty="0" err="1" smtClean="0">
                <a:latin typeface="Times New Roman" pitchFamily="18" charset="0"/>
                <a:cs typeface="Times New Roman" pitchFamily="18" charset="0"/>
              </a:rPr>
              <a:t>нареч.+</a:t>
            </a:r>
            <a:r>
              <a:rPr lang="ru-RU" b="1" dirty="0" err="1" smtClean="0">
                <a:latin typeface="Times New Roman" pitchFamily="18" charset="0"/>
                <a:cs typeface="Times New Roman" pitchFamily="18" charset="0"/>
              </a:rPr>
              <a:t>глаг</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Идти по лесу (</a:t>
            </a:r>
            <a:r>
              <a:rPr lang="ru-RU" b="1" dirty="0" smtClean="0">
                <a:latin typeface="Times New Roman" pitchFamily="18" charset="0"/>
                <a:cs typeface="Times New Roman" pitchFamily="18" charset="0"/>
              </a:rPr>
              <a:t>глаг. </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сущ.)</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76672"/>
            <a:ext cx="8183880" cy="4464496"/>
          </a:xfrm>
        </p:spPr>
        <p:txBody>
          <a:bodyPr>
            <a:normAutofit fontScale="90000"/>
          </a:bodyPr>
          <a:lstStyle/>
          <a:p>
            <a:pPr algn="just"/>
            <a:r>
              <a:rPr lang="ru-RU" b="0" dirty="0" smtClean="0">
                <a:solidFill>
                  <a:schemeClr val="tx1"/>
                </a:solidFill>
                <a:effectLst/>
                <a:latin typeface="Times New Roman" pitchFamily="18" charset="0"/>
                <a:cs typeface="Times New Roman" pitchFamily="18" charset="0"/>
              </a:rPr>
              <a:t>Возраст деревьев, чистые воды,  лежат на полу, изобразил на картине, краски осени, пение птиц, дружно работать, бег лошади, поздравить друга, гордиться дедом, объединить усилия, страстное желание, изучаешь грамматику, участник </a:t>
            </a:r>
            <a:r>
              <a:rPr lang="ru-RU" b="0" dirty="0" smtClean="0">
                <a:solidFill>
                  <a:schemeClr val="tx1"/>
                </a:solidFill>
                <a:effectLst/>
                <a:latin typeface="Times New Roman" pitchFamily="18" charset="0"/>
                <a:cs typeface="Times New Roman" pitchFamily="18" charset="0"/>
              </a:rPr>
              <a:t>войны, говорить громко, очень красивый.</a:t>
            </a:r>
            <a:endParaRPr lang="ru-RU" i="1" dirty="0">
              <a:solidFill>
                <a:schemeClr val="tx1"/>
              </a:solidFill>
              <a:effectLst/>
              <a:latin typeface="Times New Roman" pitchFamily="18" charset="0"/>
              <a:cs typeface="Times New Roman" pitchFamily="18" charset="0"/>
            </a:endParaRPr>
          </a:p>
        </p:txBody>
      </p:sp>
      <p:sp>
        <p:nvSpPr>
          <p:cNvPr id="3" name="Содержимое 2"/>
          <p:cNvSpPr>
            <a:spLocks noGrp="1"/>
          </p:cNvSpPr>
          <p:nvPr>
            <p:ph idx="1"/>
          </p:nvPr>
        </p:nvSpPr>
        <p:spPr>
          <a:xfrm>
            <a:off x="502920" y="5301208"/>
            <a:ext cx="8183880" cy="1008112"/>
          </a:xfrm>
        </p:spPr>
        <p:txBody>
          <a:bodyPr>
            <a:normAutofit/>
          </a:bodyPr>
          <a:lstStyle/>
          <a:p>
            <a:pPr>
              <a:buNone/>
            </a:pPr>
            <a:r>
              <a:rPr lang="ru-RU" sz="2400" dirty="0" smtClean="0">
                <a:solidFill>
                  <a:srgbClr val="C00000"/>
                </a:solidFill>
                <a:latin typeface="Times New Roman" pitchFamily="18" charset="0"/>
                <a:cs typeface="Times New Roman" pitchFamily="18" charset="0"/>
              </a:rPr>
              <a:t>     Распределите </a:t>
            </a:r>
            <a:r>
              <a:rPr lang="ru-RU" sz="2400" dirty="0" smtClean="0">
                <a:solidFill>
                  <a:srgbClr val="C00000"/>
                </a:solidFill>
                <a:latin typeface="Times New Roman" pitchFamily="18" charset="0"/>
                <a:cs typeface="Times New Roman" pitchFamily="18" charset="0"/>
              </a:rPr>
              <a:t>словосочетания   в зависимости от вида </a:t>
            </a:r>
            <a:endParaRPr lang="ru-RU" sz="2400" dirty="0">
              <a:solidFill>
                <a:srgbClr val="C0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rgbClr val="C00000"/>
                </a:solidFill>
                <a:effectLst/>
                <a:latin typeface="Times New Roman" pitchFamily="18" charset="0"/>
                <a:cs typeface="Times New Roman" pitchFamily="18" charset="0"/>
              </a:rPr>
              <a:t>Выпишите из текста все словосочетания, укажите их вид</a:t>
            </a:r>
            <a:endParaRPr lang="ru-RU" sz="2400" dirty="0">
              <a:solidFill>
                <a:srgbClr val="C00000"/>
              </a:solidFill>
              <a:effectLst/>
              <a:latin typeface="Times New Roman" pitchFamily="18" charset="0"/>
              <a:cs typeface="Times New Roman" pitchFamily="18" charset="0"/>
            </a:endParaRPr>
          </a:p>
        </p:txBody>
      </p:sp>
      <p:sp>
        <p:nvSpPr>
          <p:cNvPr id="3" name="Содержимое 2"/>
          <p:cNvSpPr>
            <a:spLocks noGrp="1"/>
          </p:cNvSpPr>
          <p:nvPr>
            <p:ph sz="half" idx="1"/>
          </p:nvPr>
        </p:nvSpPr>
        <p:spPr>
          <a:xfrm>
            <a:off x="514352" y="530352"/>
            <a:ext cx="4417688" cy="4389120"/>
          </a:xfrm>
        </p:spPr>
        <p:txBody>
          <a:bodyPr/>
          <a:lstStyle/>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Сквозь </a:t>
            </a:r>
            <a:r>
              <a:rPr lang="ru-RU" dirty="0" smtClean="0">
                <a:latin typeface="Times New Roman" pitchFamily="18" charset="0"/>
                <a:cs typeface="Times New Roman" pitchFamily="18" charset="0"/>
              </a:rPr>
              <a:t>волнистые </a:t>
            </a:r>
            <a:r>
              <a:rPr lang="ru-RU" dirty="0" smtClean="0">
                <a:latin typeface="Times New Roman" pitchFamily="18" charset="0"/>
                <a:cs typeface="Times New Roman" pitchFamily="18" charset="0"/>
              </a:rPr>
              <a:t>туманы</a:t>
            </a:r>
          </a:p>
          <a:p>
            <a:pPr>
              <a:buNone/>
            </a:pPr>
            <a:r>
              <a:rPr lang="ru-RU" dirty="0" smtClean="0">
                <a:latin typeface="Times New Roman" pitchFamily="18" charset="0"/>
                <a:cs typeface="Times New Roman" pitchFamily="18" charset="0"/>
              </a:rPr>
              <a:t>Пробирается луна,</a:t>
            </a:r>
          </a:p>
          <a:p>
            <a:pPr>
              <a:buNone/>
            </a:pPr>
            <a:r>
              <a:rPr lang="ru-RU" dirty="0" smtClean="0">
                <a:latin typeface="Times New Roman" pitchFamily="18" charset="0"/>
                <a:cs typeface="Times New Roman" pitchFamily="18" charset="0"/>
              </a:rPr>
              <a:t>На </a:t>
            </a:r>
            <a:r>
              <a:rPr lang="ru-RU" dirty="0" smtClean="0">
                <a:latin typeface="Times New Roman" pitchFamily="18" charset="0"/>
                <a:cs typeface="Times New Roman" pitchFamily="18" charset="0"/>
              </a:rPr>
              <a:t>печальные </a:t>
            </a:r>
            <a:r>
              <a:rPr lang="ru-RU" dirty="0" smtClean="0">
                <a:latin typeface="Times New Roman" pitchFamily="18" charset="0"/>
                <a:cs typeface="Times New Roman" pitchFamily="18" charset="0"/>
              </a:rPr>
              <a:t>поляны</a:t>
            </a:r>
          </a:p>
          <a:p>
            <a:pPr>
              <a:buNone/>
            </a:pPr>
            <a:r>
              <a:rPr lang="ru-RU" dirty="0" smtClean="0">
                <a:latin typeface="Times New Roman" pitchFamily="18" charset="0"/>
                <a:cs typeface="Times New Roman" pitchFamily="18" charset="0"/>
              </a:rPr>
              <a:t>Льет </a:t>
            </a:r>
            <a:r>
              <a:rPr lang="ru-RU" dirty="0" smtClean="0">
                <a:latin typeface="Times New Roman" pitchFamily="18" charset="0"/>
                <a:cs typeface="Times New Roman" pitchFamily="18" charset="0"/>
              </a:rPr>
              <a:t>печально свет она. </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А.С.Пушкин</a:t>
            </a:r>
            <a:r>
              <a:rPr lang="ru-RU" dirty="0" smtClean="0">
                <a:latin typeface="Times New Roman" pitchFamily="18" charset="0"/>
                <a:cs typeface="Times New Roman" pitchFamily="18" charset="0"/>
              </a:rPr>
              <a:t>.)</a:t>
            </a:r>
          </a:p>
          <a:p>
            <a:pPr>
              <a:buNone/>
            </a:pPr>
            <a:endParaRPr lang="ru-RU" dirty="0">
              <a:latin typeface="Times New Roman" pitchFamily="18" charset="0"/>
              <a:cs typeface="Times New Roman" pitchFamily="18" charset="0"/>
            </a:endParaRPr>
          </a:p>
        </p:txBody>
      </p:sp>
      <p:sp>
        <p:nvSpPr>
          <p:cNvPr id="4" name="Содержимое 3"/>
          <p:cNvSpPr>
            <a:spLocks noGrp="1"/>
          </p:cNvSpPr>
          <p:nvPr>
            <p:ph sz="half" idx="2"/>
          </p:nvPr>
        </p:nvSpPr>
        <p:spPr/>
        <p:txBody>
          <a:bodyPr/>
          <a:lstStyle/>
          <a:p>
            <a:endParaRPr lang="ru-RU" dirty="0"/>
          </a:p>
        </p:txBody>
      </p:sp>
      <p:pic>
        <p:nvPicPr>
          <p:cNvPr id="32770" name="Picture 2" descr="http://130.r.photoshare.ru/01307/00c7955ab446237b3dc27aae1ea4b1ccc500b5ed.jpg"/>
          <p:cNvPicPr>
            <a:picLocks noChangeAspect="1" noChangeArrowheads="1"/>
          </p:cNvPicPr>
          <p:nvPr/>
        </p:nvPicPr>
        <p:blipFill>
          <a:blip r:embed="rId2" cstate="print"/>
          <a:srcRect/>
          <a:stretch>
            <a:fillRect/>
          </a:stretch>
        </p:blipFill>
        <p:spPr bwMode="auto">
          <a:xfrm>
            <a:off x="4427984" y="980728"/>
            <a:ext cx="4139952" cy="4365183"/>
          </a:xfrm>
          <a:prstGeom prst="rect">
            <a:avLst/>
          </a:prstGeom>
          <a:noFill/>
          <a:effectLst>
            <a:softEdge rad="317500"/>
          </a:effec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136</TotalTime>
  <Words>367</Words>
  <Application>Microsoft Office PowerPoint</Application>
  <PresentationFormat>Экран (4:3)</PresentationFormat>
  <Paragraphs>96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Аспект</vt:lpstr>
      <vt:lpstr>Словосочетание</vt:lpstr>
      <vt:lpstr>Слайд 2</vt:lpstr>
      <vt:lpstr>Смысловая связь между словами в словосочетании выражается с помощью вопроса. Например: рубить топором (чем?) Грамматическая связь между словами в словосочетании выражается с помощью окончания зависимого слова или окончания и предлога.  Например:    Жить (где?) в лесу, солнечный (какой?) день,  солнечного (какого?) дня             </vt:lpstr>
      <vt:lpstr>Слайд 4</vt:lpstr>
      <vt:lpstr>Слайд 5</vt:lpstr>
      <vt:lpstr>   Задание.   Данные слова,  преобразуйте в словосочетания. Согласуйте в роде, числе, падеже.</vt:lpstr>
      <vt:lpstr>               Виды    словосочетаний</vt:lpstr>
      <vt:lpstr>Возраст деревьев, чистые воды,  лежат на полу, изобразил на картине, краски осени, пение птиц, дружно работать, бег лошади, поздравить друга, гордиться дедом, объединить усилия, страстное желание, изучаешь грамматику, участник войны, говорить громко, очень красивый.</vt:lpstr>
      <vt:lpstr>Выпишите из текста все словосочетания, укажите их вид</vt:lpstr>
      <vt:lpstr>Эпитет</vt:lpstr>
      <vt:lpstr>Слайд 11</vt:lpstr>
      <vt:lpstr>   Тест</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Словосочетание</dc:title>
  <dc:creator>Татьяна</dc:creator>
  <cp:lastModifiedBy>Татьяна</cp:lastModifiedBy>
  <cp:revision>14</cp:revision>
  <dcterms:created xsi:type="dcterms:W3CDTF">2017-10-25T16:21:02Z</dcterms:created>
  <dcterms:modified xsi:type="dcterms:W3CDTF">2017-10-25T18:37:34Z</dcterms:modified>
</cp:coreProperties>
</file>