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1" r:id="rId2"/>
    <p:sldId id="257" r:id="rId3"/>
    <p:sldId id="274" r:id="rId4"/>
    <p:sldId id="270" r:id="rId5"/>
    <p:sldId id="276" r:id="rId6"/>
    <p:sldId id="294" r:id="rId7"/>
    <p:sldId id="295" r:id="rId8"/>
    <p:sldId id="272" r:id="rId9"/>
    <p:sldId id="299" r:id="rId10"/>
    <p:sldId id="291" r:id="rId11"/>
    <p:sldId id="277" r:id="rId12"/>
    <p:sldId id="297" r:id="rId13"/>
    <p:sldId id="278" r:id="rId14"/>
    <p:sldId id="296" r:id="rId15"/>
    <p:sldId id="293" r:id="rId16"/>
    <p:sldId id="298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17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3C248-ADD7-4211-AA4F-E7FEAC448C2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AE44-C8CA-4354-BAA0-DF9058C1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0E029-FA8E-4A1D-9E2E-DF0D2047B99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B5CDD-CF2E-4C2B-943D-B543E702A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DF1A53-B432-4676-8607-BF4D75B14FD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602495-113F-4249-BEB9-C078DD646F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объединение учителей-логопедов Авиастроительного района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логопедической работы при дизартрии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348881"/>
            <a:ext cx="8507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Дизартрия. 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Понятие, причины, виды, формы. 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563888" y="4785247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Гараева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Гульназ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Ильшатовна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Учитель-логопед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МБДОУ«Детский сад №78                                                               комбинированного вида с татарским языком воспитания и обучения»</a:t>
            </a:r>
          </a:p>
        </p:txBody>
      </p:sp>
      <p:pic>
        <p:nvPicPr>
          <p:cNvPr id="8" name="Picture 2" descr="C:\Users\1234\Desktop\20171023_104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3152" y="4340672"/>
            <a:ext cx="256914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Три степени псевдобульбарной дизартрии: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611560" y="822960"/>
          <a:ext cx="8075241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7"/>
                <a:gridCol w="2691747"/>
                <a:gridCol w="2691747"/>
              </a:tblGrid>
              <a:tr h="3368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Легкая (стертая)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Тяжелая (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анартрия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8462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характеризуется отсутствием грубых нарушений моторики артикуляционного аппарата.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критерии: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наличие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синкинезий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трудность удержания артикуляционной позы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трудность переключения артикуляционных движений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стойкость нарушения звукопроизношения и трудность автоматизации поставленных звуков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наличие просодических нарушений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характеризуется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амимичностью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отсутствие движений лицевых мышц.</a:t>
                      </a:r>
                    </a:p>
                    <a:p>
                      <a:r>
                        <a:rPr lang="ru-RU" dirty="0" smtClean="0"/>
                        <a:t>Значительную трудность представляет</a:t>
                      </a:r>
                      <a:r>
                        <a:rPr lang="ru-RU" baseline="0" dirty="0" smtClean="0"/>
                        <a:t> переключение  от одного движения к другому.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характеризуется глубоким поражением мышц и полной бездеятельностью речевого аппарата.</a:t>
                      </a:r>
                    </a:p>
                  </a:txBody>
                  <a:tcPr/>
                </a:tc>
              </a:tr>
              <a:tr h="336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Подкорковая дизартрия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9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Подкорковая дизартрия возникает при поражении подкорковых узлов головного мозга.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52937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s://cf.ppt-online.org/files/slide/n/NeEuACH4TpZ9mzQntkKBwRF8Vsa2bIjWJSYMh7/slide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662473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Подкорковая дизартрия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35480"/>
            <a:ext cx="6552728" cy="4922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Характерным является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мышечного тонуса и наличие гиперкинеза.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Гиперкинез - насильственные непроизвольные движения (в данном случае в области артикуляционной и мимической мускулатуры), не контролируемые ребенком. Своеобразные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 фонации и артикуляции.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просодической стороны речи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темпа, ритма и интонации.</a:t>
            </a:r>
            <a:endParaRPr lang="ru-RU" sz="2800" dirty="0"/>
          </a:p>
        </p:txBody>
      </p:sp>
      <p:pic>
        <p:nvPicPr>
          <p:cNvPr id="4" name="Picture 2" descr="http://zubovv.ru/wp-content/uploads/2017/03/9-Miogimnastika-v-ortodont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88840"/>
            <a:ext cx="216024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Корковая дизартрия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Следствие поражения отделов коры головного мозга, отвечающих за мышцы, участвующие в артикуляции.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mages.myshared.ru/5/359995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61662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Корковая дизартрия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Корковая дизартрия представляет большие трудности для выделения и распознавания. При этой форме нарушается произвольная моторика артикуляционного аппарата -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затрудняется динамика переключения от одного звука к другому, от одной артикуляционной позы к другой.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Речь напряженная, замедленная.</a:t>
            </a:r>
          </a:p>
          <a:p>
            <a:endParaRPr lang="ru-RU" dirty="0"/>
          </a:p>
        </p:txBody>
      </p:sp>
      <p:pic>
        <p:nvPicPr>
          <p:cNvPr id="4" name="Picture 2" descr="https://narodnymi.com/wp-content/uploads/2017/02/zanyatiya-pri-dizartirii-768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97152"/>
            <a:ext cx="280831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Мозжечковая дизартрия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931224" cy="438912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Возникает при поражение мозжечка.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900igr.net/datas/biologija/Stroenie-i-funktsii-golovnogo-mozga/0011-011-Mozzhe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97666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Мозжечковая дизартрия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6491064" cy="491182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Эта форма дизартрии отличается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растянутой (скандированной «рубленной») речью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постоянной сменой громкости. 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Иногда сопровождается выкриками отдельных звуков. 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Движения языка неточные, наблюдается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-Тремор кончика языка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Жевание ослаблено, мимика вялая.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чистом виде эта форма у детей наблюдается редко.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098" name="Picture 2" descr="http://900igr.net/up/datai/245533/0006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21088"/>
            <a:ext cx="2880320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лайд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292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;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Что такое дизартрия?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5898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Дизартрия </a:t>
            </a:r>
            <a:r>
              <a:rPr lang="ru-RU" sz="4800" b="1" dirty="0" smtClean="0">
                <a:latin typeface="Book Antiqua" pitchFamily="18" charset="0"/>
                <a:cs typeface="Arial" charset="0"/>
              </a:rPr>
              <a:t>– нарушение просодической и произносительной стороны речи вследствие органического поражения ЦНС и (или) её периферических отделов.</a:t>
            </a:r>
            <a:br>
              <a:rPr lang="ru-RU" sz="4800" b="1" dirty="0" smtClean="0">
                <a:latin typeface="Book Antiqua" pitchFamily="18" charset="0"/>
                <a:cs typeface="Arial" charset="0"/>
              </a:rPr>
            </a:br>
            <a:r>
              <a:rPr lang="ru-RU" sz="4800" b="1" dirty="0" smtClean="0">
                <a:latin typeface="Monotype Corsiva" pitchFamily="66" charset="0"/>
                <a:cs typeface="Arial" charset="0"/>
              </a:rPr>
              <a:t>                             </a:t>
            </a:r>
            <a:br>
              <a:rPr lang="ru-RU" sz="4800" b="1" dirty="0" smtClean="0">
                <a:latin typeface="Monotype Corsiva" pitchFamily="66" charset="0"/>
                <a:cs typeface="Arial" charset="0"/>
              </a:rPr>
            </a:br>
            <a:r>
              <a:rPr lang="ru-RU" sz="4800" b="1" dirty="0" smtClean="0">
                <a:latin typeface="Monotype Corsiva" pitchFamily="66" charset="0"/>
                <a:cs typeface="Arial" charset="0"/>
              </a:rPr>
              <a:t>                              </a:t>
            </a:r>
            <a:r>
              <a:rPr lang="ru-RU" sz="4800" b="1" dirty="0" err="1" smtClean="0">
                <a:latin typeface="Monotype Corsiva" pitchFamily="66" charset="0"/>
                <a:cs typeface="Arial" charset="0"/>
              </a:rPr>
              <a:t>Е.Н.Винарская</a:t>
            </a:r>
            <a:r>
              <a:rPr lang="ru-RU" sz="4800" b="1" dirty="0" smtClean="0">
                <a:latin typeface="Monotype Corsiva" pitchFamily="66" charset="0"/>
                <a:cs typeface="Arial" charset="0"/>
              </a:rPr>
              <a:t> </a:t>
            </a:r>
            <a:r>
              <a:rPr lang="en-US" sz="4800" dirty="0" smtClean="0">
                <a:latin typeface="Monotype Corsiva" pitchFamily="66" charset="0"/>
                <a:cs typeface="Arial" charset="0"/>
              </a:rPr>
              <a:t/>
            </a:r>
            <a:br>
              <a:rPr lang="en-US" sz="4800" dirty="0" smtClean="0">
                <a:latin typeface="Monotype Corsiva" pitchFamily="66" charset="0"/>
                <a:cs typeface="Arial" charset="0"/>
              </a:rPr>
            </a:br>
            <a:r>
              <a:rPr lang="en-US" sz="4800" dirty="0" smtClean="0">
                <a:latin typeface="Monotype Corsiva" pitchFamily="66" charset="0"/>
                <a:cs typeface="Arial" charset="0"/>
              </a:rPr>
              <a:t/>
            </a:r>
            <a:br>
              <a:rPr lang="en-US" sz="4800" dirty="0" smtClean="0">
                <a:latin typeface="Monotype Corsiva" pitchFamily="66" charset="0"/>
                <a:cs typeface="Arial" charset="0"/>
              </a:rPr>
            </a:b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m0-tub-ru.yandex.net/i?id=b1761851cd7f9cf19fd98558a799abf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941168"/>
            <a:ext cx="3744416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нарушения при дизартрии: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971600" y="2492896"/>
            <a:ext cx="1944216" cy="165618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звукопроизношения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843808" y="4149080"/>
            <a:ext cx="2016224" cy="165618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темпа, ритма и интонации речи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716016" y="2492896"/>
            <a:ext cx="1944216" cy="165618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дыхания и голоса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732240" y="4221088"/>
            <a:ext cx="1944216" cy="165618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общей и мелкой моторики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508104" y="1772816"/>
            <a:ext cx="484632" cy="64807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680777">
            <a:off x="2404241" y="1495514"/>
            <a:ext cx="484632" cy="99704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635896" y="2060848"/>
            <a:ext cx="484632" cy="165618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122145">
            <a:off x="7126598" y="1926913"/>
            <a:ext cx="484632" cy="199823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дизартрии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626968" cy="4389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Органические поражение ЦНС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результате воздействия различных неблагоприятных  факторов на развивающийся мозг ребенка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внутриутробном и раннем периодах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гипоксия плода, недоношенность, родовые травмы, затяжные или стремительные роды.)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Несовместимость по резус-фактору.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инфекционных заболеваний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нервной системы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первые годы жизни ребёнка.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церебральный паралич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(ДЦП). По данным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Мастюковой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Е.М. дизартрия при ДЦП проявляется в 65-85% случаев.</a:t>
            </a:r>
          </a:p>
          <a:p>
            <a:endParaRPr lang="ru-RU" dirty="0" smtClean="0"/>
          </a:p>
        </p:txBody>
      </p:sp>
      <p:pic>
        <p:nvPicPr>
          <p:cNvPr id="29700" name="Picture 4" descr="http://vashlogoped-online.ru/wp-content/uploads/2013/04/dizartr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941168"/>
            <a:ext cx="2160240" cy="1728243"/>
          </a:xfrm>
          <a:prstGeom prst="rect">
            <a:avLst/>
          </a:prstGeom>
          <a:noFill/>
        </p:spPr>
      </p:pic>
      <p:pic>
        <p:nvPicPr>
          <p:cNvPr id="29704" name="Picture 8" descr="http://osteomed-clinic.ru/wp-content/uploads/2016/06/z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629" y="2924944"/>
            <a:ext cx="2882371" cy="1944215"/>
          </a:xfrm>
          <a:prstGeom prst="rect">
            <a:avLst/>
          </a:prstGeom>
          <a:noFill/>
        </p:spPr>
      </p:pic>
      <p:pic>
        <p:nvPicPr>
          <p:cNvPr id="29706" name="Picture 10" descr="http://home-ledi.ru/images/pics/%D0%BF%D1%81%D0%B8%D1%85%D0%BE%D0%BB%D0%BE%D0%B3%D0%B8%D1%8F_%D0%B1%D0%B5%D1%80%D0%B5%D0%BC%D0%B5%D0%BD%D0%BD%D0%BE%D0%B9_%D0%B6%D0%B5%D0%BD%D1%89%D0%B8%D0%BD%D1%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268760"/>
            <a:ext cx="230425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nmed.org/wp-content/uploads/2017/03/formy-dysartr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5292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err="1" smtClean="0"/>
              <a:t>Бульбарная</a:t>
            </a:r>
            <a:r>
              <a:rPr lang="ru-RU" sz="4800" b="1" dirty="0" smtClean="0"/>
              <a:t>  дизартрия</a:t>
            </a:r>
            <a:endParaRPr lang="ru-RU" dirty="0"/>
          </a:p>
        </p:txBody>
      </p:sp>
      <p:pic>
        <p:nvPicPr>
          <p:cNvPr id="4" name="Picture 4" descr="http://anatomus.ru/images/nerv/medulla-oblonga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536504" cy="35253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772816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обусловлена поражением ядер подъязычного, лицевого, тройничного, языкоглоточного, блуждающего нерва в продолговатом мозге. </a:t>
            </a:r>
            <a:endParaRPr lang="ru-RU" sz="2400" dirty="0"/>
          </a:p>
        </p:txBody>
      </p:sp>
      <p:pic>
        <p:nvPicPr>
          <p:cNvPr id="8196" name="Picture 4" descr="http://zdorovje24.ru/images/nevrolog/bulp-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96044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err="1" smtClean="0"/>
              <a:t>Бульбарная</a:t>
            </a:r>
            <a:r>
              <a:rPr lang="ru-RU" sz="5400" b="1" dirty="0" smtClean="0"/>
              <a:t>  дизартрия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35480"/>
            <a:ext cx="6912768" cy="43891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этой формы характерны: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с глотанием, жеванием;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нарушения дыхания, как общего , так и речевого;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нарушение голоса (слабый, назализированный),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гиперсаливация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невнятная и смазанная речь;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невозможность закрыть рот;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или амимия;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поражаются произвольные и непроизвольные движения.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nsultovnet.ru/wp-content/uploads/2017/01/Problemnaja-rech-pri-jepilep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280687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Псевдобульбарная дизартрия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5904656" cy="3240360"/>
          </a:xfrm>
        </p:spPr>
        <p:txBody>
          <a:bodyPr>
            <a:normAutofit fontScale="32500" lnSpcReduction="20000"/>
          </a:bodyPr>
          <a:lstStyle/>
          <a:p>
            <a:pPr lvl="0" algn="ctr">
              <a:buNone/>
            </a:pPr>
            <a:r>
              <a:rPr lang="ru-RU" sz="8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Поражение корково-ядерных проводящих путей, идущих от коры головного мозга к ядрам языкоглоточного, блуждающего и подъязычного нервов.</a:t>
            </a:r>
            <a:r>
              <a:rPr lang="ru-RU" sz="8600" dirty="0" smtClean="0"/>
              <a:t> </a:t>
            </a:r>
            <a:endParaRPr lang="ru-RU" sz="8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73016"/>
            <a:ext cx="4896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Характерно изменение мышечного тонуса: повышение тонуса мышц - спастическая форма;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понижение тонуса мышц 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паретическая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форма;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смешанная форма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images.myshared.ru/6/660063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95232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Псевдобульбарная дизартрия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715200" cy="4695800"/>
          </a:xfrm>
        </p:spPr>
        <p:txBody>
          <a:bodyPr/>
          <a:lstStyle/>
          <a:p>
            <a:pPr lvl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часто встречающаяся форма детской дизартрии.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Отличительным признаком выступает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монотонность речи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Также наблюдается: увеличение саливации при произвольных движениях; амимия лица; нарушение общей и речевой моторики; язык напряжен, отодвинут кзади.</a:t>
            </a:r>
            <a:endParaRPr lang="ru-RU" dirty="0"/>
          </a:p>
        </p:txBody>
      </p:sp>
      <p:pic>
        <p:nvPicPr>
          <p:cNvPr id="4" name="Picture 4" descr="https://womantip.net/wp-content/uploads/2015/02/%D0%BE%D0%B1%D0%B8%D0%BB%D1%8C%D0%BD%D0%BE%D0%B5-%D1%81%D0%BB%D1%8E%D0%BD%D0%BE%D0%BE%D1%82%D0%B4%D0%B5%D0%BB%D0%B5%D0%BD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869160"/>
            <a:ext cx="2160240" cy="1728192"/>
          </a:xfrm>
          <a:prstGeom prst="rect">
            <a:avLst/>
          </a:prstGeom>
          <a:noFill/>
        </p:spPr>
      </p:pic>
      <p:pic>
        <p:nvPicPr>
          <p:cNvPr id="5" name="Picture 2" descr="http://pediatriya.info/wp-content/uploads/2017/06/lico-rebenka-s-adenoid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060848"/>
            <a:ext cx="1584176" cy="1860774"/>
          </a:xfrm>
          <a:prstGeom prst="rect">
            <a:avLst/>
          </a:prstGeom>
          <a:noFill/>
        </p:spPr>
      </p:pic>
      <p:pic>
        <p:nvPicPr>
          <p:cNvPr id="3074" name="Picture 2" descr="http://900igr.net/up/datai/245533/0018-006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97152"/>
            <a:ext cx="2857500" cy="1810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92D050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840</TotalTime>
  <Words>580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 Методическое объединение учителей-логопедов Авиастроительного района  Методика логопедической работы при дизартрии</vt:lpstr>
      <vt:lpstr>Что такое дизартрия?</vt:lpstr>
      <vt:lpstr>Основные нарушения при дизартрии:</vt:lpstr>
      <vt:lpstr>Причины возникновения дизартрии</vt:lpstr>
      <vt:lpstr>Слайд 5</vt:lpstr>
      <vt:lpstr>Бульбарная  дизартрия</vt:lpstr>
      <vt:lpstr>Бульбарная  дизартрия</vt:lpstr>
      <vt:lpstr>Псевдобульбарная дизартрия</vt:lpstr>
      <vt:lpstr>Псевдобульбарная дизартрия</vt:lpstr>
      <vt:lpstr>Три степени псевдобульбарной дизартрии:</vt:lpstr>
      <vt:lpstr>Подкорковая дизартрия </vt:lpstr>
      <vt:lpstr>Подкорковая дизартрия </vt:lpstr>
      <vt:lpstr>Корковая дизартрия</vt:lpstr>
      <vt:lpstr>Корковая дизартрия</vt:lpstr>
      <vt:lpstr>Мозжечковая дизартрия</vt:lpstr>
      <vt:lpstr>Мозжечковая дизартрия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1234</cp:lastModifiedBy>
  <cp:revision>92</cp:revision>
  <dcterms:created xsi:type="dcterms:W3CDTF">2017-10-16T17:36:34Z</dcterms:created>
  <dcterms:modified xsi:type="dcterms:W3CDTF">2017-12-14T08:13:14Z</dcterms:modified>
</cp:coreProperties>
</file>