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4EF20-8C28-4019-AFCA-07074732C43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F071F0-984A-46D2-8D02-BA6714A7A40B}">
      <dgm:prSet phldrT="[Текст]" custT="1"/>
      <dgm:spPr/>
      <dgm:t>
        <a:bodyPr/>
        <a:lstStyle/>
        <a:p>
          <a:r>
            <a:rPr lang="ru-RU" sz="2000" dirty="0" smtClean="0"/>
            <a:t>Этапы реализации проекта</a:t>
          </a:r>
          <a:endParaRPr lang="ru-RU" sz="2000" dirty="0"/>
        </a:p>
      </dgm:t>
    </dgm:pt>
    <dgm:pt modelId="{CCFA72AF-C52E-4E6A-B95B-F42588908891}" type="parTrans" cxnId="{6A457FCC-9D3F-43CB-8770-D58F3E09315F}">
      <dgm:prSet/>
      <dgm:spPr/>
      <dgm:t>
        <a:bodyPr/>
        <a:lstStyle/>
        <a:p>
          <a:endParaRPr lang="ru-RU"/>
        </a:p>
      </dgm:t>
    </dgm:pt>
    <dgm:pt modelId="{48DBD584-F5F6-4EC2-8C41-EFF66CF1645E}" type="sibTrans" cxnId="{6A457FCC-9D3F-43CB-8770-D58F3E09315F}">
      <dgm:prSet/>
      <dgm:spPr/>
      <dgm:t>
        <a:bodyPr/>
        <a:lstStyle/>
        <a:p>
          <a:endParaRPr lang="ru-RU"/>
        </a:p>
      </dgm:t>
    </dgm:pt>
    <dgm:pt modelId="{63668334-0841-4DCF-ADEF-F6F85A93E00C}">
      <dgm:prSet phldrT="[Текст]" custT="1"/>
      <dgm:spPr/>
      <dgm:t>
        <a:bodyPr/>
        <a:lstStyle/>
        <a:p>
          <a:r>
            <a:rPr lang="ru-RU" sz="1200" b="1" dirty="0" smtClean="0"/>
            <a:t>Подготовительный</a:t>
          </a:r>
          <a:r>
            <a:rPr lang="ru-RU" sz="1200" dirty="0" smtClean="0"/>
            <a:t> </a:t>
          </a:r>
        </a:p>
        <a:p>
          <a:r>
            <a:rPr lang="ru-RU" sz="1200" dirty="0" smtClean="0"/>
            <a:t>( моделирование ситуации, выделение проблемы)</a:t>
          </a:r>
          <a:endParaRPr lang="ru-RU" sz="1200" dirty="0"/>
        </a:p>
      </dgm:t>
    </dgm:pt>
    <dgm:pt modelId="{6C349178-38FD-4D12-A44B-0A97AB96A00F}" type="parTrans" cxnId="{3FA06A83-4158-43D1-AC9D-54F647CB2E60}">
      <dgm:prSet/>
      <dgm:spPr/>
      <dgm:t>
        <a:bodyPr/>
        <a:lstStyle/>
        <a:p>
          <a:endParaRPr lang="ru-RU"/>
        </a:p>
      </dgm:t>
    </dgm:pt>
    <dgm:pt modelId="{EBFE5ED2-8FDA-413B-B9FA-42083D45D9E5}" type="sibTrans" cxnId="{3FA06A83-4158-43D1-AC9D-54F647CB2E60}">
      <dgm:prSet/>
      <dgm:spPr/>
      <dgm:t>
        <a:bodyPr/>
        <a:lstStyle/>
        <a:p>
          <a:endParaRPr lang="ru-RU"/>
        </a:p>
      </dgm:t>
    </dgm:pt>
    <dgm:pt modelId="{57BEB340-60EF-43F3-9948-46E46A4899D0}">
      <dgm:prSet phldrT="[Текст]" custT="1"/>
      <dgm:spPr/>
      <dgm:t>
        <a:bodyPr/>
        <a:lstStyle/>
        <a:p>
          <a:r>
            <a:rPr lang="ru-RU" sz="1200" b="1" dirty="0" smtClean="0"/>
            <a:t>Основной </a:t>
          </a:r>
        </a:p>
        <a:p>
          <a:r>
            <a:rPr lang="ru-RU" sz="1200" dirty="0" smtClean="0"/>
            <a:t>(Выделение задач)</a:t>
          </a:r>
          <a:endParaRPr lang="ru-RU" sz="1200" dirty="0"/>
        </a:p>
      </dgm:t>
    </dgm:pt>
    <dgm:pt modelId="{B4552984-540C-4083-A0CA-9C33DC210091}" type="parTrans" cxnId="{64FF6C87-981E-434D-8F94-CDE49D7260EC}">
      <dgm:prSet/>
      <dgm:spPr/>
      <dgm:t>
        <a:bodyPr/>
        <a:lstStyle/>
        <a:p>
          <a:endParaRPr lang="ru-RU" dirty="0"/>
        </a:p>
      </dgm:t>
    </dgm:pt>
    <dgm:pt modelId="{E3019177-6252-417A-9563-BCAB4CD07C47}" type="sibTrans" cxnId="{64FF6C87-981E-434D-8F94-CDE49D7260EC}">
      <dgm:prSet/>
      <dgm:spPr/>
      <dgm:t>
        <a:bodyPr/>
        <a:lstStyle/>
        <a:p>
          <a:endParaRPr lang="ru-RU"/>
        </a:p>
      </dgm:t>
    </dgm:pt>
    <dgm:pt modelId="{4D5D7EC5-E747-4754-B82A-9C7284A66980}">
      <dgm:prSet phldrT="[Текст]" custT="1"/>
      <dgm:spPr/>
      <dgm:t>
        <a:bodyPr/>
        <a:lstStyle/>
        <a:p>
          <a:r>
            <a:rPr lang="ru-RU" sz="1200" b="1" dirty="0" smtClean="0"/>
            <a:t>Практический</a:t>
          </a:r>
          <a:r>
            <a:rPr lang="ru-RU" sz="1100" dirty="0" smtClean="0"/>
            <a:t> </a:t>
          </a:r>
        </a:p>
        <a:p>
          <a:r>
            <a:rPr lang="ru-RU" sz="1100" dirty="0" smtClean="0"/>
            <a:t>(Практическая </a:t>
          </a:r>
        </a:p>
        <a:p>
          <a:r>
            <a:rPr lang="ru-RU" sz="1100" dirty="0" smtClean="0"/>
            <a:t>Деятельность)</a:t>
          </a:r>
          <a:endParaRPr lang="ru-RU" sz="1100" dirty="0"/>
        </a:p>
      </dgm:t>
    </dgm:pt>
    <dgm:pt modelId="{C4E27161-8D5E-4771-A3A1-ACC81F68D916}" type="parTrans" cxnId="{2E158AC5-E81A-46E1-932C-6F3A248CEC0D}">
      <dgm:prSet/>
      <dgm:spPr/>
      <dgm:t>
        <a:bodyPr/>
        <a:lstStyle/>
        <a:p>
          <a:endParaRPr lang="ru-RU" dirty="0"/>
        </a:p>
      </dgm:t>
    </dgm:pt>
    <dgm:pt modelId="{0798B950-E063-43EB-A88F-C26369FF9300}" type="sibTrans" cxnId="{2E158AC5-E81A-46E1-932C-6F3A248CEC0D}">
      <dgm:prSet/>
      <dgm:spPr/>
      <dgm:t>
        <a:bodyPr/>
        <a:lstStyle/>
        <a:p>
          <a:endParaRPr lang="ru-RU"/>
        </a:p>
      </dgm:t>
    </dgm:pt>
    <dgm:pt modelId="{C8523CA6-8183-46EC-B876-6318170D0839}">
      <dgm:prSet phldrT="[Текст]" custT="1"/>
      <dgm:spPr/>
      <dgm:t>
        <a:bodyPr/>
        <a:lstStyle/>
        <a:p>
          <a:r>
            <a:rPr lang="ru-RU" sz="1200" b="1" dirty="0" smtClean="0"/>
            <a:t>Заключительный</a:t>
          </a:r>
        </a:p>
        <a:p>
          <a:r>
            <a:rPr lang="ru-RU" sz="1200" dirty="0" smtClean="0"/>
            <a:t>(Итоговое НОД)</a:t>
          </a:r>
          <a:endParaRPr lang="ru-RU" sz="1200" dirty="0"/>
        </a:p>
      </dgm:t>
    </dgm:pt>
    <dgm:pt modelId="{88F3837A-BE8F-4AC3-8104-0E601E721453}" type="parTrans" cxnId="{E9E22FD1-3743-459E-B994-E0C5B00E81F9}">
      <dgm:prSet/>
      <dgm:spPr/>
      <dgm:t>
        <a:bodyPr/>
        <a:lstStyle/>
        <a:p>
          <a:endParaRPr lang="ru-RU" dirty="0"/>
        </a:p>
      </dgm:t>
    </dgm:pt>
    <dgm:pt modelId="{E8DC71F2-98A7-4A79-BB3F-084E88A0577F}" type="sibTrans" cxnId="{E9E22FD1-3743-459E-B994-E0C5B00E81F9}">
      <dgm:prSet/>
      <dgm:spPr/>
      <dgm:t>
        <a:bodyPr/>
        <a:lstStyle/>
        <a:p>
          <a:endParaRPr lang="ru-RU"/>
        </a:p>
      </dgm:t>
    </dgm:pt>
    <dgm:pt modelId="{43F9DB5F-EC69-47DA-AC0D-DFD4D98414BF}" type="pres">
      <dgm:prSet presAssocID="{40B4EF20-8C28-4019-AFCA-07074732C4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798947-6EFD-4BB3-BB46-4D9687F778F1}" type="pres">
      <dgm:prSet presAssocID="{4BF071F0-984A-46D2-8D02-BA6714A7A40B}" presName="centerShape" presStyleLbl="node0" presStyleIdx="0" presStyleCnt="1" custScaleX="143489" custScaleY="139595"/>
      <dgm:spPr/>
      <dgm:t>
        <a:bodyPr/>
        <a:lstStyle/>
        <a:p>
          <a:endParaRPr lang="ru-RU"/>
        </a:p>
      </dgm:t>
    </dgm:pt>
    <dgm:pt modelId="{A66907FD-825E-4E71-9639-3999660AE5D2}" type="pres">
      <dgm:prSet presAssocID="{6C349178-38FD-4D12-A44B-0A97AB96A00F}" presName="Name9" presStyleLbl="parChTrans1D2" presStyleIdx="0" presStyleCnt="4"/>
      <dgm:spPr/>
      <dgm:t>
        <a:bodyPr/>
        <a:lstStyle/>
        <a:p>
          <a:endParaRPr lang="ru-RU"/>
        </a:p>
      </dgm:t>
    </dgm:pt>
    <dgm:pt modelId="{54B608FA-572B-43CE-B159-023EBBC35F98}" type="pres">
      <dgm:prSet presAssocID="{6C349178-38FD-4D12-A44B-0A97AB96A00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4789F1C-DA9C-49DF-A854-F0BC3E5A8725}" type="pres">
      <dgm:prSet presAssocID="{63668334-0841-4DCF-ADEF-F6F85A93E00C}" presName="node" presStyleLbl="node1" presStyleIdx="0" presStyleCnt="4" custScaleX="149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AC43E-E367-4B75-BAB9-E4F8CE112674}" type="pres">
      <dgm:prSet presAssocID="{B4552984-540C-4083-A0CA-9C33DC210091}" presName="Name9" presStyleLbl="parChTrans1D2" presStyleIdx="1" presStyleCnt="4"/>
      <dgm:spPr/>
      <dgm:t>
        <a:bodyPr/>
        <a:lstStyle/>
        <a:p>
          <a:endParaRPr lang="ru-RU"/>
        </a:p>
      </dgm:t>
    </dgm:pt>
    <dgm:pt modelId="{C335EC27-D825-4550-A393-A0F9EF026346}" type="pres">
      <dgm:prSet presAssocID="{B4552984-540C-4083-A0CA-9C33DC21009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6C324CA-2B9E-45FE-9C21-CEBF50092D7E}" type="pres">
      <dgm:prSet presAssocID="{57BEB340-60EF-43F3-9948-46E46A4899D0}" presName="node" presStyleLbl="node1" presStyleIdx="1" presStyleCnt="4" custScaleX="119124" custRadScaleRad="117737" custRadScaleInc="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42B54-6763-4ECE-98CE-268AC0011E6C}" type="pres">
      <dgm:prSet presAssocID="{C4E27161-8D5E-4771-A3A1-ACC81F68D916}" presName="Name9" presStyleLbl="parChTrans1D2" presStyleIdx="2" presStyleCnt="4"/>
      <dgm:spPr/>
      <dgm:t>
        <a:bodyPr/>
        <a:lstStyle/>
        <a:p>
          <a:endParaRPr lang="ru-RU"/>
        </a:p>
      </dgm:t>
    </dgm:pt>
    <dgm:pt modelId="{2E84BBAF-54D6-400D-9182-262F05C43BCF}" type="pres">
      <dgm:prSet presAssocID="{C4E27161-8D5E-4771-A3A1-ACC81F68D91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829760F-EF8E-478F-9BC6-C60DB82384CD}" type="pres">
      <dgm:prSet presAssocID="{4D5D7EC5-E747-4754-B82A-9C7284A66980}" presName="node" presStyleLbl="node1" presStyleIdx="2" presStyleCnt="4" custScaleX="12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0BBF-19E8-47CD-9E65-B39BC2258A35}" type="pres">
      <dgm:prSet presAssocID="{88F3837A-BE8F-4AC3-8104-0E601E721453}" presName="Name9" presStyleLbl="parChTrans1D2" presStyleIdx="3" presStyleCnt="4"/>
      <dgm:spPr/>
      <dgm:t>
        <a:bodyPr/>
        <a:lstStyle/>
        <a:p>
          <a:endParaRPr lang="ru-RU"/>
        </a:p>
      </dgm:t>
    </dgm:pt>
    <dgm:pt modelId="{ECBE9EAD-D0B9-4FF6-86EB-8E26BA9AF84E}" type="pres">
      <dgm:prSet presAssocID="{88F3837A-BE8F-4AC3-8104-0E601E72145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00463F8-006A-4252-8694-D625C0AEB7C3}" type="pres">
      <dgm:prSet presAssocID="{C8523CA6-8183-46EC-B876-6318170D0839}" presName="node" presStyleLbl="node1" presStyleIdx="3" presStyleCnt="4" custScaleX="125968" custRadScaleRad="125731" custRadScaleInc="-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577F6-CC4F-4B1E-96AF-97825BAFECD9}" type="presOf" srcId="{C4E27161-8D5E-4771-A3A1-ACC81F68D916}" destId="{2E84BBAF-54D6-400D-9182-262F05C43BCF}" srcOrd="1" destOrd="0" presId="urn:microsoft.com/office/officeart/2005/8/layout/radial1"/>
    <dgm:cxn modelId="{EFA78587-A7C6-4730-AF89-2EFC42420894}" type="presOf" srcId="{88F3837A-BE8F-4AC3-8104-0E601E721453}" destId="{400F0BBF-19E8-47CD-9E65-B39BC2258A35}" srcOrd="0" destOrd="0" presId="urn:microsoft.com/office/officeart/2005/8/layout/radial1"/>
    <dgm:cxn modelId="{AC84C4A7-2E06-4C7E-812B-FEC2D6BB2153}" type="presOf" srcId="{C8523CA6-8183-46EC-B876-6318170D0839}" destId="{500463F8-006A-4252-8694-D625C0AEB7C3}" srcOrd="0" destOrd="0" presId="urn:microsoft.com/office/officeart/2005/8/layout/radial1"/>
    <dgm:cxn modelId="{585E15A0-C94C-413C-9B21-A4804BC89D3F}" type="presOf" srcId="{6C349178-38FD-4D12-A44B-0A97AB96A00F}" destId="{A66907FD-825E-4E71-9639-3999660AE5D2}" srcOrd="0" destOrd="0" presId="urn:microsoft.com/office/officeart/2005/8/layout/radial1"/>
    <dgm:cxn modelId="{9676D683-5CC3-41FE-B49C-A914EB05ADE7}" type="presOf" srcId="{B4552984-540C-4083-A0CA-9C33DC210091}" destId="{C335EC27-D825-4550-A393-A0F9EF026346}" srcOrd="1" destOrd="0" presId="urn:microsoft.com/office/officeart/2005/8/layout/radial1"/>
    <dgm:cxn modelId="{45DDA156-C29C-4517-A701-030179C1239A}" type="presOf" srcId="{57BEB340-60EF-43F3-9948-46E46A4899D0}" destId="{B6C324CA-2B9E-45FE-9C21-CEBF50092D7E}" srcOrd="0" destOrd="0" presId="urn:microsoft.com/office/officeart/2005/8/layout/radial1"/>
    <dgm:cxn modelId="{4821EA94-9641-444D-9C9A-B38B69EA9438}" type="presOf" srcId="{6C349178-38FD-4D12-A44B-0A97AB96A00F}" destId="{54B608FA-572B-43CE-B159-023EBBC35F98}" srcOrd="1" destOrd="0" presId="urn:microsoft.com/office/officeart/2005/8/layout/radial1"/>
    <dgm:cxn modelId="{64FF6C87-981E-434D-8F94-CDE49D7260EC}" srcId="{4BF071F0-984A-46D2-8D02-BA6714A7A40B}" destId="{57BEB340-60EF-43F3-9948-46E46A4899D0}" srcOrd="1" destOrd="0" parTransId="{B4552984-540C-4083-A0CA-9C33DC210091}" sibTransId="{E3019177-6252-417A-9563-BCAB4CD07C47}"/>
    <dgm:cxn modelId="{AC3325B7-0785-4DBD-9CF6-B72B4B1C85BD}" type="presOf" srcId="{4BF071F0-984A-46D2-8D02-BA6714A7A40B}" destId="{28798947-6EFD-4BB3-BB46-4D9687F778F1}" srcOrd="0" destOrd="0" presId="urn:microsoft.com/office/officeart/2005/8/layout/radial1"/>
    <dgm:cxn modelId="{3FA06A83-4158-43D1-AC9D-54F647CB2E60}" srcId="{4BF071F0-984A-46D2-8D02-BA6714A7A40B}" destId="{63668334-0841-4DCF-ADEF-F6F85A93E00C}" srcOrd="0" destOrd="0" parTransId="{6C349178-38FD-4D12-A44B-0A97AB96A00F}" sibTransId="{EBFE5ED2-8FDA-413B-B9FA-42083D45D9E5}"/>
    <dgm:cxn modelId="{E9E22FD1-3743-459E-B994-E0C5B00E81F9}" srcId="{4BF071F0-984A-46D2-8D02-BA6714A7A40B}" destId="{C8523CA6-8183-46EC-B876-6318170D0839}" srcOrd="3" destOrd="0" parTransId="{88F3837A-BE8F-4AC3-8104-0E601E721453}" sibTransId="{E8DC71F2-98A7-4A79-BB3F-084E88A0577F}"/>
    <dgm:cxn modelId="{8F1B6C9C-1001-4F4B-BDDA-B09E01E4C06C}" type="presOf" srcId="{40B4EF20-8C28-4019-AFCA-07074732C439}" destId="{43F9DB5F-EC69-47DA-AC0D-DFD4D98414BF}" srcOrd="0" destOrd="0" presId="urn:microsoft.com/office/officeart/2005/8/layout/radial1"/>
    <dgm:cxn modelId="{6A457FCC-9D3F-43CB-8770-D58F3E09315F}" srcId="{40B4EF20-8C28-4019-AFCA-07074732C439}" destId="{4BF071F0-984A-46D2-8D02-BA6714A7A40B}" srcOrd="0" destOrd="0" parTransId="{CCFA72AF-C52E-4E6A-B95B-F42588908891}" sibTransId="{48DBD584-F5F6-4EC2-8C41-EFF66CF1645E}"/>
    <dgm:cxn modelId="{2E158AC5-E81A-46E1-932C-6F3A248CEC0D}" srcId="{4BF071F0-984A-46D2-8D02-BA6714A7A40B}" destId="{4D5D7EC5-E747-4754-B82A-9C7284A66980}" srcOrd="2" destOrd="0" parTransId="{C4E27161-8D5E-4771-A3A1-ACC81F68D916}" sibTransId="{0798B950-E063-43EB-A88F-C26369FF9300}"/>
    <dgm:cxn modelId="{1196FC46-F87F-4DAD-BD92-03C908B9B1AD}" type="presOf" srcId="{4D5D7EC5-E747-4754-B82A-9C7284A66980}" destId="{C829760F-EF8E-478F-9BC6-C60DB82384CD}" srcOrd="0" destOrd="0" presId="urn:microsoft.com/office/officeart/2005/8/layout/radial1"/>
    <dgm:cxn modelId="{298961B2-D9CB-438A-8C3D-D69CEAD0CA68}" type="presOf" srcId="{63668334-0841-4DCF-ADEF-F6F85A93E00C}" destId="{54789F1C-DA9C-49DF-A854-F0BC3E5A8725}" srcOrd="0" destOrd="0" presId="urn:microsoft.com/office/officeart/2005/8/layout/radial1"/>
    <dgm:cxn modelId="{5392FF97-E40E-4E4C-A1F4-8F1FFC3C9551}" type="presOf" srcId="{88F3837A-BE8F-4AC3-8104-0E601E721453}" destId="{ECBE9EAD-D0B9-4FF6-86EB-8E26BA9AF84E}" srcOrd="1" destOrd="0" presId="urn:microsoft.com/office/officeart/2005/8/layout/radial1"/>
    <dgm:cxn modelId="{C1DDFE01-9C8C-42CF-A3D0-248F900B34DC}" type="presOf" srcId="{B4552984-540C-4083-A0CA-9C33DC210091}" destId="{D9FAC43E-E367-4B75-BAB9-E4F8CE112674}" srcOrd="0" destOrd="0" presId="urn:microsoft.com/office/officeart/2005/8/layout/radial1"/>
    <dgm:cxn modelId="{ABE7115A-910B-4FD5-9A2E-1B6F760326BA}" type="presOf" srcId="{C4E27161-8D5E-4771-A3A1-ACC81F68D916}" destId="{75D42B54-6763-4ECE-98CE-268AC0011E6C}" srcOrd="0" destOrd="0" presId="urn:microsoft.com/office/officeart/2005/8/layout/radial1"/>
    <dgm:cxn modelId="{2B03A27A-47FC-407E-90B4-B30F7D6B5340}" type="presParOf" srcId="{43F9DB5F-EC69-47DA-AC0D-DFD4D98414BF}" destId="{28798947-6EFD-4BB3-BB46-4D9687F778F1}" srcOrd="0" destOrd="0" presId="urn:microsoft.com/office/officeart/2005/8/layout/radial1"/>
    <dgm:cxn modelId="{744E5D77-380F-436F-A13B-FB61FD0D72F1}" type="presParOf" srcId="{43F9DB5F-EC69-47DA-AC0D-DFD4D98414BF}" destId="{A66907FD-825E-4E71-9639-3999660AE5D2}" srcOrd="1" destOrd="0" presId="urn:microsoft.com/office/officeart/2005/8/layout/radial1"/>
    <dgm:cxn modelId="{8765F7CD-EEF3-427B-8504-EA5786DDA12E}" type="presParOf" srcId="{A66907FD-825E-4E71-9639-3999660AE5D2}" destId="{54B608FA-572B-43CE-B159-023EBBC35F98}" srcOrd="0" destOrd="0" presId="urn:microsoft.com/office/officeart/2005/8/layout/radial1"/>
    <dgm:cxn modelId="{BAAD973E-4E46-4F03-8426-2D0922C1E5F0}" type="presParOf" srcId="{43F9DB5F-EC69-47DA-AC0D-DFD4D98414BF}" destId="{54789F1C-DA9C-49DF-A854-F0BC3E5A8725}" srcOrd="2" destOrd="0" presId="urn:microsoft.com/office/officeart/2005/8/layout/radial1"/>
    <dgm:cxn modelId="{1E5E957E-0A02-4262-A5B9-DFAC40394684}" type="presParOf" srcId="{43F9DB5F-EC69-47DA-AC0D-DFD4D98414BF}" destId="{D9FAC43E-E367-4B75-BAB9-E4F8CE112674}" srcOrd="3" destOrd="0" presId="urn:microsoft.com/office/officeart/2005/8/layout/radial1"/>
    <dgm:cxn modelId="{74DA3D31-941F-4813-92BD-70F85BF9716A}" type="presParOf" srcId="{D9FAC43E-E367-4B75-BAB9-E4F8CE112674}" destId="{C335EC27-D825-4550-A393-A0F9EF026346}" srcOrd="0" destOrd="0" presId="urn:microsoft.com/office/officeart/2005/8/layout/radial1"/>
    <dgm:cxn modelId="{FD384A9A-9237-488D-9324-F1041142F617}" type="presParOf" srcId="{43F9DB5F-EC69-47DA-AC0D-DFD4D98414BF}" destId="{B6C324CA-2B9E-45FE-9C21-CEBF50092D7E}" srcOrd="4" destOrd="0" presId="urn:microsoft.com/office/officeart/2005/8/layout/radial1"/>
    <dgm:cxn modelId="{8194E718-8A66-4630-B398-78AC4677C82D}" type="presParOf" srcId="{43F9DB5F-EC69-47DA-AC0D-DFD4D98414BF}" destId="{75D42B54-6763-4ECE-98CE-268AC0011E6C}" srcOrd="5" destOrd="0" presId="urn:microsoft.com/office/officeart/2005/8/layout/radial1"/>
    <dgm:cxn modelId="{463EF0FD-2BD2-4461-8C51-696B5EB5623E}" type="presParOf" srcId="{75D42B54-6763-4ECE-98CE-268AC0011E6C}" destId="{2E84BBAF-54D6-400D-9182-262F05C43BCF}" srcOrd="0" destOrd="0" presId="urn:microsoft.com/office/officeart/2005/8/layout/radial1"/>
    <dgm:cxn modelId="{86ABB07E-0BE2-4B2F-8C93-3D90BBA24E22}" type="presParOf" srcId="{43F9DB5F-EC69-47DA-AC0D-DFD4D98414BF}" destId="{C829760F-EF8E-478F-9BC6-C60DB82384CD}" srcOrd="6" destOrd="0" presId="urn:microsoft.com/office/officeart/2005/8/layout/radial1"/>
    <dgm:cxn modelId="{FB85EB4A-070F-4D76-8B81-9EE3B2E9E13D}" type="presParOf" srcId="{43F9DB5F-EC69-47DA-AC0D-DFD4D98414BF}" destId="{400F0BBF-19E8-47CD-9E65-B39BC2258A35}" srcOrd="7" destOrd="0" presId="urn:microsoft.com/office/officeart/2005/8/layout/radial1"/>
    <dgm:cxn modelId="{211D5658-3698-46FA-B947-CE5F7C1DAB9A}" type="presParOf" srcId="{400F0BBF-19E8-47CD-9E65-B39BC2258A35}" destId="{ECBE9EAD-D0B9-4FF6-86EB-8E26BA9AF84E}" srcOrd="0" destOrd="0" presId="urn:microsoft.com/office/officeart/2005/8/layout/radial1"/>
    <dgm:cxn modelId="{2AF0BA77-CDE6-4C91-BFBA-D83A1C3E2BC9}" type="presParOf" srcId="{43F9DB5F-EC69-47DA-AC0D-DFD4D98414BF}" destId="{500463F8-006A-4252-8694-D625C0AEB7C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98947-6EFD-4BB3-BB46-4D9687F778F1}">
      <dsp:nvSpPr>
        <dsp:cNvPr id="0" name=""/>
        <dsp:cNvSpPr/>
      </dsp:nvSpPr>
      <dsp:spPr>
        <a:xfrm>
          <a:off x="2786125" y="1471608"/>
          <a:ext cx="1889613" cy="1838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Этапы реализации проекта</a:t>
          </a:r>
          <a:endParaRPr lang="ru-RU" sz="2000" kern="1200" dirty="0"/>
        </a:p>
      </dsp:txBody>
      <dsp:txXfrm>
        <a:off x="3062852" y="1740826"/>
        <a:ext cx="1336159" cy="1299897"/>
      </dsp:txXfrm>
    </dsp:sp>
    <dsp:sp modelId="{A66907FD-825E-4E71-9639-3999660AE5D2}">
      <dsp:nvSpPr>
        <dsp:cNvPr id="0" name=""/>
        <dsp:cNvSpPr/>
      </dsp:nvSpPr>
      <dsp:spPr>
        <a:xfrm rot="16200000">
          <a:off x="3662758" y="1387454"/>
          <a:ext cx="136347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136347" y="15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27523" y="1400026"/>
        <a:ext cx="6817" cy="6817"/>
      </dsp:txXfrm>
    </dsp:sp>
    <dsp:sp modelId="{54789F1C-DA9C-49DF-A854-F0BC3E5A8725}">
      <dsp:nvSpPr>
        <dsp:cNvPr id="0" name=""/>
        <dsp:cNvSpPr/>
      </dsp:nvSpPr>
      <dsp:spPr>
        <a:xfrm>
          <a:off x="2746914" y="18356"/>
          <a:ext cx="1968035" cy="13169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Подготовительный</a:t>
          </a:r>
          <a:r>
            <a:rPr lang="ru-RU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 моделирование ситуации, выделение проблемы)</a:t>
          </a:r>
          <a:endParaRPr lang="ru-RU" sz="1200" kern="1200" dirty="0"/>
        </a:p>
      </dsp:txBody>
      <dsp:txXfrm>
        <a:off x="3035126" y="211212"/>
        <a:ext cx="1391611" cy="931192"/>
      </dsp:txXfrm>
    </dsp:sp>
    <dsp:sp modelId="{D9FAC43E-E367-4B75-BAB9-E4F8CE112674}">
      <dsp:nvSpPr>
        <dsp:cNvPr id="0" name=""/>
        <dsp:cNvSpPr/>
      </dsp:nvSpPr>
      <dsp:spPr>
        <a:xfrm rot="42660">
          <a:off x="4675650" y="2388310"/>
          <a:ext cx="288820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88820" y="15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12840" y="2397070"/>
        <a:ext cx="14441" cy="14441"/>
      </dsp:txXfrm>
    </dsp:sp>
    <dsp:sp modelId="{B6C324CA-2B9E-45FE-9C21-CEBF50092D7E}">
      <dsp:nvSpPr>
        <dsp:cNvPr id="0" name=""/>
        <dsp:cNvSpPr/>
      </dsp:nvSpPr>
      <dsp:spPr>
        <a:xfrm>
          <a:off x="4964374" y="1757363"/>
          <a:ext cx="1568749" cy="131690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Основной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(Выделение задач)</a:t>
          </a:r>
          <a:endParaRPr lang="ru-RU" sz="1200" kern="1200" dirty="0"/>
        </a:p>
      </dsp:txBody>
      <dsp:txXfrm>
        <a:off x="5194112" y="1950219"/>
        <a:ext cx="1109273" cy="931192"/>
      </dsp:txXfrm>
    </dsp:sp>
    <dsp:sp modelId="{75D42B54-6763-4ECE-98CE-268AC0011E6C}">
      <dsp:nvSpPr>
        <dsp:cNvPr id="0" name=""/>
        <dsp:cNvSpPr/>
      </dsp:nvSpPr>
      <dsp:spPr>
        <a:xfrm rot="5400000">
          <a:off x="3662758" y="3362134"/>
          <a:ext cx="136347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136347" y="15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727523" y="3374706"/>
        <a:ext cx="6817" cy="6817"/>
      </dsp:txXfrm>
    </dsp:sp>
    <dsp:sp modelId="{C829760F-EF8E-478F-9BC6-C60DB82384CD}">
      <dsp:nvSpPr>
        <dsp:cNvPr id="0" name=""/>
        <dsp:cNvSpPr/>
      </dsp:nvSpPr>
      <dsp:spPr>
        <a:xfrm>
          <a:off x="2929003" y="3446288"/>
          <a:ext cx="1603858" cy="131690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Практический</a:t>
          </a:r>
          <a:r>
            <a:rPr lang="ru-RU" sz="11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(Практическая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Деятельность)</a:t>
          </a:r>
          <a:endParaRPr lang="ru-RU" sz="1100" kern="1200" dirty="0"/>
        </a:p>
      </dsp:txBody>
      <dsp:txXfrm>
        <a:off x="3163883" y="3639144"/>
        <a:ext cx="1134098" cy="931192"/>
      </dsp:txXfrm>
    </dsp:sp>
    <dsp:sp modelId="{400F0BBF-19E8-47CD-9E65-B39BC2258A35}">
      <dsp:nvSpPr>
        <dsp:cNvPr id="0" name=""/>
        <dsp:cNvSpPr/>
      </dsp:nvSpPr>
      <dsp:spPr>
        <a:xfrm rot="10760067">
          <a:off x="2405428" y="2387981"/>
          <a:ext cx="380777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380777" y="159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586297" y="2394441"/>
        <a:ext cx="19038" cy="19038"/>
      </dsp:txXfrm>
    </dsp:sp>
    <dsp:sp modelId="{500463F8-006A-4252-8694-D625C0AEB7C3}">
      <dsp:nvSpPr>
        <dsp:cNvPr id="0" name=""/>
        <dsp:cNvSpPr/>
      </dsp:nvSpPr>
      <dsp:spPr>
        <a:xfrm>
          <a:off x="746651" y="1757354"/>
          <a:ext cx="1658878" cy="13169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Заключительный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(Итоговое НОД)</a:t>
          </a:r>
          <a:endParaRPr lang="ru-RU" sz="1200" kern="1200" dirty="0"/>
        </a:p>
      </dsp:txBody>
      <dsp:txXfrm>
        <a:off x="989588" y="1950210"/>
        <a:ext cx="1173004" cy="93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8E3960-E022-4147-B13B-266860F9FF60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A14018-0BC3-48FC-B935-232AE89CC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80F87E-B29D-467F-A652-A96F220CA3D0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F9305-1551-403F-8A64-274613530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DC43C8-0F65-4440-B5B4-E03192260936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FD45C6-DF31-455E-A2F4-2E95CA32D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55D469-8B44-41C6-8EC5-39629FF67307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9591A0-20EF-4AF2-8DBF-2A8B4DEBC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EF04AA-28F6-445A-9399-B6985016294F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CAAE97-076B-40D8-B4EE-FE9BD724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5B4DD0-11F9-4349-96E5-7B1F850DDC8B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E1C681-4B9B-4482-A6D5-54DC0082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AA27AF-0B78-4769-AA5B-A4B3B3961816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7FFB42-B86B-44ED-A456-E5D05F1AB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C5AB9-4726-452A-9498-D8688484CA4E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2B2D84-46DE-41F2-835B-4D0F82B2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527E53-5327-40B2-855E-A2BF39573529}" type="datetimeFigureOut">
              <a:rPr lang="ru-RU"/>
              <a:pPr>
                <a:defRPr/>
              </a:pPr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B0B532-6DBF-4EE4-A245-C6DE41B29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 rot="21262222">
            <a:off x="2219686" y="746423"/>
            <a:ext cx="6572296" cy="1884403"/>
          </a:xfrm>
        </p:spPr>
        <p:txBody>
          <a:bodyPr/>
          <a:lstStyle/>
          <a:p>
            <a:r>
              <a:rPr lang="ru-RU" alt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briola" pitchFamily="82" charset="0"/>
              </a:rPr>
              <a:t>Проект по познавательному развитию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63366">
            <a:off x="2276012" y="3452376"/>
            <a:ext cx="6400800" cy="1571066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rowallia New" pitchFamily="34" charset="-34"/>
              </a:rPr>
              <a:t>« Ветер – ветерок»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Младшая группа.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Выполнила: воспитатель Судакова Оксана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Александровна.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Убеждена,  что в поисково-исследовательской деятельности дошкольник получает возможность напрямую удовлетворить присущую ему любознательность, упорядочить свои представления о мире. Подводя итог  хочу  сказать ,что  поощряя детскую любознательность, утоляя жажду познания маленьких “почемучек” и направляя их активную двигательную деятельность мы способствуем развитию детских способностей в процессе опытно-экспериментальной деятельности. Только через действие ребёнок сможет познать многообразие окружающего мира и определить собственное место в нём.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Ditariys\Desktop\0009-009-Vyv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0138">
            <a:off x="7436930" y="354642"/>
            <a:ext cx="1163421" cy="1309667"/>
          </a:xfrm>
          <a:prstGeom prst="rect">
            <a:avLst/>
          </a:prstGeom>
          <a:noFill/>
        </p:spPr>
      </p:pic>
      <p:pic>
        <p:nvPicPr>
          <p:cNvPr id="3075" name="Picture 3" descr="C:\Users\Ditariys\Desktop\emocii25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2866133" cy="18414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itariys\Desktop\0026-026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tariys\Desktop\ce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786214" cy="3407597"/>
          </a:xfrm>
          <a:prstGeom prst="rect">
            <a:avLst/>
          </a:prstGeom>
          <a:noFill/>
        </p:spPr>
      </p:pic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727200" y="2786058"/>
            <a:ext cx="7202518" cy="356710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Обеспечение психологического благополучия и здоровья детей.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Дать первоначальные представления о воздухе.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Развитие познавательных способностей.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465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6" name="Picture 4" descr="C:\Users\Ditariys\Desktop\баб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3384">
            <a:off x="1928794" y="1357298"/>
            <a:ext cx="2286000" cy="1333500"/>
          </a:xfrm>
          <a:prstGeom prst="rect">
            <a:avLst/>
          </a:prstGeom>
          <a:noFill/>
        </p:spPr>
      </p:pic>
      <p:pic>
        <p:nvPicPr>
          <p:cNvPr id="13317" name="Picture 5" descr="C:\Users\Ditariys\Desktop\ос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214818"/>
            <a:ext cx="3167009" cy="1968681"/>
          </a:xfrm>
          <a:prstGeom prst="rect">
            <a:avLst/>
          </a:prstGeom>
          <a:noFill/>
        </p:spPr>
      </p:pic>
      <p:pic>
        <p:nvPicPr>
          <p:cNvPr id="13318" name="Picture 6" descr="C:\Users\Ditariys\Desktop\о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64655">
            <a:off x="5643570" y="1214422"/>
            <a:ext cx="2503304" cy="15601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1285852" y="1142984"/>
            <a:ext cx="7643866" cy="2571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71612"/>
            <a:ext cx="7416800" cy="478155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Gabriola" pitchFamily="82" charset="0"/>
              </a:rPr>
              <a:t>  Создать условия для понимания того, что воздух есть везде.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Gabriola" pitchFamily="82" charset="0"/>
              </a:rPr>
              <a:t>  Познакомить со свойствами воздуха ( с движением, невиден)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Gabriola" pitchFamily="82" charset="0"/>
              </a:rPr>
              <a:t>   Развивать у детей познавательный интерес, желание экспериментировать.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57166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 проекта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Ditariys\Desktop\за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125519"/>
            <a:ext cx="3071834" cy="2303876"/>
          </a:xfrm>
          <a:prstGeom prst="rect">
            <a:avLst/>
          </a:prstGeom>
          <a:noFill/>
        </p:spPr>
      </p:pic>
      <p:pic>
        <p:nvPicPr>
          <p:cNvPr id="1028" name="Picture 4" descr="C:\Users\Ditariys\Desktop\obshhenie_i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929066"/>
            <a:ext cx="319087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tariys\Desktop\0_455b0_deed4f4b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643866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214422"/>
            <a:ext cx="7416800" cy="1889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Актуальность проекта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547813" y="1142984"/>
            <a:ext cx="7416800" cy="523876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Познавательная экспериментальная деятельность идет от самого ребенка с первых дней его жизни и эффективно способствует формированию его личности. Из утверждений академика </a:t>
            </a:r>
            <a:r>
              <a:rPr lang="ru-RU" sz="2000" dirty="0" err="1" smtClean="0">
                <a:solidFill>
                  <a:srgbClr val="002060"/>
                </a:solidFill>
              </a:rPr>
              <a:t>Н.Нподьякова</a:t>
            </a:r>
            <a:r>
              <a:rPr lang="ru-RU" sz="2000" dirty="0" smtClean="0">
                <a:solidFill>
                  <a:srgbClr val="002060"/>
                </a:solidFill>
              </a:rPr>
              <a:t> (« Мышление дошкольника»)следует, что  детское экспериментирование интенсивно развивается на протяжении дошкольного детства. И развитие детского экспериментирования во всех его видах и формах- является необходимым условием успешного становления личности дошкольника. Это подтверждают и результаты современных психологических и педагогических исследований ( Ю.К. </a:t>
            </a:r>
            <a:r>
              <a:rPr lang="ru-RU" sz="2000" dirty="0" err="1" smtClean="0">
                <a:solidFill>
                  <a:srgbClr val="002060"/>
                </a:solidFill>
              </a:rPr>
              <a:t>Бабанский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Л.А.Венгер</a:t>
            </a:r>
            <a:r>
              <a:rPr lang="ru-RU" sz="2000" dirty="0" smtClean="0">
                <a:solidFill>
                  <a:srgbClr val="002060"/>
                </a:solidFill>
              </a:rPr>
              <a:t>, В.В.Запорожец, </a:t>
            </a:r>
            <a:r>
              <a:rPr lang="ru-RU" sz="2000" dirty="0" err="1" smtClean="0">
                <a:solidFill>
                  <a:srgbClr val="002060"/>
                </a:solidFill>
              </a:rPr>
              <a:t>И.Я.Лернер</a:t>
            </a:r>
            <a:r>
              <a:rPr lang="ru-RU" sz="2000" dirty="0" smtClean="0">
                <a:solidFill>
                  <a:srgbClr val="002060"/>
                </a:solidFill>
              </a:rPr>
              <a:t>, А.И.Савенков, Г.И. Щукина),которые </a:t>
            </a:r>
            <a:r>
              <a:rPr lang="ru-RU" sz="2000" dirty="0" err="1" smtClean="0">
                <a:solidFill>
                  <a:srgbClr val="002060"/>
                </a:solidFill>
              </a:rPr>
              <a:t>показывают,что</a:t>
            </a:r>
            <a:r>
              <a:rPr lang="ru-RU" sz="2000" dirty="0" smtClean="0">
                <a:solidFill>
                  <a:srgbClr val="002060"/>
                </a:solidFill>
              </a:rPr>
              <a:t> возможности умственного развития ребенка дошкольного возраста напрямую зависят от потребностей в познании окружающего мира.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Lucida Console" pitchFamily="49" charset="0"/>
              </a:rPr>
              <a:t>Для детей младшего дошкольного возраста экспериментальную деятельность целесообразнее организовывать в виде игр-опытов, мной был разработан проект </a:t>
            </a:r>
            <a:r>
              <a:rPr lang="ru-RU" sz="2400" i="1" dirty="0" smtClean="0">
                <a:solidFill>
                  <a:srgbClr val="C00000"/>
                </a:solidFill>
              </a:rPr>
              <a:t>« Ветер- ветерок»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813" y="1600200"/>
          <a:ext cx="74168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28604"/>
            <a:ext cx="7416800" cy="1071570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Для качественной и продуктивной работы в данном направлении  я и родители воспитанника  создали предметно-развивающую среду, обеспечивающая возможность проведения опытов, наблюдений, экспериментов всеми воспитанниками группы. Оборудован и постоянно оснащается познавательный центр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,,Детская лаборатория почемучек,,</a:t>
            </a:r>
            <a:endParaRPr lang="ru-RU" sz="1800" dirty="0"/>
          </a:p>
        </p:txBody>
      </p:sp>
      <p:pic>
        <p:nvPicPr>
          <p:cNvPr id="4" name="Содержимое 3" descr="DSC0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513" y="1643050"/>
            <a:ext cx="6375400" cy="47387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785794"/>
            <a:ext cx="7416800" cy="114300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Это всё – эксперименты –Интересные моменты! Всё, всё, всё хотим узнать!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Нужно всё зарисовать! Как наш опыт получился, Сколько времени он длился? Удивляемся всему: Как? Зачем? И почему?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DSC03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3143272" cy="2093058"/>
          </a:xfrm>
        </p:spPr>
      </p:pic>
      <p:pic>
        <p:nvPicPr>
          <p:cNvPr id="7" name="Рисунок 6" descr="DSC03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714488"/>
            <a:ext cx="3286148" cy="2071701"/>
          </a:xfrm>
          <a:prstGeom prst="rect">
            <a:avLst/>
          </a:prstGeom>
        </p:spPr>
      </p:pic>
      <p:pic>
        <p:nvPicPr>
          <p:cNvPr id="8" name="Рисунок 7" descr="DSC03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286256"/>
            <a:ext cx="2571769" cy="1928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6182" y="3929066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Игры с веером и султанчиками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621508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Поиск ветра</a:t>
            </a:r>
            <a:endParaRPr lang="ru-RU" sz="1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3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929066"/>
            <a:ext cx="3000396" cy="2143140"/>
          </a:xfrm>
        </p:spPr>
      </p:pic>
      <p:pic>
        <p:nvPicPr>
          <p:cNvPr id="7" name="Рисунок 6" descr="DSC0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2827663" cy="1851349"/>
          </a:xfrm>
          <a:prstGeom prst="rect">
            <a:avLst/>
          </a:prstGeom>
        </p:spPr>
      </p:pic>
      <p:pic>
        <p:nvPicPr>
          <p:cNvPr id="8" name="Рисунок 7" descr="DSC03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000505"/>
            <a:ext cx="2500330" cy="1875248"/>
          </a:xfrm>
          <a:prstGeom prst="rect">
            <a:avLst/>
          </a:prstGeom>
        </p:spPr>
      </p:pic>
      <p:pic>
        <p:nvPicPr>
          <p:cNvPr id="10" name="Рисунок 9" descr="DSC03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767910"/>
            <a:ext cx="3071834" cy="2303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7356" y="307181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Воздух- это-то, чем мы дышим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300037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Пахнуть может дымом дачным.</a:t>
            </a:r>
            <a:br>
              <a:rPr lang="ru-RU" sz="1400" b="1" dirty="0" smtClean="0"/>
            </a:br>
            <a:r>
              <a:rPr lang="ru-RU" sz="1400" b="1" dirty="0" smtClean="0"/>
              <a:t>Может пахнуть апельсином,</a:t>
            </a:r>
            <a:br>
              <a:rPr lang="ru-RU" sz="1400" b="1" dirty="0" smtClean="0"/>
            </a:br>
            <a:r>
              <a:rPr lang="ru-RU" sz="1400" b="1" dirty="0" smtClean="0"/>
              <a:t>Кофе, завтраком, бензином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614364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Шторой в комнате играл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58578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Бурю в море он поднял…</a:t>
            </a:r>
            <a:br>
              <a:rPr lang="ru-RU" sz="1400" b="1" dirty="0" smtClean="0"/>
            </a:br>
            <a:r>
              <a:rPr lang="ru-RU" sz="1400" b="1" dirty="0" smtClean="0"/>
              <a:t>Воздух разный, он такой!</a:t>
            </a:r>
            <a:endParaRPr lang="ru-RU" sz="1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 нам в окошко на урок залетел вдруг ветерок.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SC03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428736"/>
            <a:ext cx="2865430" cy="1857388"/>
          </a:xfrm>
        </p:spPr>
      </p:pic>
      <p:pic>
        <p:nvPicPr>
          <p:cNvPr id="5" name="Рисунок 4" descr="DSC03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929066"/>
            <a:ext cx="2857486" cy="2143115"/>
          </a:xfrm>
          <a:prstGeom prst="rect">
            <a:avLst/>
          </a:prstGeom>
        </p:spPr>
      </p:pic>
      <p:pic>
        <p:nvPicPr>
          <p:cNvPr id="6" name="Рисунок 5" descr="DSC03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929066"/>
            <a:ext cx="2928958" cy="2161000"/>
          </a:xfrm>
          <a:prstGeom prst="rect">
            <a:avLst/>
          </a:prstGeom>
        </p:spPr>
      </p:pic>
      <p:pic>
        <p:nvPicPr>
          <p:cNvPr id="7" name="Рисунок 6" descr="DSC03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428736"/>
            <a:ext cx="2571768" cy="1857388"/>
          </a:xfrm>
          <a:prstGeom prst="rect">
            <a:avLst/>
          </a:prstGeom>
        </p:spPr>
      </p:pic>
      <p:pic>
        <p:nvPicPr>
          <p:cNvPr id="8" name="Рисунок 7" descr="DSC03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5917" y="3929066"/>
            <a:ext cx="2928958" cy="2161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щ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371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Browallia New</vt:lpstr>
      <vt:lpstr>Calibri</vt:lpstr>
      <vt:lpstr>Gabriola</vt:lpstr>
      <vt:lpstr>Isadora Cyr </vt:lpstr>
      <vt:lpstr>Lucida Console</vt:lpstr>
      <vt:lpstr>щ</vt:lpstr>
      <vt:lpstr>Проект по познавательному развитию</vt:lpstr>
      <vt:lpstr>Презентация PowerPoint</vt:lpstr>
      <vt:lpstr>Презентация PowerPoint</vt:lpstr>
      <vt:lpstr>Актуальность проекта  </vt:lpstr>
      <vt:lpstr>Для детей младшего дошкольного возраста экспериментальную деятельность целесообразнее организовывать в виде игр-опытов, мной был разработан проект « Ветер- ветерок»</vt:lpstr>
      <vt:lpstr>Для качественной и продуктивной работы в данном направлении  я и родители воспитанника  создали предметно-развивающую среду, обеспечивающая возможность проведения опытов, наблюдений, экспериментов всеми воспитанниками группы. Оборудован и постоянно оснащается познавательный центр ,,Детская лаборатория почемучек,,</vt:lpstr>
      <vt:lpstr>  Это всё – эксперименты –Интересные моменты! Всё, всё, всё хотим узнать! Нужно всё зарисовать! Как наш опыт получился, Сколько времени он длился? Удивляемся всему: Как? Зачем? И почему?    </vt:lpstr>
      <vt:lpstr>Презентация PowerPoint</vt:lpstr>
      <vt:lpstr>К нам в окошко на урок залетел вдруг ветерок.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познавательному развитию.</dc:title>
  <dc:subject>Фонарик</dc:subject>
  <dc:creator>Ditariys</dc:creator>
  <dc:description>http://propowerpoint.ru - Бесплатные шаблоны для презентаций. Полезные советы и уроки PowerPoint .</dc:description>
  <cp:lastModifiedBy>Oksana Sudakova</cp:lastModifiedBy>
  <cp:revision>57</cp:revision>
  <dcterms:created xsi:type="dcterms:W3CDTF">2016-02-23T15:12:26Z</dcterms:created>
  <dcterms:modified xsi:type="dcterms:W3CDTF">2018-09-22T06:40:34Z</dcterms:modified>
</cp:coreProperties>
</file>