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61" r:id="rId3"/>
    <p:sldId id="263" r:id="rId4"/>
    <p:sldId id="274" r:id="rId5"/>
    <p:sldId id="275" r:id="rId6"/>
    <p:sldId id="266" r:id="rId7"/>
    <p:sldId id="265" r:id="rId8"/>
    <p:sldId id="260" r:id="rId9"/>
    <p:sldId id="276" r:id="rId10"/>
    <p:sldId id="267" r:id="rId11"/>
    <p:sldId id="268" r:id="rId12"/>
    <p:sldId id="273" r:id="rId13"/>
    <p:sldId id="27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A119F-F884-4854-BCCE-09E9B72AFEF5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88631-7D84-4C26-B082-9B658F567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046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B21CB-FF47-4E68-A1F5-21510453A608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7200" y="277197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исследования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03471" y="1108194"/>
            <a:ext cx="7128792" cy="58477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>
                <a:solidFill>
                  <a:schemeClr val="tx2"/>
                </a:solidFill>
              </a:rPr>
              <a:t>1.Выбор объекта исследования</a:t>
            </a:r>
            <a:r>
              <a:rPr lang="ru-RU" sz="3200" dirty="0"/>
              <a:t>. </a:t>
            </a:r>
            <a:endParaRPr lang="ru-RU" sz="3200" dirty="0" smtClean="0"/>
          </a:p>
          <a:p>
            <a:r>
              <a:rPr lang="ru-RU" sz="3200" dirty="0" smtClean="0"/>
              <a:t>(</a:t>
            </a:r>
            <a:r>
              <a:rPr lang="ru-RU" sz="3200" dirty="0"/>
              <a:t>Что будем исследовать)                                                                                                    </a:t>
            </a:r>
            <a:r>
              <a:rPr lang="ru-RU" sz="3200" b="1" dirty="0">
                <a:solidFill>
                  <a:schemeClr val="tx2"/>
                </a:solidFill>
              </a:rPr>
              <a:t>2.Цель и задачи исследования. </a:t>
            </a:r>
            <a:endParaRPr lang="ru-RU" sz="3200" b="1" dirty="0" smtClean="0">
              <a:solidFill>
                <a:schemeClr val="tx2"/>
              </a:solidFill>
            </a:endParaRPr>
          </a:p>
          <a:p>
            <a:r>
              <a:rPr lang="ru-RU" sz="3200" dirty="0" smtClean="0"/>
              <a:t>(</a:t>
            </a:r>
            <a:r>
              <a:rPr lang="ru-RU" sz="3200" dirty="0"/>
              <a:t>Для чего?)                                                                                                                </a:t>
            </a:r>
            <a:r>
              <a:rPr lang="ru-RU" sz="3200" b="1" dirty="0">
                <a:solidFill>
                  <a:schemeClr val="tx2"/>
                </a:solidFill>
              </a:rPr>
              <a:t>3.Исследование объекта. </a:t>
            </a:r>
            <a:endParaRPr lang="ru-RU" sz="3200" b="1" dirty="0" smtClean="0">
              <a:solidFill>
                <a:schemeClr val="tx2"/>
              </a:solidFill>
            </a:endParaRPr>
          </a:p>
          <a:p>
            <a:r>
              <a:rPr lang="ru-RU" sz="3200" dirty="0" smtClean="0"/>
              <a:t>(</a:t>
            </a:r>
            <a:r>
              <a:rPr lang="ru-RU" sz="3200" dirty="0"/>
              <a:t>Как?)                                                                                                                                     </a:t>
            </a:r>
            <a:r>
              <a:rPr lang="ru-RU" sz="3200" b="1" dirty="0">
                <a:solidFill>
                  <a:schemeClr val="tx2"/>
                </a:solidFill>
              </a:rPr>
              <a:t>4.Результаты исследования. </a:t>
            </a:r>
            <a:endParaRPr lang="ru-RU" sz="3200" b="1" dirty="0" smtClean="0">
              <a:solidFill>
                <a:schemeClr val="tx2"/>
              </a:solidFill>
            </a:endParaRPr>
          </a:p>
          <a:p>
            <a:r>
              <a:rPr lang="ru-RU" sz="3200" dirty="0" smtClean="0"/>
              <a:t>(</a:t>
            </a:r>
            <a:r>
              <a:rPr lang="ru-RU" sz="3200" dirty="0"/>
              <a:t>Что получилось)                                                                                                                          </a:t>
            </a:r>
            <a:r>
              <a:rPr lang="ru-RU" sz="3200" b="1" dirty="0">
                <a:solidFill>
                  <a:schemeClr val="tx2"/>
                </a:solidFill>
              </a:rPr>
              <a:t>5.Выводы</a:t>
            </a:r>
            <a:r>
              <a:rPr lang="ru-RU" sz="3200" b="1" dirty="0" smtClean="0">
                <a:solidFill>
                  <a:schemeClr val="tx2"/>
                </a:solidFill>
              </a:rPr>
              <a:t>.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(Озвучить результаты)</a:t>
            </a:r>
          </a:p>
          <a:p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Графический диктант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Взаимопроверка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006600"/>
                </a:solidFill>
              </a:rPr>
              <a:t>Ключ к проверке</a:t>
            </a:r>
            <a:endParaRPr lang="ru-RU" b="1" dirty="0">
              <a:solidFill>
                <a:srgbClr val="0066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684130"/>
              </p:ext>
            </p:extLst>
          </p:nvPr>
        </p:nvGraphicFramePr>
        <p:xfrm>
          <a:off x="539552" y="1857050"/>
          <a:ext cx="7797550" cy="2257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755"/>
                <a:gridCol w="779755"/>
                <a:gridCol w="779755"/>
                <a:gridCol w="779755"/>
                <a:gridCol w="779755"/>
                <a:gridCol w="779755"/>
                <a:gridCol w="779755"/>
                <a:gridCol w="779755"/>
                <a:gridCol w="779755"/>
                <a:gridCol w="779755"/>
              </a:tblGrid>
              <a:tr h="1128576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28576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err="1" smtClean="0">
                          <a:solidFill>
                            <a:srgbClr val="FF0000"/>
                          </a:solidFill>
                        </a:rPr>
                        <a:t>р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err="1" smtClean="0">
                          <a:solidFill>
                            <a:srgbClr val="FF0000"/>
                          </a:solidFill>
                        </a:rPr>
                        <a:t>р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err="1" smtClean="0">
                          <a:solidFill>
                            <a:srgbClr val="FF0000"/>
                          </a:solidFill>
                        </a:rPr>
                        <a:t>р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err="1" smtClean="0">
                          <a:solidFill>
                            <a:srgbClr val="FF0000"/>
                          </a:solidFill>
                        </a:rPr>
                        <a:t>р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err="1" smtClean="0">
                          <a:solidFill>
                            <a:srgbClr val="FF0000"/>
                          </a:solidFill>
                        </a:rPr>
                        <a:t>р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err="1" smtClean="0">
                          <a:solidFill>
                            <a:srgbClr val="FF0000"/>
                          </a:solidFill>
                        </a:rPr>
                        <a:t>р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827584" y="4149080"/>
            <a:ext cx="4968552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Критерии оценки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«5»</a:t>
            </a:r>
            <a:r>
              <a:rPr lang="ru-RU" sz="3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-</a:t>
            </a:r>
            <a:r>
              <a:rPr lang="ru-RU" sz="3200" dirty="0" smtClean="0">
                <a:latin typeface="+mj-lt"/>
                <a:ea typeface="+mj-ea"/>
                <a:cs typeface="+mj-cs"/>
              </a:rPr>
              <a:t> без ошибок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«4»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1-2 ошибки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«3»</a:t>
            </a:r>
            <a:r>
              <a:rPr lang="ru-RU" sz="3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dirty="0" smtClean="0">
                <a:latin typeface="+mj-lt"/>
                <a:ea typeface="+mj-ea"/>
                <a:cs typeface="+mj-cs"/>
              </a:rPr>
              <a:t>- 3-4 ошибки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Рефлексия «Дерево успеха»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ru-RU" dirty="0" smtClean="0"/>
              <a:t>    - я понял(а) правило написания НЕ с глаголами, могу применять, могу объяснить другому.</a:t>
            </a:r>
          </a:p>
          <a:p>
            <a:r>
              <a:rPr lang="ru-RU" dirty="0" smtClean="0"/>
              <a:t>    - Я понял(а) правило написания НЕ с глаголами, могу применять, но есть сомнения.</a:t>
            </a:r>
          </a:p>
          <a:p>
            <a:r>
              <a:rPr lang="ru-RU" dirty="0" smtClean="0"/>
              <a:t>    - Правило понял, но применять не научился.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03548" y="4437112"/>
            <a:ext cx="792088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39552" y="1340768"/>
            <a:ext cx="720080" cy="7200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39552" y="2924944"/>
            <a:ext cx="720080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Домашнее задание: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176464"/>
          </a:xfrm>
        </p:spPr>
        <p:txBody>
          <a:bodyPr>
            <a:normAutofit fontScale="92500" lnSpcReduction="20000"/>
          </a:bodyPr>
          <a:lstStyle/>
          <a:p>
            <a:r>
              <a:rPr lang="ru-RU" sz="4000" dirty="0" smtClean="0"/>
              <a:t> Учебник</a:t>
            </a:r>
          </a:p>
          <a:p>
            <a:pPr marL="0" indent="0">
              <a:buNone/>
            </a:pPr>
            <a:r>
              <a:rPr lang="ru-RU" sz="4000" dirty="0" smtClean="0"/>
              <a:t>стр. 95 упр. 4 (устно)</a:t>
            </a:r>
          </a:p>
          <a:p>
            <a:pPr marL="0" indent="0">
              <a:buNone/>
            </a:pPr>
            <a:endParaRPr lang="ru-RU" sz="4000" dirty="0" smtClean="0"/>
          </a:p>
          <a:p>
            <a:r>
              <a:rPr lang="ru-RU" sz="4000" dirty="0" smtClean="0"/>
              <a:t>Рабочая тетрадь </a:t>
            </a:r>
          </a:p>
          <a:p>
            <a:pPr marL="0" indent="0">
              <a:buNone/>
            </a:pPr>
            <a:r>
              <a:rPr lang="ru-RU" sz="4000" dirty="0" smtClean="0"/>
              <a:t>стр. 33 упр. 3,4</a:t>
            </a:r>
          </a:p>
          <a:p>
            <a:pPr marL="0" indent="0">
              <a:buNone/>
            </a:pPr>
            <a:endParaRPr lang="ru-RU" sz="4000" dirty="0" smtClean="0"/>
          </a:p>
          <a:p>
            <a:r>
              <a:rPr lang="ru-RU" sz="4000" dirty="0" err="1" smtClean="0"/>
              <a:t>Разноуровневые</a:t>
            </a:r>
            <a:r>
              <a:rPr lang="ru-RU" sz="4000" dirty="0" smtClean="0"/>
              <a:t> задания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ek-kfznu.ucoz.com/novini/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88640"/>
            <a:ext cx="4259520" cy="371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0" y="2708920"/>
            <a:ext cx="5198920" cy="1437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ru-RU" altLang="ru-RU" sz="4400" b="1" dirty="0" smtClean="0">
                <a:solidFill>
                  <a:srgbClr val="C00000"/>
                </a:solidFill>
              </a:rPr>
              <a:t>Спасибо за работу!</a:t>
            </a:r>
            <a:endParaRPr lang="ru-RU" altLang="ru-RU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18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792088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Объект исследовани</a:t>
            </a:r>
            <a:r>
              <a:rPr lang="ru-RU" sz="6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я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85192" y="2564904"/>
            <a:ext cx="8229600" cy="25202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>
                <a:solidFill>
                  <a:srgbClr val="006600"/>
                </a:solidFill>
              </a:rPr>
              <a:t>написание </a:t>
            </a:r>
            <a:r>
              <a:rPr lang="ru-RU" sz="6000" b="1" dirty="0" smtClean="0">
                <a:solidFill>
                  <a:srgbClr val="C00000"/>
                </a:solidFill>
              </a:rPr>
              <a:t>не</a:t>
            </a:r>
          </a:p>
          <a:p>
            <a:pPr marL="0" indent="0" algn="ctr">
              <a:buNone/>
            </a:pPr>
            <a:r>
              <a:rPr lang="ru-RU" sz="6000" b="1" dirty="0" smtClean="0">
                <a:solidFill>
                  <a:srgbClr val="006600"/>
                </a:solidFill>
              </a:rPr>
              <a:t> </a:t>
            </a:r>
            <a:r>
              <a:rPr lang="ru-RU" sz="6000" b="1" dirty="0">
                <a:solidFill>
                  <a:srgbClr val="006600"/>
                </a:solidFill>
              </a:rPr>
              <a:t>с глаголами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340768"/>
            <a:ext cx="712879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 smtClean="0">
                <a:solidFill>
                  <a:srgbClr val="C00000"/>
                </a:solidFill>
              </a:rPr>
              <a:t>Тема урока:</a:t>
            </a:r>
          </a:p>
          <a:p>
            <a:pPr algn="ctr">
              <a:defRPr/>
            </a:pPr>
            <a:r>
              <a:rPr lang="ru-RU" sz="6000" b="1" dirty="0" smtClean="0">
                <a:solidFill>
                  <a:srgbClr val="C00000"/>
                </a:solidFill>
              </a:rPr>
              <a:t>«Правописание НЕ с глаголами»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428625" y="428417"/>
            <a:ext cx="521493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лает, не кусает,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в дом не пускает.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algn="just" eaLnBrk="0" hangingPunct="0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какого ковша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пьют, не едят,</a:t>
            </a:r>
          </a:p>
          <a:p>
            <a:pPr algn="just" eaLnBrk="0" hangingPunct="0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только на него глядят? </a:t>
            </a:r>
          </a:p>
          <a:p>
            <a:pPr algn="just" eaLnBrk="0" hangingPunct="0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just" eaLnBrk="0" hangingPunct="0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Всех я вовремя бужу,</a:t>
            </a:r>
          </a:p>
          <a:p>
            <a:pPr algn="just" eaLnBrk="0" hangingPunct="0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Хоть часов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завожу. </a:t>
            </a:r>
          </a:p>
          <a:p>
            <a:pPr algn="just" eaLnBrk="0" hangingPunct="0"/>
            <a:endParaRPr lang="ru-RU" sz="2400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Был ребёнок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</a:p>
          <a:p>
            <a:pPr algn="just" eaLnBrk="0" hangingPunct="0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знал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пелёнок,</a:t>
            </a:r>
          </a:p>
          <a:p>
            <a:pPr algn="just" eaLnBrk="0" hangingPunct="0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Стал стариком – </a:t>
            </a:r>
          </a:p>
          <a:p>
            <a:pPr algn="just" eaLnBrk="0" hangingPunct="0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 пелёнок на нём.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just" eaLnBrk="0" hangingPunct="0"/>
            <a:endParaRPr lang="ru-RU" sz="2400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ни разу шага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сделал?  </a:t>
            </a:r>
          </a:p>
        </p:txBody>
      </p:sp>
      <p:pic>
        <p:nvPicPr>
          <p:cNvPr id="4" name="Рисунок 3" descr="замок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63" y="285750"/>
            <a:ext cx="9842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озвездие медведица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13" y="1285875"/>
            <a:ext cx="140811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петух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688" y="2143125"/>
            <a:ext cx="1071562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капуста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688" y="3571875"/>
            <a:ext cx="10477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воробей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15125" y="4572000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946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571500" y="1263621"/>
            <a:ext cx="821531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Потчевать велено, а (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не)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волить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грех.</a:t>
            </a:r>
          </a:p>
          <a:p>
            <a:pPr algn="ctr"/>
            <a:endParaRPr lang="ru-RU" sz="3600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кого обидит, тот того и (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не)</a:t>
            </a:r>
            <a:r>
              <a:rPr lang="ru-RU" sz="3600" b="1" dirty="0" err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навидит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ctr" eaLnBrk="0" hangingPunct="0"/>
            <a:endParaRPr lang="ru-RU" sz="3600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Плохо можется, коли (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не)здоровится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9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Картинки по запросу шаблон для презентации по истор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Слова-исключения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1556792"/>
            <a:ext cx="4248472" cy="489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/>
              <a:t>невзлюбить</a:t>
            </a:r>
          </a:p>
          <a:p>
            <a:pPr>
              <a:buNone/>
            </a:pPr>
            <a:r>
              <a:rPr lang="ru-RU" sz="3600" b="1" dirty="0" smtClean="0"/>
              <a:t>неволить</a:t>
            </a:r>
          </a:p>
          <a:p>
            <a:pPr>
              <a:buNone/>
            </a:pPr>
            <a:r>
              <a:rPr lang="ru-RU" sz="3600" b="1" dirty="0" smtClean="0"/>
              <a:t>негодовать</a:t>
            </a:r>
          </a:p>
          <a:p>
            <a:pPr>
              <a:buNone/>
            </a:pPr>
            <a:r>
              <a:rPr lang="ru-RU" sz="3600" b="1" dirty="0" smtClean="0"/>
              <a:t>недомогать</a:t>
            </a:r>
          </a:p>
          <a:p>
            <a:pPr>
              <a:buNone/>
            </a:pPr>
            <a:r>
              <a:rPr lang="ru-RU" sz="3600" b="1" dirty="0" smtClean="0"/>
              <a:t>ненавидеть</a:t>
            </a:r>
          </a:p>
          <a:p>
            <a:pPr>
              <a:buNone/>
            </a:pPr>
            <a:r>
              <a:rPr lang="ru-RU" sz="3600" b="1" dirty="0" smtClean="0"/>
              <a:t>нездоровится </a:t>
            </a:r>
          </a:p>
          <a:p>
            <a:pPr>
              <a:buNone/>
            </a:pPr>
            <a:r>
              <a:rPr lang="ru-RU" sz="3600" b="1" dirty="0" smtClean="0"/>
              <a:t>и др.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Способ действия: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5113" y="1520454"/>
            <a:ext cx="8784976" cy="216023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</a:t>
            </a:r>
            <a:r>
              <a:rPr lang="ru-RU" sz="3600" b="1" dirty="0" smtClean="0">
                <a:solidFill>
                  <a:srgbClr val="002060"/>
                </a:solidFill>
              </a:rPr>
              <a:t>Если                    может </a:t>
            </a:r>
            <a:r>
              <a:rPr lang="ru-RU" sz="3600" b="1" dirty="0" smtClean="0">
                <a:solidFill>
                  <a:srgbClr val="002060"/>
                </a:solidFill>
              </a:rPr>
              <a:t>употребляться </a:t>
            </a:r>
            <a:r>
              <a:rPr lang="ru-RU" sz="3600" b="1" dirty="0" smtClean="0">
                <a:solidFill>
                  <a:srgbClr val="002060"/>
                </a:solidFill>
              </a:rPr>
              <a:t>без        , </a:t>
            </a:r>
            <a:r>
              <a:rPr lang="ru-RU" sz="3600" b="1" dirty="0" smtClean="0">
                <a:solidFill>
                  <a:srgbClr val="002060"/>
                </a:solidFill>
              </a:rPr>
              <a:t>то НЕ с глаголами пишется ____________.</a:t>
            </a:r>
          </a:p>
          <a:p>
            <a:pPr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 Если глагол </a:t>
            </a:r>
            <a:endParaRPr lang="ru-RU" sz="36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без НЕ, то 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                   </a:t>
            </a:r>
            <a:r>
              <a:rPr lang="ru-RU" sz="3600" b="1" dirty="0" smtClean="0">
                <a:solidFill>
                  <a:srgbClr val="C00000"/>
                </a:solidFill>
              </a:rPr>
              <a:t>         </a:t>
            </a:r>
            <a:r>
              <a:rPr lang="ru-RU" sz="3600" b="1" dirty="0" smtClean="0">
                <a:solidFill>
                  <a:srgbClr val="002060"/>
                </a:solidFill>
              </a:rPr>
              <a:t>с </a:t>
            </a:r>
            <a:r>
              <a:rPr lang="ru-RU" sz="3600" b="1" dirty="0" smtClean="0">
                <a:solidFill>
                  <a:srgbClr val="002060"/>
                </a:solidFill>
              </a:rPr>
              <a:t>глаголом </a:t>
            </a:r>
            <a:r>
              <a:rPr lang="ru-RU" sz="3600" b="1" dirty="0" smtClean="0">
                <a:solidFill>
                  <a:srgbClr val="002060"/>
                </a:solidFill>
              </a:rPr>
              <a:t>__________.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9818" y="260057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раздельно 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92524" y="4945198"/>
            <a:ext cx="2247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слитно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42760" y="1412776"/>
            <a:ext cx="2033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глагол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7506" y="2059107"/>
            <a:ext cx="1044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НЕ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6694" y="3933056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не употребляется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92524" y="4597613"/>
            <a:ext cx="3307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НЕ  </a:t>
            </a:r>
            <a:r>
              <a:rPr lang="ru-RU" sz="3600" b="1" dirty="0" smtClean="0">
                <a:solidFill>
                  <a:srgbClr val="C00000"/>
                </a:solidFill>
              </a:rPr>
              <a:t>пишется 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Самостоятельная работа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Упражнение № 1, стр. 93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6600"/>
                </a:solidFill>
              </a:rPr>
              <a:t>Самопроверка по эталону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916832"/>
            <a:ext cx="3754760" cy="4781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u="sng" dirty="0" smtClean="0"/>
              <a:t>1 ряд</a:t>
            </a:r>
          </a:p>
          <a:p>
            <a:pPr>
              <a:buFontTx/>
              <a:buChar char="-"/>
            </a:pPr>
            <a:r>
              <a:rPr lang="ru-RU" b="1" dirty="0" smtClean="0"/>
              <a:t>Что ты в школ</a:t>
            </a:r>
            <a:r>
              <a:rPr lang="ru-RU" b="1" dirty="0" smtClean="0">
                <a:solidFill>
                  <a:srgbClr val="C00000"/>
                </a:solidFill>
              </a:rPr>
              <a:t>е</a:t>
            </a:r>
          </a:p>
          <a:p>
            <a:pPr marL="0" indent="0">
              <a:buNone/>
            </a:pPr>
            <a:r>
              <a:rPr lang="ru-RU" b="1" dirty="0" smtClean="0"/>
              <a:t>Натворил?</a:t>
            </a:r>
          </a:p>
          <a:p>
            <a:pPr marL="0" indent="0">
              <a:buNone/>
            </a:pPr>
            <a:r>
              <a:rPr lang="ru-RU" b="1" dirty="0" smtClean="0"/>
              <a:t>- 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u="sng" dirty="0" smtClean="0">
                <a:solidFill>
                  <a:srgbClr val="C00000"/>
                </a:solidFill>
              </a:rPr>
              <a:t>не д</a:t>
            </a:r>
            <a:r>
              <a:rPr lang="ru-RU" b="1" dirty="0" smtClean="0">
                <a:solidFill>
                  <a:srgbClr val="C00000"/>
                </a:solidFill>
              </a:rPr>
              <a:t>рался,</a:t>
            </a:r>
          </a:p>
          <a:p>
            <a:pPr marL="0" indent="0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Не с</a:t>
            </a:r>
            <a:r>
              <a:rPr lang="ru-RU" b="1" dirty="0" smtClean="0">
                <a:solidFill>
                  <a:srgbClr val="C00000"/>
                </a:solidFill>
              </a:rPr>
              <a:t>орил,</a:t>
            </a:r>
          </a:p>
          <a:p>
            <a:pPr marL="0" indent="0">
              <a:buNone/>
            </a:pPr>
            <a:r>
              <a:rPr lang="ru-RU" b="1" dirty="0" smtClean="0"/>
              <a:t>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u="sng" dirty="0" smtClean="0">
                <a:solidFill>
                  <a:srgbClr val="C00000"/>
                </a:solidFill>
              </a:rPr>
              <a:t>не б</a:t>
            </a:r>
            <a:r>
              <a:rPr lang="ru-RU" b="1" dirty="0" smtClean="0">
                <a:solidFill>
                  <a:srgbClr val="C00000"/>
                </a:solidFill>
              </a:rPr>
              <a:t>егал, </a:t>
            </a:r>
          </a:p>
          <a:p>
            <a:pPr marL="0" indent="0">
              <a:buNone/>
            </a:pPr>
            <a:r>
              <a:rPr lang="ru-RU" b="1" dirty="0" smtClean="0"/>
              <a:t>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u="sng" dirty="0" smtClean="0">
                <a:solidFill>
                  <a:srgbClr val="C00000"/>
                </a:solidFill>
              </a:rPr>
              <a:t>не </a:t>
            </a:r>
            <a:r>
              <a:rPr lang="ru-RU" b="1" dirty="0" smtClean="0">
                <a:solidFill>
                  <a:srgbClr val="C00000"/>
                </a:solidFill>
              </a:rPr>
              <a:t>прыгал, </a:t>
            </a:r>
          </a:p>
          <a:p>
            <a:pPr marL="0" indent="0">
              <a:buNone/>
            </a:pPr>
            <a:r>
              <a:rPr lang="ru-RU" b="1" dirty="0" smtClean="0"/>
              <a:t>И н</a:t>
            </a:r>
            <a:r>
              <a:rPr lang="ru-RU" b="1" dirty="0" smtClean="0">
                <a:solidFill>
                  <a:srgbClr val="C00000"/>
                </a:solidFill>
              </a:rPr>
              <a:t>о</a:t>
            </a:r>
            <a:r>
              <a:rPr lang="ru-RU" b="1" dirty="0" smtClean="0"/>
              <a:t>гами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/>
              <a:t>я</a:t>
            </a:r>
          </a:p>
          <a:p>
            <a:pPr marL="0" indent="0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Не д</a:t>
            </a:r>
            <a:r>
              <a:rPr lang="ru-RU" b="1" dirty="0" smtClean="0">
                <a:solidFill>
                  <a:srgbClr val="C00000"/>
                </a:solidFill>
              </a:rPr>
              <a:t>рыгал,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11960" y="1844824"/>
            <a:ext cx="302433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u="sng" dirty="0" smtClean="0"/>
              <a:t>2 ряд</a:t>
            </a:r>
          </a:p>
          <a:p>
            <a:pPr marL="0" indent="0">
              <a:buNone/>
            </a:pPr>
            <a:r>
              <a:rPr lang="ru-RU" b="1" dirty="0" smtClean="0"/>
              <a:t>И д</a:t>
            </a:r>
            <a:r>
              <a:rPr lang="ru-RU" b="1" dirty="0" smtClean="0">
                <a:solidFill>
                  <a:srgbClr val="C00000"/>
                </a:solidFill>
              </a:rPr>
              <a:t>е</a:t>
            </a:r>
            <a:r>
              <a:rPr lang="ru-RU" b="1" dirty="0" smtClean="0"/>
              <a:t>вч</a:t>
            </a:r>
            <a:r>
              <a:rPr lang="ru-RU" b="1" dirty="0" smtClean="0">
                <a:solidFill>
                  <a:srgbClr val="C00000"/>
                </a:solidFill>
              </a:rPr>
              <a:t>о</a:t>
            </a:r>
            <a:r>
              <a:rPr lang="ru-RU" b="1" dirty="0" smtClean="0"/>
              <a:t>нок</a:t>
            </a:r>
          </a:p>
          <a:p>
            <a:pPr marL="0" indent="0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Не д</a:t>
            </a:r>
            <a:r>
              <a:rPr lang="ru-RU" b="1" dirty="0" smtClean="0">
                <a:solidFill>
                  <a:srgbClr val="C00000"/>
                </a:solidFill>
              </a:rPr>
              <a:t>разнил</a:t>
            </a:r>
            <a:r>
              <a:rPr lang="ru-RU" b="1" dirty="0" smtClean="0"/>
              <a:t>,</a:t>
            </a:r>
          </a:p>
          <a:p>
            <a:pPr marL="0" indent="0">
              <a:buNone/>
            </a:pPr>
            <a:r>
              <a:rPr lang="ru-RU" b="1" dirty="0" smtClean="0"/>
              <a:t>И ч</a:t>
            </a:r>
            <a:r>
              <a:rPr lang="ru-RU" b="1" dirty="0" smtClean="0">
                <a:solidFill>
                  <a:srgbClr val="C00000"/>
                </a:solidFill>
              </a:rPr>
              <a:t>е</a:t>
            </a:r>
            <a:r>
              <a:rPr lang="ru-RU" b="1" dirty="0" smtClean="0"/>
              <a:t>рнила</a:t>
            </a:r>
          </a:p>
          <a:p>
            <a:pPr marL="0" indent="0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Не р</a:t>
            </a:r>
            <a:r>
              <a:rPr lang="ru-RU" b="1" dirty="0" smtClean="0">
                <a:solidFill>
                  <a:srgbClr val="C00000"/>
                </a:solidFill>
              </a:rPr>
              <a:t>азлил,</a:t>
            </a:r>
          </a:p>
          <a:p>
            <a:pPr marL="0" indent="0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Не в</a:t>
            </a:r>
            <a:r>
              <a:rPr lang="ru-RU" b="1" dirty="0" smtClean="0">
                <a:solidFill>
                  <a:srgbClr val="C00000"/>
                </a:solidFill>
              </a:rPr>
              <a:t>алялся</a:t>
            </a:r>
          </a:p>
          <a:p>
            <a:pPr marL="0" indent="0">
              <a:buNone/>
            </a:pPr>
            <a:r>
              <a:rPr lang="ru-RU" b="1" dirty="0" smtClean="0"/>
              <a:t>На п</a:t>
            </a:r>
            <a:r>
              <a:rPr lang="ru-RU" b="1" dirty="0" smtClean="0">
                <a:solidFill>
                  <a:srgbClr val="C00000"/>
                </a:solidFill>
              </a:rPr>
              <a:t>о</a:t>
            </a:r>
            <a:r>
              <a:rPr lang="ru-RU" b="1" dirty="0" smtClean="0"/>
              <a:t>лу,</a:t>
            </a:r>
          </a:p>
          <a:p>
            <a:pPr marL="0" indent="0">
              <a:buNone/>
            </a:pPr>
            <a:r>
              <a:rPr lang="ru-RU" b="1" dirty="0" smtClean="0"/>
              <a:t>Я ст</a:t>
            </a:r>
            <a:r>
              <a:rPr lang="ru-RU" b="1" dirty="0" smtClean="0">
                <a:solidFill>
                  <a:srgbClr val="C00000"/>
                </a:solidFill>
              </a:rPr>
              <a:t>о</a:t>
            </a:r>
            <a:r>
              <a:rPr lang="ru-RU" b="1" dirty="0" smtClean="0"/>
              <a:t>ял себе </a:t>
            </a:r>
          </a:p>
          <a:p>
            <a:pPr marL="0" indent="0">
              <a:buNone/>
            </a:pPr>
            <a:r>
              <a:rPr lang="ru-RU" b="1" dirty="0" smtClean="0"/>
              <a:t>В углу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6600"/>
                </a:solidFill>
              </a:rPr>
              <a:t>3 уровень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69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rgbClr val="C00000"/>
                </a:solidFill>
              </a:rPr>
              <a:t>н</a:t>
            </a:r>
            <a:r>
              <a:rPr lang="ru-RU" b="1" u="sng" dirty="0" smtClean="0">
                <a:solidFill>
                  <a:srgbClr val="C00000"/>
                </a:solidFill>
              </a:rPr>
              <a:t>е</a:t>
            </a:r>
            <a:r>
              <a:rPr lang="ru-RU" b="1" u="sng" dirty="0" smtClean="0"/>
              <a:t> слитно</a:t>
            </a:r>
            <a:r>
              <a:rPr lang="ru-RU" b="1" dirty="0" smtClean="0"/>
              <a:t>                 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u="sng" dirty="0" smtClean="0">
                <a:solidFill>
                  <a:srgbClr val="C00000"/>
                </a:solidFill>
              </a:rPr>
              <a:t>не </a:t>
            </a:r>
            <a:r>
              <a:rPr lang="ru-RU" b="1" u="sng" dirty="0" smtClean="0"/>
              <a:t>раздельно</a:t>
            </a:r>
          </a:p>
          <a:p>
            <a:pPr marL="0" indent="0">
              <a:buNone/>
            </a:pPr>
            <a:r>
              <a:rPr lang="ru-RU" b="1" dirty="0" smtClean="0"/>
              <a:t>ненавидел</a:t>
            </a:r>
            <a:r>
              <a:rPr lang="ru-RU" b="1" dirty="0"/>
              <a:t>,</a:t>
            </a:r>
            <a:r>
              <a:rPr lang="ru-RU" b="1" dirty="0" smtClean="0"/>
              <a:t>                не знал</a:t>
            </a:r>
            <a:r>
              <a:rPr lang="ru-RU" b="1" dirty="0"/>
              <a:t>,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н</a:t>
            </a:r>
            <a:r>
              <a:rPr lang="ru-RU" b="1" dirty="0" smtClean="0"/>
              <a:t>егодовала,              не хотел,</a:t>
            </a:r>
          </a:p>
          <a:p>
            <a:pPr marL="0" indent="0">
              <a:buNone/>
            </a:pPr>
            <a:r>
              <a:rPr lang="ru-RU" b="1" dirty="0" smtClean="0"/>
              <a:t>неволить                   не </a:t>
            </a:r>
            <a:r>
              <a:rPr lang="ru-RU" b="1" dirty="0"/>
              <a:t>любил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недоумевать             не  говорит</a:t>
            </a:r>
            <a:r>
              <a:rPr lang="ru-RU" b="1" dirty="0"/>
              <a:t>, 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                                    не умеешь,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не увидим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                            не трещит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не шутишь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738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E36C09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398</Words>
  <Application>Microsoft Office PowerPoint</Application>
  <PresentationFormat>Экран (4:3)</PresentationFormat>
  <Paragraphs>117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Слова-исключения</vt:lpstr>
      <vt:lpstr>Способ действия:</vt:lpstr>
      <vt:lpstr>Самостоятельная работа  Упражнение № 1, стр. 93 Самопроверка по эталону</vt:lpstr>
      <vt:lpstr>3 уровень</vt:lpstr>
      <vt:lpstr>Графический диктант Взаимопроверка Ключ к проверке</vt:lpstr>
      <vt:lpstr>Рефлексия «Дерево успеха»</vt:lpstr>
      <vt:lpstr>Домашнее задание: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33</cp:revision>
  <dcterms:created xsi:type="dcterms:W3CDTF">2014-06-15T09:49:01Z</dcterms:created>
  <dcterms:modified xsi:type="dcterms:W3CDTF">2017-12-04T16:19:37Z</dcterms:modified>
</cp:coreProperties>
</file>