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8" r:id="rId5"/>
    <p:sldId id="270" r:id="rId6"/>
    <p:sldId id="261" r:id="rId7"/>
    <p:sldId id="260" r:id="rId8"/>
    <p:sldId id="263" r:id="rId9"/>
    <p:sldId id="264" r:id="rId10"/>
    <p:sldId id="265" r:id="rId11"/>
    <p:sldId id="271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A958B-D199-4F93-BBC7-7516090ACFC4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8ED90-59E9-4D94-84C7-D84B12DAD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28663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Segoe Script" pitchFamily="34" charset="0"/>
              </a:rPr>
              <a:t>12 </a:t>
            </a:r>
            <a:r>
              <a:rPr lang="ru-RU" sz="6000" b="1" dirty="0" smtClean="0">
                <a:latin typeface="Segoe Script" pitchFamily="34" charset="0"/>
              </a:rPr>
              <a:t>апреля.</a:t>
            </a:r>
            <a:br>
              <a:rPr lang="ru-RU" sz="6000" b="1" dirty="0" smtClean="0">
                <a:latin typeface="Segoe Script" pitchFamily="34" charset="0"/>
              </a:rPr>
            </a:br>
            <a:r>
              <a:rPr lang="ru-RU" sz="6000" b="1" dirty="0" smtClean="0">
                <a:latin typeface="Segoe Script" pitchFamily="34" charset="0"/>
              </a:rPr>
              <a:t>Классная работа.</a:t>
            </a:r>
            <a:br>
              <a:rPr lang="ru-RU" sz="6000" b="1" dirty="0" smtClean="0">
                <a:latin typeface="Segoe Script" pitchFamily="34" charset="0"/>
              </a:rPr>
            </a:br>
            <a:endParaRPr lang="ru-RU" sz="6000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131840" y="2276872"/>
            <a:ext cx="2736304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noProof="0" dirty="0" smtClean="0"/>
              <a:t>120: </a:t>
            </a:r>
            <a:r>
              <a:rPr lang="ru-RU" sz="2600" b="1" noProof="0" dirty="0" err="1" smtClean="0"/>
              <a:t>х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15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5626968" cy="85010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2880320" cy="309634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/>
              <a:t>Х </a:t>
            </a:r>
            <a:r>
              <a:rPr lang="ru-RU" sz="2600" b="1" dirty="0" err="1" smtClean="0"/>
              <a:t>х</a:t>
            </a:r>
            <a:r>
              <a:rPr lang="ru-RU" sz="2600" b="1" dirty="0" smtClean="0"/>
              <a:t> 100 = 900+300</a:t>
            </a:r>
          </a:p>
          <a:p>
            <a:pPr>
              <a:buNone/>
            </a:pPr>
            <a:endParaRPr lang="ru-RU" sz="2600" b="1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508104" y="3573016"/>
            <a:ext cx="338437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2000 -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х=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3969 -3930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131840" y="2276872"/>
            <a:ext cx="2736304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noProof="0" dirty="0" smtClean="0"/>
              <a:t>120: </a:t>
            </a:r>
            <a:r>
              <a:rPr lang="ru-RU" sz="2600" b="1" noProof="0" dirty="0" err="1" smtClean="0"/>
              <a:t>х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15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600" b="1" dirty="0" smtClean="0"/>
              <a:t>120: </a:t>
            </a:r>
            <a:r>
              <a:rPr lang="ru-RU" sz="2600" b="1" dirty="0" err="1" smtClean="0"/>
              <a:t>х</a:t>
            </a:r>
            <a:r>
              <a:rPr lang="ru-RU" sz="2600" b="1" dirty="0" smtClean="0"/>
              <a:t> =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= 120 :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= 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600" b="1" dirty="0" smtClean="0"/>
              <a:t>120: 4 = 15 </a:t>
            </a:r>
            <a:r>
              <a:rPr lang="ru-RU" sz="2600" b="1" dirty="0" err="1" smtClean="0"/>
              <a:t>х</a:t>
            </a:r>
            <a:r>
              <a:rPr lang="ru-RU" sz="2600" b="1" dirty="0" smtClean="0"/>
              <a:t> 2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600" b="1" dirty="0" smtClean="0"/>
              <a:t>30 = 30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5626968" cy="85010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/>
              <a:t>12.04.1961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2880320" cy="309634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/>
              <a:t>Х </a:t>
            </a:r>
            <a:r>
              <a:rPr lang="ru-RU" sz="2600" b="1" dirty="0" err="1" smtClean="0"/>
              <a:t>х</a:t>
            </a:r>
            <a:r>
              <a:rPr lang="ru-RU" sz="2600" b="1" dirty="0" smtClean="0"/>
              <a:t> 100 = 900+300</a:t>
            </a:r>
          </a:p>
          <a:p>
            <a:pPr>
              <a:buNone/>
            </a:pPr>
            <a:r>
              <a:rPr lang="ru-RU" sz="2600" b="1" dirty="0" smtClean="0"/>
              <a:t>Х </a:t>
            </a:r>
            <a:r>
              <a:rPr lang="ru-RU" sz="2600" b="1" dirty="0" err="1" smtClean="0"/>
              <a:t>х</a:t>
            </a:r>
            <a:r>
              <a:rPr lang="ru-RU" sz="2600" b="1" dirty="0" smtClean="0"/>
              <a:t> 100 = 1200</a:t>
            </a:r>
          </a:p>
          <a:p>
            <a:pPr>
              <a:buNone/>
            </a:pPr>
            <a:r>
              <a:rPr lang="ru-RU" sz="2600" b="1" dirty="0" smtClean="0"/>
              <a:t>Х = 1200: 100</a:t>
            </a:r>
          </a:p>
          <a:p>
            <a:pPr>
              <a:buNone/>
            </a:pPr>
            <a:r>
              <a:rPr lang="ru-RU" sz="2600" b="1" u="sng" dirty="0" smtClean="0"/>
              <a:t>Х = 12</a:t>
            </a:r>
          </a:p>
          <a:p>
            <a:pPr>
              <a:buNone/>
            </a:pPr>
            <a:r>
              <a:rPr lang="ru-RU" sz="2600" b="1" dirty="0" smtClean="0"/>
              <a:t>12 </a:t>
            </a:r>
            <a:r>
              <a:rPr lang="ru-RU" sz="2600" b="1" dirty="0" err="1" smtClean="0"/>
              <a:t>х</a:t>
            </a:r>
            <a:r>
              <a:rPr lang="ru-RU" sz="2600" b="1" dirty="0" smtClean="0"/>
              <a:t> 100 = 900+300</a:t>
            </a:r>
          </a:p>
          <a:p>
            <a:pPr>
              <a:buNone/>
            </a:pPr>
            <a:r>
              <a:rPr lang="ru-RU" sz="2600" b="1" dirty="0" smtClean="0"/>
              <a:t>1200 = 1200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508104" y="3573016"/>
            <a:ext cx="338437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2000 -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х=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3969 -3930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600" b="1" dirty="0" smtClean="0"/>
              <a:t>2000 - </a:t>
            </a:r>
            <a:r>
              <a:rPr lang="ru-RU" sz="2600" b="1" dirty="0" err="1" smtClean="0"/>
              <a:t>х=</a:t>
            </a:r>
            <a:r>
              <a:rPr lang="ru-RU" sz="2600" b="1" dirty="0" smtClean="0"/>
              <a:t> 39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= 2000-39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= 1961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2000 - 1961= 3969 -3930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600" b="1" dirty="0" smtClean="0"/>
              <a:t>39=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284984"/>
            <a:ext cx="2818656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/>
              <a:t>«Кедр»</a:t>
            </a:r>
            <a:endParaRPr lang="ru-RU" sz="48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691680" y="620688"/>
            <a:ext cx="626469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9.03.1934 – 27.03.1968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43808" y="2348880"/>
            <a:ext cx="381642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«Восток»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71800" y="1484784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12.04.1961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987824" y="5373216"/>
            <a:ext cx="302433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108 минут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71800" y="4293096"/>
            <a:ext cx="36724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«Поехали!»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Гагарин Юрий Алексеевич</a:t>
            </a:r>
            <a:endParaRPr lang="ru-RU" b="1" dirty="0"/>
          </a:p>
        </p:txBody>
      </p:sp>
      <p:pic>
        <p:nvPicPr>
          <p:cNvPr id="2050" name="Picture 2" descr="C:\Users\user\Desktop\гагарин - открытый урок\2001_Gagarin.jpeg"/>
          <p:cNvPicPr>
            <a:picLocks noChangeAspect="1" noChangeArrowheads="1"/>
          </p:cNvPicPr>
          <p:nvPr/>
        </p:nvPicPr>
        <p:blipFill>
          <a:blip r:embed="rId2" cstate="print"/>
          <a:srcRect l="33168"/>
          <a:stretch>
            <a:fillRect/>
          </a:stretch>
        </p:blipFill>
        <p:spPr bwMode="auto">
          <a:xfrm>
            <a:off x="4067944" y="2060848"/>
            <a:ext cx="4788024" cy="2712898"/>
          </a:xfrm>
          <a:prstGeom prst="rect">
            <a:avLst/>
          </a:prstGeom>
          <a:noFill/>
        </p:spPr>
      </p:pic>
      <p:pic>
        <p:nvPicPr>
          <p:cNvPr id="2053" name="Picture 5" descr="http://www.dagestanpost.ru/wp-content/uploads/2015/03/uirq_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456384" cy="4477845"/>
          </a:xfrm>
          <a:prstGeom prst="rect">
            <a:avLst/>
          </a:prstGeom>
          <a:noFill/>
        </p:spPr>
      </p:pic>
      <p:pic>
        <p:nvPicPr>
          <p:cNvPr id="2056" name="Picture 8" descr="C:\Users\user\Desktop\Yuri_Gagarin_Signature_1962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797152"/>
            <a:ext cx="4680520" cy="168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Vostok-1 patch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736304" cy="205092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2540" t="9720" r="2848" b="10356"/>
          <a:stretch>
            <a:fillRect/>
          </a:stretch>
        </p:blipFill>
        <p:spPr bwMode="auto">
          <a:xfrm>
            <a:off x="323528" y="2132856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63091" t="23625" r="3703" b="30110"/>
          <a:stretch>
            <a:fillRect/>
          </a:stretch>
        </p:blipFill>
        <p:spPr bwMode="auto">
          <a:xfrm>
            <a:off x="4427984" y="188640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62523" t="18133" r="3637" b="26182"/>
          <a:stretch>
            <a:fillRect/>
          </a:stretch>
        </p:blipFill>
        <p:spPr bwMode="auto">
          <a:xfrm>
            <a:off x="4368320" y="3717032"/>
            <a:ext cx="43081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76470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902 605 </a:t>
            </a:r>
            <a:endParaRPr lang="ru-RU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4290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307 842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58112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0" b="1" dirty="0" smtClean="0"/>
              <a:t>3 004 005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8000" b="1" dirty="0" smtClean="0"/>
              <a:t>1 205 059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83671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</a:t>
            </a:r>
            <a:r>
              <a:rPr lang="ru-RU" sz="7200" b="1" dirty="0" smtClean="0"/>
              <a:t>-Е </a:t>
            </a:r>
            <a:endParaRPr lang="ru-RU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50100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-К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653136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-Р</a:t>
            </a:r>
            <a:endParaRPr lang="ru-RU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2204864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-Д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16890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700" b="1" dirty="0" smtClean="0">
                <a:cs typeface="Aharoni" pitchFamily="2" charset="-79"/>
              </a:rPr>
              <a:t>«КЕДР»</a:t>
            </a:r>
            <a:endParaRPr lang="ru-RU" sz="12700" b="1" dirty="0"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12474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 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2204864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12474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40466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307 842 - </a:t>
            </a:r>
            <a:r>
              <a:rPr lang="ru-RU" sz="6000" b="1" dirty="0" smtClean="0">
                <a:solidFill>
                  <a:srgbClr val="C00000"/>
                </a:solidFill>
              </a:rPr>
              <a:t>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126876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902 605 - </a:t>
            </a:r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endParaRPr lang="ru-RU" sz="6000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213285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6000" b="1" dirty="0" smtClean="0"/>
              <a:t>1 205 059 - </a:t>
            </a:r>
            <a:r>
              <a:rPr lang="ru-RU" sz="6000" b="1" dirty="0" smtClean="0">
                <a:solidFill>
                  <a:srgbClr val="C00000"/>
                </a:solidFill>
              </a:rPr>
              <a:t>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720" y="314096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3 004 005 - </a:t>
            </a:r>
            <a:r>
              <a:rPr lang="ru-RU" sz="6000" b="1" dirty="0" smtClean="0">
                <a:solidFill>
                  <a:srgbClr val="C00000"/>
                </a:solidFill>
              </a:rPr>
              <a:t>Р</a:t>
            </a:r>
          </a:p>
          <a:p>
            <a:pPr>
              <a:buNone/>
            </a:pPr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3538736" cy="45693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/>
              <a:t>918 : 102 =</a:t>
            </a:r>
          </a:p>
          <a:p>
            <a:pPr lvl="0">
              <a:buNone/>
            </a:pPr>
            <a:r>
              <a:rPr lang="ru-RU" sz="4400" b="1" dirty="0" smtClean="0"/>
              <a:t>669 : 223 =</a:t>
            </a:r>
          </a:p>
          <a:p>
            <a:pPr lvl="0">
              <a:buNone/>
            </a:pPr>
            <a:r>
              <a:rPr lang="ru-RU" sz="4400" b="1" dirty="0" smtClean="0"/>
              <a:t>967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2 =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1556792"/>
            <a:ext cx="3744416" cy="4597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432 : 16 =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465 : 155 =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656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=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9 .03. 1934   -   27.03.1968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3538736" cy="37052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/>
              <a:t>918 : 102 = 9 </a:t>
            </a:r>
          </a:p>
          <a:p>
            <a:pPr lvl="0">
              <a:buNone/>
            </a:pPr>
            <a:r>
              <a:rPr lang="ru-RU" sz="4400" b="1" dirty="0" smtClean="0"/>
              <a:t>669 : 223 = 3</a:t>
            </a:r>
          </a:p>
          <a:p>
            <a:pPr lvl="0">
              <a:buNone/>
            </a:pPr>
            <a:r>
              <a:rPr lang="ru-RU" sz="4400" b="1" dirty="0" smtClean="0"/>
              <a:t>967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2 = 1934 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2420888"/>
            <a:ext cx="3744416" cy="373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432 : 16 = 27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465 : 155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656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= 1968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гагарин - открытый уро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3551478"/>
            <a:ext cx="2664296" cy="1605714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467544" y="5013176"/>
            <a:ext cx="8173416" cy="462909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user\Desktop\гагарин - открытый урок\hqdefault.jpg"/>
          <p:cNvPicPr>
            <a:picLocks noChangeAspect="1" noChangeArrowheads="1"/>
          </p:cNvPicPr>
          <p:nvPr/>
        </p:nvPicPr>
        <p:blipFill>
          <a:blip r:embed="rId3" cstate="print"/>
          <a:srcRect l="12200" t="18500" r="10626" b="22700"/>
          <a:stretch>
            <a:fillRect/>
          </a:stretch>
        </p:blipFill>
        <p:spPr bwMode="auto">
          <a:xfrm>
            <a:off x="1907704" y="3645024"/>
            <a:ext cx="2352261" cy="1440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2880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 одного аэродрома в противоположных направлениях вылетели  2 самолета.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14908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60648"/>
            <a:ext cx="8517632" cy="61926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Скорость первого 600 км/ч, а второго на 150 км/ч меньше. Какое расстояние будет между ними через два часа?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4" descr="C:\Users\user\Desktop\гагарин - открытый уро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27908"/>
            <a:ext cx="2088232" cy="1258533"/>
          </a:xfrm>
          <a:prstGeom prst="rect">
            <a:avLst/>
          </a:prstGeom>
          <a:noFill/>
        </p:spPr>
      </p:pic>
      <p:sp>
        <p:nvSpPr>
          <p:cNvPr id="7" name="Плюс 6"/>
          <p:cNvSpPr/>
          <p:nvPr/>
        </p:nvSpPr>
        <p:spPr>
          <a:xfrm>
            <a:off x="323528" y="2492896"/>
            <a:ext cx="8173416" cy="462909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C:\Users\user\Desktop\гагарин - открытый урок\hqdefault.jpg"/>
          <p:cNvPicPr>
            <a:picLocks noChangeAspect="1" noChangeArrowheads="1"/>
          </p:cNvPicPr>
          <p:nvPr/>
        </p:nvPicPr>
        <p:blipFill>
          <a:blip r:embed="rId3" cstate="print"/>
          <a:srcRect l="12200" t="18500" r="10626" b="22700"/>
          <a:stretch>
            <a:fillRect/>
          </a:stretch>
        </p:blipFill>
        <p:spPr bwMode="auto">
          <a:xfrm>
            <a:off x="2483768" y="1449514"/>
            <a:ext cx="1704189" cy="10433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9087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en-US" sz="2800" b="1" dirty="0" smtClean="0"/>
              <a:t>1</a:t>
            </a:r>
            <a:r>
              <a:rPr lang="en-US" sz="3600" b="1" dirty="0" smtClean="0"/>
              <a:t> – 600 </a:t>
            </a:r>
            <a:r>
              <a:rPr lang="ru-RU" sz="3600" b="1" dirty="0" smtClean="0"/>
              <a:t>км/ч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83671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</a:t>
            </a:r>
            <a:r>
              <a:rPr lang="ru-RU" sz="2800" b="1" dirty="0" smtClean="0"/>
              <a:t>2</a:t>
            </a:r>
            <a:r>
              <a:rPr lang="en-US" sz="3600" b="1" dirty="0" smtClean="0"/>
              <a:t> – </a:t>
            </a:r>
            <a:r>
              <a:rPr lang="ru-RU" sz="3600" b="1" dirty="0" smtClean="0"/>
              <a:t>? </a:t>
            </a:r>
            <a:r>
              <a:rPr lang="ru-RU" sz="2800" b="1" dirty="0" smtClean="0"/>
              <a:t>на 150 км/ч            меньше</a:t>
            </a:r>
            <a:endParaRPr lang="ru-RU" sz="3600" b="1" dirty="0"/>
          </a:p>
        </p:txBody>
      </p:sp>
      <p:sp>
        <p:nvSpPr>
          <p:cNvPr id="17" name="Круговая стрелка 16"/>
          <p:cNvSpPr/>
          <p:nvPr/>
        </p:nvSpPr>
        <p:spPr>
          <a:xfrm flipH="1">
            <a:off x="3779912" y="332656"/>
            <a:ext cx="1259632" cy="13681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87077"/>
              <a:gd name="adj5" fmla="val 125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user\Desktop\гагарин - открытый урок\img9 - копия (2).jpg"/>
          <p:cNvPicPr>
            <a:picLocks noChangeAspect="1" noChangeArrowheads="1"/>
          </p:cNvPicPr>
          <p:nvPr/>
        </p:nvPicPr>
        <p:blipFill>
          <a:blip r:embed="rId4" cstate="print"/>
          <a:srcRect l="14090" t="60080" r="33935" b="29840"/>
          <a:stretch>
            <a:fillRect/>
          </a:stretch>
        </p:blipFill>
        <p:spPr bwMode="auto">
          <a:xfrm>
            <a:off x="1331640" y="2780928"/>
            <a:ext cx="6192688" cy="100811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020272" y="335699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/>
              <a:t>t-</a:t>
            </a:r>
            <a:r>
              <a:rPr lang="ru-RU" sz="4400" b="1" dirty="0" smtClean="0"/>
              <a:t>2 ч</a:t>
            </a:r>
            <a:endParaRPr lang="ru-RU" sz="4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39952" y="17008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  <p:bldP spid="10" grpId="0"/>
      <p:bldP spid="17" grpId="0" animBg="1"/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44827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600 – 150 = 450 (км/ч) </a:t>
            </a:r>
            <a:r>
              <a:rPr lang="en-US" dirty="0" smtClean="0"/>
              <a:t>V</a:t>
            </a:r>
            <a:r>
              <a:rPr lang="ru-RU" dirty="0" smtClean="0"/>
              <a:t> 2ого самолета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600 + 450 = 1050 (</a:t>
            </a:r>
            <a:r>
              <a:rPr lang="ru-RU" dirty="0" smtClean="0"/>
              <a:t>км/ч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V</a:t>
            </a:r>
            <a:r>
              <a:rPr lang="ru-RU" dirty="0" smtClean="0"/>
              <a:t> удаления </a:t>
            </a:r>
            <a:r>
              <a:rPr lang="ru-RU" dirty="0" err="1" smtClean="0"/>
              <a:t>сам-ов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1050 </a:t>
            </a:r>
            <a:r>
              <a:rPr lang="ru-RU" dirty="0" err="1" smtClean="0"/>
              <a:t>х</a:t>
            </a:r>
            <a:r>
              <a:rPr lang="ru-RU" dirty="0" smtClean="0"/>
              <a:t> 2 = 2100 (км) </a:t>
            </a:r>
            <a:r>
              <a:rPr lang="en-US" dirty="0" smtClean="0"/>
              <a:t>S</a:t>
            </a:r>
            <a:r>
              <a:rPr lang="ru-RU" dirty="0" smtClean="0"/>
              <a:t> через 2 часа</a:t>
            </a:r>
          </a:p>
          <a:p>
            <a:pPr marL="514350" indent="-514350">
              <a:buNone/>
            </a:pPr>
            <a:r>
              <a:rPr lang="ru-RU" dirty="0" smtClean="0"/>
              <a:t>       Ответ: 2100 км.</a:t>
            </a:r>
            <a:endParaRPr lang="ru-RU" dirty="0"/>
          </a:p>
        </p:txBody>
      </p:sp>
      <p:pic>
        <p:nvPicPr>
          <p:cNvPr id="4" name="Picture 4" descr="C:\Users\user\Desktop\гагарин - открытый уро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27908"/>
            <a:ext cx="2088232" cy="1258533"/>
          </a:xfrm>
          <a:prstGeom prst="rect">
            <a:avLst/>
          </a:prstGeom>
          <a:noFill/>
        </p:spPr>
      </p:pic>
      <p:sp>
        <p:nvSpPr>
          <p:cNvPr id="5" name="Плюс 4"/>
          <p:cNvSpPr/>
          <p:nvPr/>
        </p:nvSpPr>
        <p:spPr>
          <a:xfrm>
            <a:off x="323528" y="2492896"/>
            <a:ext cx="8173416" cy="462909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3" descr="C:\Users\user\Desktop\гагарин - открытый урок\hqdefault.jpg"/>
          <p:cNvPicPr>
            <a:picLocks noChangeAspect="1" noChangeArrowheads="1"/>
          </p:cNvPicPr>
          <p:nvPr/>
        </p:nvPicPr>
        <p:blipFill>
          <a:blip r:embed="rId3" cstate="print"/>
          <a:srcRect l="12200" t="18500" r="10626" b="22700"/>
          <a:stretch>
            <a:fillRect/>
          </a:stretch>
        </p:blipFill>
        <p:spPr bwMode="auto">
          <a:xfrm>
            <a:off x="2483768" y="1449514"/>
            <a:ext cx="1704189" cy="10433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9087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en-US" sz="2800" b="1" dirty="0" smtClean="0"/>
              <a:t>1</a:t>
            </a:r>
            <a:r>
              <a:rPr lang="en-US" sz="3600" b="1" dirty="0" smtClean="0"/>
              <a:t> – 600 </a:t>
            </a:r>
            <a:r>
              <a:rPr lang="ru-RU" sz="3600" b="1" dirty="0" smtClean="0"/>
              <a:t>км/ч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83671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</a:t>
            </a:r>
            <a:r>
              <a:rPr lang="ru-RU" sz="2800" b="1" dirty="0" smtClean="0"/>
              <a:t>2</a:t>
            </a:r>
            <a:r>
              <a:rPr lang="en-US" sz="3600" b="1" dirty="0" smtClean="0"/>
              <a:t> – </a:t>
            </a:r>
            <a:r>
              <a:rPr lang="ru-RU" sz="3600" b="1" dirty="0" smtClean="0"/>
              <a:t>? </a:t>
            </a:r>
            <a:r>
              <a:rPr lang="ru-RU" sz="2800" b="1" dirty="0" smtClean="0"/>
              <a:t>на 150 км/ч            меньше</a:t>
            </a:r>
            <a:endParaRPr lang="ru-RU" sz="3600" b="1" dirty="0"/>
          </a:p>
        </p:txBody>
      </p:sp>
      <p:sp>
        <p:nvSpPr>
          <p:cNvPr id="9" name="Круговая стрелка 8"/>
          <p:cNvSpPr/>
          <p:nvPr/>
        </p:nvSpPr>
        <p:spPr>
          <a:xfrm flipH="1">
            <a:off x="3779912" y="332656"/>
            <a:ext cx="1259632" cy="13681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87077"/>
              <a:gd name="adj5" fmla="val 125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3" descr="C:\Users\user\Desktop\гагарин - открытый урок\img9 - копия (2).jpg"/>
          <p:cNvPicPr>
            <a:picLocks noChangeAspect="1" noChangeArrowheads="1"/>
          </p:cNvPicPr>
          <p:nvPr/>
        </p:nvPicPr>
        <p:blipFill>
          <a:blip r:embed="rId4" cstate="print"/>
          <a:srcRect l="14090" t="60080" r="33935" b="29840"/>
          <a:stretch>
            <a:fillRect/>
          </a:stretch>
        </p:blipFill>
        <p:spPr bwMode="auto">
          <a:xfrm>
            <a:off x="1331640" y="2780928"/>
            <a:ext cx="619268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20272" y="335699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/>
              <a:t>t-</a:t>
            </a:r>
            <a:r>
              <a:rPr lang="ru-RU" sz="4400" b="1" dirty="0" smtClean="0"/>
              <a:t>2 ч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17008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4482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600 – 150 = 450 (км/ч) </a:t>
            </a:r>
            <a:r>
              <a:rPr lang="en-US" dirty="0" smtClean="0"/>
              <a:t>V</a:t>
            </a:r>
            <a:r>
              <a:rPr lang="ru-RU" dirty="0" smtClean="0"/>
              <a:t> 2ого самолета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600 </a:t>
            </a:r>
            <a:r>
              <a:rPr lang="ru-RU" dirty="0" err="1" smtClean="0"/>
              <a:t>х</a:t>
            </a:r>
            <a:r>
              <a:rPr lang="ru-RU" dirty="0" smtClean="0"/>
              <a:t> 2 = 1200</a:t>
            </a:r>
            <a:r>
              <a:rPr lang="en-US" dirty="0" smtClean="0"/>
              <a:t>(</a:t>
            </a:r>
            <a:r>
              <a:rPr lang="ru-RU" dirty="0" smtClean="0"/>
              <a:t>км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S </a:t>
            </a:r>
            <a:r>
              <a:rPr lang="ru-RU" dirty="0" smtClean="0"/>
              <a:t>первого самолета</a:t>
            </a:r>
          </a:p>
          <a:p>
            <a:pPr marL="514350" indent="-514350">
              <a:buAutoNum type="arabicParenR"/>
            </a:pPr>
            <a:r>
              <a:rPr lang="ru-RU" dirty="0" smtClean="0"/>
              <a:t>450 </a:t>
            </a:r>
            <a:r>
              <a:rPr lang="ru-RU" dirty="0" err="1" smtClean="0"/>
              <a:t>х</a:t>
            </a:r>
            <a:r>
              <a:rPr lang="ru-RU" dirty="0" smtClean="0"/>
              <a:t> 2 = 900</a:t>
            </a:r>
            <a:r>
              <a:rPr lang="en-US" dirty="0" smtClean="0"/>
              <a:t>(</a:t>
            </a:r>
            <a:r>
              <a:rPr lang="ru-RU" dirty="0" smtClean="0"/>
              <a:t>км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S </a:t>
            </a:r>
            <a:r>
              <a:rPr lang="ru-RU" dirty="0" smtClean="0"/>
              <a:t>второго самолета</a:t>
            </a:r>
          </a:p>
          <a:p>
            <a:pPr marL="514350" indent="-514350">
              <a:buAutoNum type="arabicParenR"/>
            </a:pPr>
            <a:r>
              <a:rPr lang="ru-RU" dirty="0" smtClean="0"/>
              <a:t>1200 + 900 = 2100 (км) </a:t>
            </a:r>
            <a:r>
              <a:rPr lang="en-US" dirty="0" smtClean="0"/>
              <a:t>S </a:t>
            </a:r>
            <a:r>
              <a:rPr lang="ru-RU" dirty="0" smtClean="0"/>
              <a:t>через 2 часа</a:t>
            </a:r>
          </a:p>
          <a:p>
            <a:pPr marL="514350" indent="-514350">
              <a:buNone/>
            </a:pPr>
            <a:r>
              <a:rPr lang="ru-RU" dirty="0" smtClean="0"/>
              <a:t>       Ответ: 2100 км.</a:t>
            </a:r>
            <a:endParaRPr lang="ru-RU" dirty="0"/>
          </a:p>
        </p:txBody>
      </p:sp>
      <p:pic>
        <p:nvPicPr>
          <p:cNvPr id="4" name="Picture 4" descr="C:\Users\user\Desktop\гагарин - открытый уро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27908"/>
            <a:ext cx="2088232" cy="1258533"/>
          </a:xfrm>
          <a:prstGeom prst="rect">
            <a:avLst/>
          </a:prstGeom>
          <a:noFill/>
        </p:spPr>
      </p:pic>
      <p:sp>
        <p:nvSpPr>
          <p:cNvPr id="5" name="Плюс 4"/>
          <p:cNvSpPr/>
          <p:nvPr/>
        </p:nvSpPr>
        <p:spPr>
          <a:xfrm>
            <a:off x="323528" y="2492896"/>
            <a:ext cx="8173416" cy="462909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3" descr="C:\Users\user\Desktop\гагарин - открытый урок\hqdefault.jpg"/>
          <p:cNvPicPr>
            <a:picLocks noChangeAspect="1" noChangeArrowheads="1"/>
          </p:cNvPicPr>
          <p:nvPr/>
        </p:nvPicPr>
        <p:blipFill>
          <a:blip r:embed="rId3" cstate="print"/>
          <a:srcRect l="12200" t="18500" r="10626" b="22700"/>
          <a:stretch>
            <a:fillRect/>
          </a:stretch>
        </p:blipFill>
        <p:spPr bwMode="auto">
          <a:xfrm>
            <a:off x="2483768" y="1449514"/>
            <a:ext cx="1704189" cy="10433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9087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en-US" sz="2800" b="1" dirty="0" smtClean="0"/>
              <a:t>1</a:t>
            </a:r>
            <a:r>
              <a:rPr lang="en-US" sz="3600" b="1" dirty="0" smtClean="0"/>
              <a:t> – 600 </a:t>
            </a:r>
            <a:r>
              <a:rPr lang="ru-RU" sz="3600" b="1" dirty="0" smtClean="0"/>
              <a:t>км/ч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83671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</a:t>
            </a:r>
            <a:r>
              <a:rPr lang="ru-RU" sz="2800" b="1" dirty="0" smtClean="0"/>
              <a:t>2</a:t>
            </a:r>
            <a:r>
              <a:rPr lang="en-US" sz="3600" b="1" dirty="0" smtClean="0"/>
              <a:t> – </a:t>
            </a:r>
            <a:r>
              <a:rPr lang="ru-RU" sz="3600" b="1" dirty="0" smtClean="0"/>
              <a:t>? </a:t>
            </a:r>
            <a:r>
              <a:rPr lang="ru-RU" sz="2800" b="1" dirty="0" smtClean="0"/>
              <a:t>на 150 км/ч            меньше</a:t>
            </a:r>
            <a:endParaRPr lang="ru-RU" sz="3600" b="1" dirty="0"/>
          </a:p>
        </p:txBody>
      </p:sp>
      <p:sp>
        <p:nvSpPr>
          <p:cNvPr id="9" name="Круговая стрелка 8"/>
          <p:cNvSpPr/>
          <p:nvPr/>
        </p:nvSpPr>
        <p:spPr>
          <a:xfrm flipH="1">
            <a:off x="3779912" y="332656"/>
            <a:ext cx="1259632" cy="13681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87077"/>
              <a:gd name="adj5" fmla="val 125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3" descr="C:\Users\user\Desktop\гагарин - открытый урок\img9 - копия (2).jpg"/>
          <p:cNvPicPr>
            <a:picLocks noChangeAspect="1" noChangeArrowheads="1"/>
          </p:cNvPicPr>
          <p:nvPr/>
        </p:nvPicPr>
        <p:blipFill>
          <a:blip r:embed="rId4" cstate="print"/>
          <a:srcRect l="14090" t="60080" r="33935" b="29840"/>
          <a:stretch>
            <a:fillRect/>
          </a:stretch>
        </p:blipFill>
        <p:spPr bwMode="auto">
          <a:xfrm>
            <a:off x="1331640" y="2780928"/>
            <a:ext cx="619268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20272" y="335699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/>
              <a:t>t-</a:t>
            </a:r>
            <a:r>
              <a:rPr lang="ru-RU" sz="4400" b="1" dirty="0" smtClean="0"/>
              <a:t>2 ч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17008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404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12 апреля. Классная работа. </vt:lpstr>
      <vt:lpstr>Слайд 2</vt:lpstr>
      <vt:lpstr>Слайд 3</vt:lpstr>
      <vt:lpstr>Слайд 4</vt:lpstr>
      <vt:lpstr>9 .03. 1934   -   27.03.1968</vt:lpstr>
      <vt:lpstr>Слайд 6</vt:lpstr>
      <vt:lpstr>Слайд 7</vt:lpstr>
      <vt:lpstr>Слайд 8</vt:lpstr>
      <vt:lpstr>Слайд 9</vt:lpstr>
      <vt:lpstr>Слайд 10</vt:lpstr>
      <vt:lpstr>12.04.1961</vt:lpstr>
      <vt:lpstr>Слайд 12</vt:lpstr>
      <vt:lpstr>Гагарин Юрий Алексеевич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2017-04-11T12:57:32Z</dcterms:created>
  <dcterms:modified xsi:type="dcterms:W3CDTF">2017-04-11T21:03:36Z</dcterms:modified>
</cp:coreProperties>
</file>