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7"/>
  </p:notesMasterIdLst>
  <p:sldIdLst>
    <p:sldId id="256" r:id="rId2"/>
    <p:sldId id="257" r:id="rId3"/>
    <p:sldId id="296" r:id="rId4"/>
    <p:sldId id="259" r:id="rId5"/>
    <p:sldId id="260" r:id="rId6"/>
    <p:sldId id="281" r:id="rId7"/>
    <p:sldId id="284" r:id="rId8"/>
    <p:sldId id="285" r:id="rId9"/>
    <p:sldId id="286" r:id="rId10"/>
    <p:sldId id="287" r:id="rId11"/>
    <p:sldId id="290" r:id="rId12"/>
    <p:sldId id="297" r:id="rId13"/>
    <p:sldId id="283" r:id="rId14"/>
    <p:sldId id="288" r:id="rId15"/>
    <p:sldId id="289" r:id="rId16"/>
    <p:sldId id="261" r:id="rId17"/>
    <p:sldId id="262" r:id="rId18"/>
    <p:sldId id="295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9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98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752A-CBF1-4756-BF6C-B5B07774ED1A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34FD3-A37E-4D9B-85C5-B0EED0D37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5C62E-5A1A-49FF-9CE8-A113DDB660B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34FD3-A37E-4D9B-85C5-B0EED0D374E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0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3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9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0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143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8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9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47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0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7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8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2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3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0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6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 31.07.18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9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clck/jsredir?from=yandex.ru;images/search;images;;&amp;text=&amp;etext=896.fX5EW5Up5mg05Reon907UsRApaDrBkdgFGVSbBIODRtxkjzzOtakAlvMBwYtsx5gLf2k4qFfWZx6_InqrbmE3rfcuouDrEAXlrG6fw-U3L0hs3b7Q52SGAwxxOjfnQGdQEzNnT2CLREnLmK9Wi1HsnsCGcE-IHXFDENfGdgBWqsLaaTGQ76ZFsoHmdOSWAC0CgOJJVFQaY2mp5rbm_0c6Q.80fe7aaa9314f52f59ae7e83ec32621040b52808&amp;uuid=&amp;state=tid_Wvm4RM28ca_MiO4Ne9osTPtpHS9wicjEF5X7fRziVPIHCd9FyQ&amp;data=UlNrNmk5WktYejR0eWJFYk1LdmtxZ201Yng5bEM2aHdOeTdMUEtZX2ZjdEdJNGNFcEI2SHRUZzlDRGxoYzk1S1d0SThoM3Zwd3h3Sm9VcVR4V0lseFQ3djlBSmpBejgtemZYRTFUTHhCRVR2WExXVlZIc3NvWkZkWmhoRXFIcVhvT0FSNVJsRXJ2T1JJdlRMZ1ZJbFEyRDRleWpLWUozVg&amp;b64e=2&amp;sign=9127351c5292890aef0cf014d263f484&amp;keyno=0&amp;l10n=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ontent.schools.by/sad4mosty/library/Page1_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53068"/>
            <a:ext cx="5466095" cy="352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9206" y="414020"/>
            <a:ext cx="7553348" cy="2421030"/>
          </a:xfrm>
        </p:spPr>
        <p:txBody>
          <a:bodyPr>
            <a:normAutofit/>
          </a:bodyPr>
          <a:lstStyle/>
          <a:p>
            <a:r>
              <a:rPr lang="ru-RU" sz="3600" dirty="0"/>
              <a:t>Методика формирования грамматически правильной речи в разных видах детской деятельности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717032"/>
            <a:ext cx="7406640" cy="1640794"/>
          </a:xfrm>
        </p:spPr>
        <p:txBody>
          <a:bodyPr/>
          <a:lstStyle/>
          <a:p>
            <a:pPr algn="r"/>
            <a:r>
              <a:rPr lang="ru-RU" dirty="0" smtClean="0"/>
              <a:t>                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5461280"/>
            <a:ext cx="579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Выполнила </a:t>
            </a:r>
            <a:r>
              <a:rPr lang="ru-RU" i="1" dirty="0" smtClean="0"/>
              <a:t>воспитатель ГБОУ «Школа № 842»</a:t>
            </a:r>
            <a:endParaRPr lang="ru-RU" i="1" dirty="0" smtClean="0"/>
          </a:p>
          <a:p>
            <a:r>
              <a:rPr lang="ru-RU" i="1" dirty="0" smtClean="0"/>
              <a:t>Богачёва Васса </a:t>
            </a:r>
            <a:r>
              <a:rPr lang="ru-RU" i="1" dirty="0" err="1" smtClean="0"/>
              <a:t>Ваисовна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/>
          </a:bodyPr>
          <a:lstStyle/>
          <a:p>
            <a:r>
              <a:rPr lang="ru-RU" sz="2800" dirty="0"/>
              <a:t>Примеры морфологических ошибок в речи </a:t>
            </a:r>
            <a:r>
              <a:rPr lang="ru-RU" sz="2800" dirty="0" smtClean="0"/>
              <a:t>детей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596064" cy="4608512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dirty="0" smtClean="0"/>
              <a:t> Неправильные окончания имен существительных,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родительный падеж, множественное число: с окончанием –ей - </a:t>
            </a:r>
            <a:r>
              <a:rPr lang="ru-RU" sz="1400" dirty="0" err="1" smtClean="0"/>
              <a:t>карандашов</a:t>
            </a:r>
            <a:r>
              <a:rPr lang="ru-RU" sz="1400" dirty="0" smtClean="0"/>
              <a:t>, </a:t>
            </a:r>
            <a:r>
              <a:rPr lang="ru-RU" sz="1400" dirty="0" err="1" smtClean="0"/>
              <a:t>дверёв</a:t>
            </a:r>
            <a:r>
              <a:rPr lang="ru-RU" sz="1400" dirty="0" smtClean="0"/>
              <a:t>, </a:t>
            </a:r>
            <a:r>
              <a:rPr lang="ru-RU" sz="1400" dirty="0" err="1" smtClean="0"/>
              <a:t>ежов,этажов</a:t>
            </a:r>
            <a:r>
              <a:rPr lang="ru-RU" sz="1400" dirty="0" smtClean="0"/>
              <a:t>; с нулевым окончанием: </a:t>
            </a:r>
            <a:r>
              <a:rPr lang="ru-RU" sz="1400" dirty="0" err="1" smtClean="0"/>
              <a:t>ночов</a:t>
            </a:r>
            <a:r>
              <a:rPr lang="ru-RU" sz="1400" dirty="0" smtClean="0"/>
              <a:t>, </a:t>
            </a:r>
            <a:r>
              <a:rPr lang="ru-RU" sz="1400" dirty="0" err="1" smtClean="0"/>
              <a:t>куклов</a:t>
            </a:r>
            <a:r>
              <a:rPr lang="ru-RU" sz="1400" dirty="0" smtClean="0"/>
              <a:t>, </a:t>
            </a:r>
            <a:r>
              <a:rPr lang="ru-RU" sz="1400" dirty="0" err="1" smtClean="0"/>
              <a:t>девочков</a:t>
            </a:r>
            <a:r>
              <a:rPr lang="ru-RU" sz="1400" dirty="0" smtClean="0"/>
              <a:t>, </a:t>
            </a:r>
            <a:r>
              <a:rPr lang="ru-RU" sz="1400" dirty="0" err="1" smtClean="0"/>
              <a:t>книгов</a:t>
            </a:r>
            <a:r>
              <a:rPr lang="ru-RU" sz="1400" dirty="0" smtClean="0"/>
              <a:t>, </a:t>
            </a:r>
            <a:r>
              <a:rPr lang="ru-RU" sz="1400" dirty="0" err="1" smtClean="0"/>
              <a:t>дверков</a:t>
            </a:r>
            <a:r>
              <a:rPr lang="ru-RU" sz="1400" dirty="0" smtClean="0"/>
              <a:t>, </a:t>
            </a:r>
            <a:r>
              <a:rPr lang="ru-RU" sz="1400" dirty="0" err="1" smtClean="0"/>
              <a:t>пуговицев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родительный падеж, единственное число: у кукле, у маме, у сестре, без ложке;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винительный падеж одушевленных и неодушевленных имен существительных: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2.  предложный падеж неодушевленных имен существительных мужского рода: в лесе, в носе, в саде;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3. Склонение несклоняемых имен существительных: на </a:t>
            </a:r>
            <a:r>
              <a:rPr lang="ru-RU" sz="1400" dirty="0" err="1" smtClean="0"/>
              <a:t>палъте</a:t>
            </a:r>
            <a:r>
              <a:rPr lang="ru-RU" sz="1400" dirty="0" smtClean="0"/>
              <a:t>, </a:t>
            </a:r>
            <a:r>
              <a:rPr lang="ru-RU" sz="1400" dirty="0" err="1" smtClean="0"/>
              <a:t>кофий</a:t>
            </a:r>
            <a:r>
              <a:rPr lang="ru-RU" sz="1400" dirty="0" smtClean="0"/>
              <a:t>, </a:t>
            </a:r>
            <a:r>
              <a:rPr lang="ru-RU" sz="1400" dirty="0" err="1" smtClean="0"/>
              <a:t>кофию</a:t>
            </a:r>
            <a:r>
              <a:rPr lang="ru-RU" sz="1400" dirty="0" smtClean="0"/>
              <a:t>, на </a:t>
            </a:r>
            <a:r>
              <a:rPr lang="ru-RU" sz="1400" dirty="0" err="1" smtClean="0"/>
              <a:t>пианине</a:t>
            </a:r>
            <a:r>
              <a:rPr lang="ru-RU" sz="1400" dirty="0" smtClean="0"/>
              <a:t>, в </a:t>
            </a:r>
            <a:r>
              <a:rPr lang="ru-RU" sz="1400" dirty="0" err="1" smtClean="0"/>
              <a:t>кине</a:t>
            </a:r>
            <a:r>
              <a:rPr lang="ru-RU" sz="14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4. Образование множественного числа существительных, обозначающих детенышей животных: </a:t>
            </a:r>
            <a:r>
              <a:rPr lang="ru-RU" sz="1400" dirty="0" err="1" smtClean="0"/>
              <a:t>ягнёнки</a:t>
            </a:r>
            <a:r>
              <a:rPr lang="ru-RU" sz="1400" dirty="0" smtClean="0"/>
              <a:t>, </a:t>
            </a:r>
            <a:r>
              <a:rPr lang="ru-RU" sz="1400" dirty="0" err="1" smtClean="0"/>
              <a:t>котёнки</a:t>
            </a:r>
            <a:r>
              <a:rPr lang="ru-RU" sz="1400" dirty="0" smtClean="0"/>
              <a:t>, жеребёнка, свинёнка.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5. Изменение рода существительных: большой яблок, купи мороженую, папа ушла, теплая молоко, платье зеленая, одеяла разорвалась.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85728"/>
            <a:ext cx="749808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Примеры морфологических ошибок в речи детей.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00100" y="1285860"/>
            <a:ext cx="7933588" cy="53578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5.      Образование глагольных форм.</a:t>
            </a:r>
          </a:p>
          <a:p>
            <a:pPr>
              <a:buNone/>
            </a:pPr>
            <a:r>
              <a:rPr lang="ru-RU" dirty="0" smtClean="0"/>
              <a:t>2.      повелительное наклонение: </a:t>
            </a:r>
            <a:r>
              <a:rPr lang="ru-RU" dirty="0" err="1" smtClean="0"/>
              <a:t>искай</a:t>
            </a:r>
            <a:r>
              <a:rPr lang="ru-RU" dirty="0" smtClean="0"/>
              <a:t> (ищи),</a:t>
            </a:r>
            <a:r>
              <a:rPr lang="ru-RU" dirty="0" err="1" smtClean="0"/>
              <a:t>exaй</a:t>
            </a:r>
            <a:r>
              <a:rPr lang="ru-RU" dirty="0" smtClean="0"/>
              <a:t> (езжай), спей (спой),склады (сложи); </a:t>
            </a:r>
            <a:r>
              <a:rPr lang="ru-RU" dirty="0" err="1" smtClean="0"/>
              <a:t>скакай</a:t>
            </a:r>
            <a:r>
              <a:rPr lang="ru-RU" dirty="0" smtClean="0"/>
              <a:t> (скани),</a:t>
            </a:r>
          </a:p>
          <a:p>
            <a:pPr>
              <a:buNone/>
            </a:pPr>
            <a:r>
              <a:rPr lang="ru-RU" dirty="0" smtClean="0"/>
              <a:t>3.      изменение основы глагола: искать – </a:t>
            </a:r>
            <a:r>
              <a:rPr lang="ru-RU" dirty="0" err="1" smtClean="0"/>
              <a:t>искаю</a:t>
            </a:r>
            <a:r>
              <a:rPr lang="ru-RU" dirty="0" smtClean="0"/>
              <a:t> (ищу), плескать – плескаю (плещу), плакать – </a:t>
            </a:r>
            <a:r>
              <a:rPr lang="ru-RU" dirty="0" err="1" smtClean="0"/>
              <a:t>плакаю</a:t>
            </a:r>
            <a:r>
              <a:rPr lang="ru-RU" dirty="0" smtClean="0"/>
              <a:t> (плачу), рисовать – </a:t>
            </a:r>
            <a:r>
              <a:rPr lang="ru-RU" dirty="0" err="1" smtClean="0"/>
              <a:t>рисоваю</a:t>
            </a:r>
            <a:r>
              <a:rPr lang="ru-RU" dirty="0" smtClean="0"/>
              <a:t> (рисую); мочь – </a:t>
            </a:r>
            <a:r>
              <a:rPr lang="ru-RU" dirty="0" err="1" smtClean="0"/>
              <a:t>можу</a:t>
            </a:r>
            <a:r>
              <a:rPr lang="ru-RU" dirty="0" smtClean="0"/>
              <a:t> (могу),</a:t>
            </a:r>
          </a:p>
          <a:p>
            <a:pPr>
              <a:buNone/>
            </a:pPr>
            <a:r>
              <a:rPr lang="ru-RU" dirty="0" smtClean="0"/>
              <a:t>4.      спряжение глаголов: хотеть – </a:t>
            </a:r>
            <a:r>
              <a:rPr lang="ru-RU" dirty="0" err="1" smtClean="0"/>
              <a:t>хотишь</a:t>
            </a:r>
            <a:r>
              <a:rPr lang="ru-RU" dirty="0" smtClean="0"/>
              <a:t> (хочешь), давать – </a:t>
            </a:r>
            <a:r>
              <a:rPr lang="ru-RU" dirty="0" err="1" smtClean="0"/>
              <a:t>дадишъ</a:t>
            </a:r>
            <a:r>
              <a:rPr lang="ru-RU" dirty="0" smtClean="0"/>
              <a:t> (дашь), есть – </a:t>
            </a:r>
            <a:r>
              <a:rPr lang="ru-RU" dirty="0" err="1" smtClean="0"/>
              <a:t>едишь</a:t>
            </a:r>
            <a:r>
              <a:rPr lang="ru-RU" dirty="0" smtClean="0"/>
              <a:t> (ешь), спать – </a:t>
            </a:r>
            <a:r>
              <a:rPr lang="ru-RU" dirty="0" err="1" smtClean="0"/>
              <a:t>сплют</a:t>
            </a:r>
            <a:r>
              <a:rPr lang="ru-RU" dirty="0" smtClean="0"/>
              <a:t> (спят).</a:t>
            </a:r>
          </a:p>
          <a:p>
            <a:pPr>
              <a:buNone/>
            </a:pPr>
            <a:r>
              <a:rPr lang="ru-RU" dirty="0" smtClean="0"/>
              <a:t>6.      Неправильная форма причастий: </a:t>
            </a:r>
            <a:r>
              <a:rPr lang="ru-RU" dirty="0" err="1" smtClean="0"/>
              <a:t>сломатая</a:t>
            </a:r>
            <a:r>
              <a:rPr lang="ru-RU" dirty="0" smtClean="0"/>
              <a:t>, </a:t>
            </a:r>
            <a:r>
              <a:rPr lang="ru-RU" dirty="0" err="1" smtClean="0"/>
              <a:t>оборватая</a:t>
            </a:r>
            <a:r>
              <a:rPr lang="ru-RU" dirty="0" smtClean="0"/>
              <a:t>, </a:t>
            </a:r>
            <a:r>
              <a:rPr lang="ru-RU" dirty="0" err="1" smtClean="0"/>
              <a:t>сошитая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7.      Образование сравнительной степени прилагательного: </a:t>
            </a:r>
            <a:r>
              <a:rPr lang="ru-RU" dirty="0" err="1" smtClean="0"/>
              <a:t>ярчее</a:t>
            </a:r>
            <a:r>
              <a:rPr lang="ru-RU" dirty="0" smtClean="0"/>
              <a:t>, </a:t>
            </a:r>
            <a:r>
              <a:rPr lang="ru-RU" dirty="0" err="1" smtClean="0"/>
              <a:t>чистее</a:t>
            </a:r>
            <a:r>
              <a:rPr lang="ru-RU" dirty="0" smtClean="0"/>
              <a:t>, </a:t>
            </a:r>
            <a:r>
              <a:rPr lang="ru-RU" dirty="0" err="1" smtClean="0"/>
              <a:t>хужее</a:t>
            </a:r>
            <a:r>
              <a:rPr lang="ru-RU" dirty="0" smtClean="0"/>
              <a:t>, </a:t>
            </a:r>
            <a:r>
              <a:rPr lang="ru-RU" dirty="0" err="1" smtClean="0"/>
              <a:t>красивше</a:t>
            </a:r>
            <a:r>
              <a:rPr lang="ru-RU" dirty="0" smtClean="0"/>
              <a:t>, </a:t>
            </a:r>
            <a:r>
              <a:rPr lang="ru-RU" dirty="0" err="1" smtClean="0"/>
              <a:t>плохее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8.      Окончания местоимений в косвенных падежах: у мене болят уши, у тебе новая платья, в этим кармане;</a:t>
            </a:r>
          </a:p>
          <a:p>
            <a:pPr>
              <a:buNone/>
            </a:pPr>
            <a:r>
              <a:rPr lang="ru-RU" dirty="0" smtClean="0"/>
              <a:t>9.      Склонение числительных: двое домов, с </a:t>
            </a:r>
            <a:r>
              <a:rPr lang="ru-RU" dirty="0" err="1" smtClean="0"/>
              <a:t>двумями</a:t>
            </a:r>
            <a:r>
              <a:rPr lang="ru-RU" dirty="0" smtClean="0"/>
              <a:t>, идите по двоим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983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Периоды формирования грамматического строя речи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685330" y="1916833"/>
            <a:ext cx="7772870" cy="40324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 период от 1 г. 8 мес. до 1 г. 10 мес. появляются двухсловные предложения (неполные простые), представляющие сознательную конструкцию, где каждое слово обозначает предмет или действие. </a:t>
            </a:r>
            <a:endParaRPr lang="ru-RU" dirty="0" smtClean="0"/>
          </a:p>
          <a:p>
            <a:pPr algn="just"/>
            <a:r>
              <a:rPr lang="ru-RU" dirty="0" smtClean="0"/>
              <a:t>К </a:t>
            </a:r>
            <a:r>
              <a:rPr lang="ru-RU" dirty="0"/>
              <a:t>двум годам наблюдаются трех и четырехсловные предложения – начало овладения простым распространенным предложением. Около 1 г. 9 мес. появляются предложения с однородными членами. </a:t>
            </a:r>
            <a:endParaRPr lang="ru-RU" dirty="0" smtClean="0"/>
          </a:p>
          <a:p>
            <a:pPr algn="just"/>
            <a:r>
              <a:rPr lang="ru-RU" dirty="0" smtClean="0"/>
              <a:t>Наивысшей </a:t>
            </a:r>
            <a:r>
              <a:rPr lang="ru-RU" dirty="0"/>
              <a:t>точки употребления простых распространенных предложений ребенок достигает в пять с половиной лет.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86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0281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4 – 5 лет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685330" y="1628801"/>
            <a:ext cx="7772870" cy="4162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Дети четвертого года жизни в обычном общении редко пользуются сложными предложениями. </a:t>
            </a:r>
          </a:p>
          <a:p>
            <a:pPr algn="just"/>
            <a:r>
              <a:rPr lang="ru-RU" dirty="0" smtClean="0"/>
              <a:t>Структура употребляемых ими предложений проста, общее количество невелико и мало увеличивается с возрастом: на четвертом году – 8%, на пятом – 11%, на шестом – 17% (данные В. И. </a:t>
            </a:r>
            <a:r>
              <a:rPr lang="ru-RU" dirty="0" err="1" smtClean="0"/>
              <a:t>Ядэшко</a:t>
            </a:r>
            <a:r>
              <a:rPr lang="ru-RU" dirty="0" smtClean="0"/>
              <a:t>). </a:t>
            </a:r>
          </a:p>
          <a:p>
            <a:pPr algn="just"/>
            <a:r>
              <a:rPr lang="ru-RU" dirty="0" smtClean="0"/>
              <a:t>В достаточной степени легко дети пользуются сложносочиненными предложениями: Мы с бабушкой дома остались, а они поехали по своим делам (4 г. 5 мес.).</a:t>
            </a:r>
          </a:p>
          <a:p>
            <a:pPr algn="just"/>
            <a:r>
              <a:rPr lang="ru-RU" dirty="0" smtClean="0"/>
              <a:t> Более распространенными, с однородными членами, становятся предложения, входящие в состав сложного: Он уснул у реки, а коза пришла, разрезала волку брюхо, потом положила кирпичи и зашила (4 г. 9 мес.).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3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5 – 7 лет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1556793"/>
            <a:ext cx="7772870" cy="42344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старшем возрасте дети умеют противопоставлять однородные члены предложения, пользуются противительными союзами: Она бросила иголку, а не воткнула.</a:t>
            </a:r>
          </a:p>
          <a:p>
            <a:r>
              <a:rPr lang="ru-RU" dirty="0" smtClean="0"/>
              <a:t>Синтаксические ошибки наблюдаются в нарушении порядка слов в предложении: на первое место ставится наиболее важное для ребенка слово: «Куклу мама принесла?» вопросительное предложение начинается с того, что для ребенка важнее: «Заплакала Маша почему?»; дети часто начинают свой ответ с вопросительного слова, поэтому на вопрос «почему?» отвечают: «Почему что».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rds17.edumsko.ru/images/cms/thumbs/6ce1ecd0b3214b791edf8cf384c9d4dc7ab45396/deyatel_nost_714_auto_5_8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327585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1560" y="1052736"/>
            <a:ext cx="7278315" cy="4662264"/>
          </a:xfrm>
        </p:spPr>
        <p:txBody>
          <a:bodyPr>
            <a:normAutofit/>
          </a:bodyPr>
          <a:lstStyle/>
          <a:p>
            <a:r>
              <a:rPr lang="ru-RU" dirty="0" smtClean="0"/>
              <a:t>К концу дошкольного возраста детское словообразование сближается с нормативным, в связи с чем снижается интенсивность словотворчества.</a:t>
            </a:r>
          </a:p>
          <a:p>
            <a:r>
              <a:rPr lang="ru-RU" dirty="0" smtClean="0"/>
              <a:t>Для методики обучения важен вывод о необходимости особого внимания к формированию в среднем и старшем дошкольном возрасте </a:t>
            </a:r>
          </a:p>
          <a:p>
            <a:r>
              <a:rPr lang="ru-RU" dirty="0" smtClean="0"/>
              <a:t>средств и способов словообразования.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7166"/>
            <a:ext cx="8208912" cy="11430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Объем грамматических навыков обобщения можно представить следующим образом.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8208912" cy="4442266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В морфологии.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Морфологический строй речи дошкольников включает почти все грамматические формы. Самое большое место занимают существительные и глаголы.</a:t>
            </a:r>
          </a:p>
          <a:p>
            <a:r>
              <a:rPr lang="ru-RU" i="1" dirty="0" smtClean="0"/>
              <a:t>В словообразовании.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Детей подводят к образованию одного слова на базе другого однокоренного слова, которым оно мотивировано, т.е. из которого оно выводится по смыслу и по форме. Образование слов осуществляется с помощью аффиксов (окончания, приставки, суффиксы).</a:t>
            </a:r>
          </a:p>
          <a:p>
            <a:r>
              <a:rPr lang="ru-RU" i="1" dirty="0" smtClean="0"/>
              <a:t>В синтаксисе.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Детей обучают способам соединения слов в словосочетания и предложения разных типов – простые и сложные. В зависимости от цели сообщения предложения делятся на повествовательные, вопросительные и побудительные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532340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Задачи и содержание работы по формированию грамматической стороны речи у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554162"/>
            <a:ext cx="8596064" cy="4660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Три направления: </a:t>
            </a:r>
          </a:p>
          <a:p>
            <a:pPr>
              <a:buNone/>
            </a:pPr>
            <a:r>
              <a:rPr lang="ru-RU" dirty="0" smtClean="0"/>
              <a:t>Помочь детям практически освоить морфологическую систему родного языка (изменение по родам, числам, лицам, временам).</a:t>
            </a:r>
          </a:p>
          <a:p>
            <a:pPr>
              <a:buNone/>
            </a:pPr>
            <a:r>
              <a:rPr lang="ru-RU" dirty="0" smtClean="0"/>
              <a:t>Помочь детям в овладении синтаксической стороной: учить правильному согласованию слов в предложении, построению разных типов предложений и сочетанию их в связном тексте.</a:t>
            </a:r>
          </a:p>
          <a:p>
            <a:pPr>
              <a:buNone/>
            </a:pPr>
            <a:r>
              <a:rPr lang="ru-RU" dirty="0" smtClean="0"/>
              <a:t>Сообщить знания о некоторых нормах образования форм слов – словообразования.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96" y="404664"/>
            <a:ext cx="716483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Задачи по формированию грамматического строя речи</a:t>
            </a:r>
            <a:endParaRPr lang="ru-RU" sz="2800" dirty="0"/>
          </a:p>
        </p:txBody>
      </p:sp>
      <p:pic>
        <p:nvPicPr>
          <p:cNvPr id="4" name="Содержимое 3" descr="http://xn--e1aogju.xn--p1ai/upload/sx/575/preview/111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866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900982" cy="10556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Пути формирования грамматической стороны речи у детей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916832"/>
            <a:ext cx="7776864" cy="4163293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СОЗДАНИЕ БЛАГОПРИЯТНОЙ ЯЗЫКОВОЙ СРЕДЫ, ДАЮЩЕЙ ОБРАЗЦЫ ГРАМОТНОЙ РЕЧИ;</a:t>
            </a:r>
          </a:p>
          <a:p>
            <a:pPr algn="just"/>
            <a:r>
              <a:rPr lang="ru-RU" sz="1800" dirty="0" smtClean="0"/>
              <a:t>ПОВЫШЕНИЕ РЕЧЕВОЙ КУЛЬТУРЫ ВЗРОСЛЫХ; </a:t>
            </a:r>
          </a:p>
          <a:p>
            <a:pPr algn="just"/>
            <a:r>
              <a:rPr lang="ru-RU" sz="1800" dirty="0" smtClean="0"/>
              <a:t>СПЕЦИАЛЬНОЕ ОБУЧЕНИЕ ДЕТЕЙ ТРУДНЫМ ГРАММАТИЧЕСКИМ ФОРМАМ, НАПРАВЛЕННОЕ НА ПРЕДУПРЕЖДЕНИЕ ОШИБОК; </a:t>
            </a:r>
          </a:p>
          <a:p>
            <a:pPr algn="just"/>
            <a:r>
              <a:rPr lang="ru-RU" sz="1800" dirty="0" smtClean="0"/>
              <a:t>ФОРМИРОВАНИЕ ГРАММАТИЧЕСКИХ НАВЫКОВ В ПРАКТИКЕ РЕЧЕВОГО ОБЩЕНИЯ; </a:t>
            </a:r>
          </a:p>
          <a:p>
            <a:pPr algn="just"/>
            <a:r>
              <a:rPr lang="ru-RU" sz="1800" dirty="0" smtClean="0"/>
              <a:t>ИСПРАВЛЕНИЕ ГРАММАТИЧЕСКИХ ОШИБОК.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621622.vk.me/v621622919/2c1af/1I8tlSx29oM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4000528" cy="232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8682168" cy="15716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Грамматический строй речи, значение его усвоения для речевого развития детей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173440" cy="41881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Грамматика – это наука о строе языка, о его законах.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Как строй языка грамматика представляет собой «систему систем», объединяющую: </a:t>
            </a:r>
          </a:p>
          <a:p>
            <a:pPr algn="just"/>
            <a:r>
              <a:rPr lang="ru-RU" dirty="0" smtClean="0"/>
              <a:t>словообразование,  </a:t>
            </a:r>
          </a:p>
          <a:p>
            <a:pPr algn="just"/>
            <a:r>
              <a:rPr lang="ru-RU" dirty="0" smtClean="0"/>
              <a:t>морфологию, </a:t>
            </a:r>
          </a:p>
          <a:p>
            <a:pPr algn="just"/>
            <a:r>
              <a:rPr lang="ru-RU" dirty="0" smtClean="0"/>
              <a:t>синтаксис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54" y="548680"/>
            <a:ext cx="79915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Грамматические ошибки дошкольников определяются различными факторами: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8280920" cy="409128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      общими психофизиологическими закономерностями развития ребенка (развитием внимания, памяти, мышления, состоянием нервных процессов);</a:t>
            </a:r>
          </a:p>
          <a:p>
            <a:pPr>
              <a:buNone/>
            </a:pPr>
            <a:r>
              <a:rPr lang="ru-RU" dirty="0" smtClean="0"/>
              <a:t>2.      трудностями овладения грамматическим строем языка (морфологией, синтаксисом, словообразованием) и уровнем его усвоения;</a:t>
            </a:r>
          </a:p>
          <a:p>
            <a:pPr>
              <a:buNone/>
            </a:pPr>
            <a:r>
              <a:rPr lang="ru-RU" dirty="0" smtClean="0"/>
              <a:t>3.      запасом знаний об окружающем мире и объемом словаря, а также состоянием речевого аппарата и уровнем развития фонематического восприятия речи;</a:t>
            </a:r>
          </a:p>
          <a:p>
            <a:pPr>
              <a:buNone/>
            </a:pPr>
            <a:r>
              <a:rPr lang="ru-RU" dirty="0" smtClean="0"/>
              <a:t>4.      неблагоприятным влиянием окружающей речевой среды (прежде всего неправильной речью родителей и воспитателей);</a:t>
            </a:r>
          </a:p>
          <a:p>
            <a:pPr>
              <a:buNone/>
            </a:pPr>
            <a:r>
              <a:rPr lang="ru-RU" dirty="0" smtClean="0"/>
              <a:t>5.      педагогической запущенностью, недостаточным вниманием к детской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aikal24.ru/public/images/upload/full70cd67dd2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509120"/>
            <a:ext cx="4308922" cy="237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Autofit/>
          </a:bodyPr>
          <a:lstStyle/>
          <a:p>
            <a:r>
              <a:rPr lang="ru-RU" sz="2800" dirty="0"/>
              <a:t>Грамматический строй </a:t>
            </a:r>
            <a:r>
              <a:rPr lang="ru-RU" sz="2800" dirty="0" smtClean="0"/>
              <a:t>в </a:t>
            </a:r>
            <a:r>
              <a:rPr lang="ru-RU" sz="2800" dirty="0"/>
              <a:t>определенной </a:t>
            </a:r>
            <a:r>
              <a:rPr lang="ru-RU" sz="2800" dirty="0" smtClean="0"/>
              <a:t>последовательности</a:t>
            </a:r>
            <a:r>
              <a:rPr lang="ru-RU" sz="2800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7200800" cy="363756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Системой словоизменения овладевают в младшем и среднем возрасте. </a:t>
            </a:r>
          </a:p>
          <a:p>
            <a:pPr>
              <a:buNone/>
            </a:pPr>
            <a:r>
              <a:rPr lang="ru-RU" dirty="0" smtClean="0"/>
              <a:t>Системой словообразования – начиная со средней группы. </a:t>
            </a:r>
          </a:p>
          <a:p>
            <a:pPr>
              <a:buNone/>
            </a:pPr>
            <a:r>
              <a:rPr lang="ru-RU" dirty="0" smtClean="0"/>
              <a:t>В средней и старшей группах процесс формирования словообразовательных умений характеризуется интенсивностью, творчеством. </a:t>
            </a:r>
          </a:p>
          <a:p>
            <a:pPr>
              <a:buNone/>
            </a:pPr>
            <a:r>
              <a:rPr lang="ru-RU" dirty="0" smtClean="0"/>
              <a:t>В подготовительной к школе группе начинает складываться знание норм словообразования.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991500" cy="100967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Методы и приемы формирования грамматически правильной речи.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1538" y="1071546"/>
            <a:ext cx="7920062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 методам относятся </a:t>
            </a:r>
            <a:r>
              <a:rPr lang="ru-RU" b="1" dirty="0" smtClean="0"/>
              <a:t>дидактические игры, игры-драматизации, словесные упражнения, рассматривание картин, пересказ коротких рассказов и сказок.</a:t>
            </a:r>
            <a:r>
              <a:rPr lang="ru-RU" dirty="0" smtClean="0"/>
              <a:t> Эти методы могут выступать и в качестве приемов при использовании других методов.</a:t>
            </a:r>
          </a:p>
          <a:p>
            <a:pPr>
              <a:buNone/>
            </a:pPr>
            <a:r>
              <a:rPr lang="ru-RU" dirty="0" smtClean="0"/>
              <a:t>Дидактические игры и игры-драматизации проводятся, главным образом, с детьми младшего и среднего возраста. Упражнения – преимущественно с детьми старшего дошкольного возраста.</a:t>
            </a:r>
          </a:p>
          <a:p>
            <a:pPr>
              <a:buNone/>
            </a:pPr>
            <a:r>
              <a:rPr lang="ru-RU" b="1" dirty="0" smtClean="0"/>
              <a:t>Дидактические игры </a:t>
            </a:r>
            <a:r>
              <a:rPr lang="ru-RU" dirty="0" smtClean="0"/>
              <a:t>– эффективное средство закрепления грамматических навыков, так как благодаря динамичности, эмоциональности проведения и заинтересованности детей они дают возможность много раз упражнять ребенка в повторении нужных словоформ. Дидактические игры могут проводиться как с игрушками, предметами и картинками, так и без наглядного материала – в форме словесных игр, построенных на словах и действиях играющих.</a:t>
            </a:r>
          </a:p>
          <a:p>
            <a:pPr>
              <a:buNone/>
            </a:pPr>
            <a:r>
              <a:rPr lang="ru-RU" dirty="0" smtClean="0"/>
              <a:t>В каждой дидактической игре четко определяется программное содержание.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ontent.schools.by/sad4mosty/library/Page1_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18" y="620688"/>
            <a:ext cx="4000528" cy="550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6248" y="620688"/>
            <a:ext cx="4705352" cy="58087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dirty="0" smtClean="0"/>
              <a:t>Рассматривание картин</a:t>
            </a:r>
            <a:r>
              <a:rPr lang="ru-RU" sz="2600" dirty="0" smtClean="0"/>
              <a:t>, в основном сюжетных, используется для формирования умения строить простые и сложные предложения.</a:t>
            </a:r>
          </a:p>
          <a:p>
            <a:pPr>
              <a:buNone/>
            </a:pPr>
            <a:r>
              <a:rPr lang="ru-RU" sz="2600" b="1" dirty="0" smtClean="0"/>
              <a:t>Пересказ коротких рассказов и сказок </a:t>
            </a:r>
            <a:r>
              <a:rPr lang="ru-RU" sz="2600" dirty="0" smtClean="0"/>
              <a:t>– ценное средство для обучения детей построению предложений, так как само художественное произведение является образцом правильной в грамматическом отношении речи.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835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Приемы обучения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7992888" cy="473029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Ведущими приемами обучения грамматическим навыкам можно назвать образец, объяснение, указание, сравнение, повторение. Они предупреждают ошибки детей, помогают сосредоточить внимание ребенка на правильной форме слова или конструкции предложения.</a:t>
            </a:r>
          </a:p>
          <a:p>
            <a:pPr algn="just">
              <a:buNone/>
            </a:pPr>
            <a:r>
              <a:rPr lang="ru-RU" dirty="0" smtClean="0"/>
              <a:t>Используются и такие приемы, как создание проблемных ситуаций; подсказ нужной формы; исправление ошибки; вопросы подсказывающего и оценочного характера; привлечение детей к исправлению ошибок; напоминание о том, как сказать правильно, и др.</a:t>
            </a:r>
          </a:p>
          <a:p>
            <a:pPr algn="just">
              <a:buNone/>
            </a:pPr>
            <a:r>
              <a:rPr lang="ru-RU" dirty="0" smtClean="0"/>
              <a:t>В морфологии, синтаксисе и словообразовании используются типичные только для этого раздела приемы работы с детьми. В словообразовании, например, используется прием раскрытия словообразовательного значения слова: «Сахарница так называется потому, что это специальная посуда для сахара». В синтаксисе применяются подбор однородных определений, дополнение предложений и другие приемы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835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Детские ошибки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700808"/>
            <a:ext cx="7632848" cy="437931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900" dirty="0" smtClean="0"/>
              <a:t>    При исправлении детских ошибок не следует быть слишком навязчивыми, необходимо учитывать обстановку, быть внимательными и чуткими собеседниками. </a:t>
            </a:r>
          </a:p>
          <a:p>
            <a:pPr algn="just">
              <a:buNone/>
            </a:pPr>
            <a:r>
              <a:rPr lang="ru-RU" sz="1900" dirty="0" smtClean="0"/>
              <a:t>примеры: ребенок чем-то огорчен, он жалуется воспитателю, хочет от него помощи, совета, но допускает речевую ошибку; ребенок играет, он возбужден, что-то говорит и делает ошибки; ребенок впервые решился прочитать стихотворение наизусть. Он вышел на середину комнаты, начал декламировать, но стал допускать грамматические ошибки.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http://poltavadnz42.ucoz.ua/au4gIAEs.jpe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49543" y="2924944"/>
            <a:ext cx="5044916" cy="342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4250" y="471521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ВОСПИТАТЕЛЬ ФИКСИРУЕТ СВОЕ ВНИМАНИЕ НА ОШИБКАХ, ЧТОБЫ ПОЗДНЕЕ ИСПРАВИТЬ ИХ В ПОДХОДЯЩЕЙ ОБСТАНОВКЕ.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332656"/>
            <a:ext cx="7773338" cy="129614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Методика формирования морфологической стороны речи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00100" y="2060848"/>
            <a:ext cx="7991500" cy="40827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      </a:t>
            </a:r>
            <a:r>
              <a:rPr lang="ru-RU" u="sng" dirty="0" smtClean="0"/>
              <a:t>Младший дошкольный возраст</a:t>
            </a:r>
          </a:p>
          <a:p>
            <a:pPr>
              <a:buNone/>
            </a:pPr>
            <a:r>
              <a:rPr lang="ru-RU" dirty="0" smtClean="0"/>
              <a:t> К трем годам дети овладевают наиболее типичными окончаниями таких грамматических категорий, как падеж, род, число, время, но не усваивают всего разнообразия этих категорий. Особенно это относится к существительным. На четвертом году ребенок ориентируется на первоначальную форму слова, что связано с усвоением категории рода.</a:t>
            </a:r>
          </a:p>
          <a:p>
            <a:pPr>
              <a:buNone/>
            </a:pPr>
            <a:r>
              <a:rPr lang="ru-RU" dirty="0" smtClean="0"/>
              <a:t> Дидактические игры с игрушками, игры-драматизации в наибольшей степени отвечают возрастным особенностям детей младшего и среднего возраста. Они предоставляют возможность изменять положение игрушек, разыгрывать сценки, употреблять прямую и косвенную речь, соответствующим образом изменять слово. Динамика игрового действия способствует усвоению грамматических навыков.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692696"/>
            <a:ext cx="7992888" cy="538742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900" u="sng" dirty="0" smtClean="0"/>
              <a:t>Средний дошкольный возраст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 пятом году жизни у детей появляется большое количество морфологических ошибок, обусловленное расширением сферы общения, усложнившейся структурой речи, вследствие чего неусвоенные еще нормы правильного изменения слов становятся более заметными. Наряду с этим в речи детей наблюдается значительно больше правильных грамматических форм.</a:t>
            </a:r>
          </a:p>
          <a:p>
            <a:pPr>
              <a:buNone/>
            </a:pPr>
            <a:r>
              <a:rPr lang="ru-RU" dirty="0" smtClean="0"/>
              <a:t>Формированию грамматических навыков помогают возникающая в этом возрасте потребность говорить правильно, прошлый опыт, развитие у ребенка умений </a:t>
            </a:r>
            <a:r>
              <a:rPr lang="ru-RU" dirty="0" err="1" smtClean="0"/>
              <a:t>мобилизовывать</a:t>
            </a:r>
            <a:r>
              <a:rPr lang="ru-RU" dirty="0" smtClean="0"/>
              <a:t> свою память, более осознанно изменять слова, искать правильные формы. Большую роль играет для ребенка оценка взрослыми его речевой деятельности.</a:t>
            </a:r>
          </a:p>
          <a:p>
            <a:pPr>
              <a:buNone/>
            </a:pPr>
            <a:r>
              <a:rPr lang="ru-RU" dirty="0" smtClean="0"/>
              <a:t>На ступени среднего дошкольного возраста наряду с закреплением уже сформированных грамматических навыков следует учить детей правильно изменять трудные для них слова. На данном этапе формирование грамматического строя речи в большей степени, чем ранее, связано с развитием монологической речи, с обучением детей рассказыванию</a:t>
            </a:r>
          </a:p>
          <a:p>
            <a:pPr>
              <a:buNone/>
            </a:pPr>
            <a:r>
              <a:rPr lang="ru-RU" dirty="0" smtClean="0"/>
              <a:t>Программное содержание и методика организации занятий также усложняются. В дидактических играх и играх-драматизациях дается не одна, а несколько ситуаций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7920880" cy="533287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900" u="sng" dirty="0" smtClean="0"/>
              <a:t>Старший дошкольный возраст.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 старшем дошкольном возрасте завершается усвоение системы родного языка. К шести годам дети усвоили основные закономерности изменения и соединения слов в предложения, согласование в роде, числе и падеже. Но единичные, нетипичные формы вызывают затруднения.</a:t>
            </a:r>
          </a:p>
          <a:p>
            <a:pPr>
              <a:buNone/>
            </a:pPr>
            <a:r>
              <a:rPr lang="ru-RU" dirty="0" smtClean="0"/>
              <a:t>На данном возрастном этапе ставятся задачи учить детей правильно изменять все слова, имеющиеся в их активном словаре, воспитывать у ребенка критическое отношение к грамматическим ошибкам в его собственной и чужой речи, потребность говорить правильно.</a:t>
            </a:r>
          </a:p>
          <a:p>
            <a:pPr>
              <a:buNone/>
            </a:pPr>
            <a:r>
              <a:rPr lang="ru-RU" dirty="0" smtClean="0"/>
              <a:t>Совершенствование грамматического строя происходит преимущественно в связи с развитием связной речи.</a:t>
            </a:r>
          </a:p>
          <a:p>
            <a:pPr>
              <a:buNone/>
            </a:pPr>
            <a:r>
              <a:rPr lang="ru-RU" dirty="0" smtClean="0"/>
              <a:t>В методике от постепенного преобладания наглядного материала, от связи грамматических форм с наглядными жизненными ситуациями осуществляется переход к словесным приемам. Снижается роль игр с игрушками, больше используются картинки, словесные дидактические игры и специальные словесные грамматические упражнения (иногда это лексико-грамматические упражнения).</a:t>
            </a:r>
          </a:p>
          <a:p>
            <a:pPr>
              <a:buNone/>
            </a:pPr>
            <a:r>
              <a:rPr lang="ru-RU" dirty="0" smtClean="0"/>
              <a:t>По-прежнему используется образец грамматической формы. Образцом может быть и речь самих детей. Необходимо также создавать условия для речевого творчества – самостоятельного образования трудных форм слова.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 rot="10800000">
            <a:off x="4514850" y="2367088"/>
            <a:ext cx="3857600" cy="16379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685330" y="2367093"/>
            <a:ext cx="3742654" cy="16379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Каждое грамматическое явление всегда имеет две стороны: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1781987"/>
          </a:xfrm>
        </p:spPr>
        <p:txBody>
          <a:bodyPr/>
          <a:lstStyle/>
          <a:p>
            <a:r>
              <a:rPr lang="ru-RU" dirty="0" smtClean="0"/>
              <a:t>Внутреннюю -  </a:t>
            </a:r>
            <a:r>
              <a:rPr lang="ru-RU" dirty="0"/>
              <a:t>грамматическое </a:t>
            </a:r>
            <a:r>
              <a:rPr lang="ru-RU" dirty="0" smtClean="0"/>
              <a:t>значение (то</a:t>
            </a:r>
            <a:r>
              <a:rPr lang="ru-RU" dirty="0"/>
              <a:t>, что </a:t>
            </a:r>
            <a:r>
              <a:rPr lang="ru-RU" dirty="0" smtClean="0"/>
              <a:t>выражено)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148064" y="2367093"/>
            <a:ext cx="3310136" cy="1637971"/>
          </a:xfrm>
        </p:spPr>
        <p:txBody>
          <a:bodyPr/>
          <a:lstStyle/>
          <a:p>
            <a:r>
              <a:rPr lang="ru-RU" dirty="0" smtClean="0"/>
              <a:t>Внешнюю -  </a:t>
            </a:r>
            <a:r>
              <a:rPr lang="ru-RU" dirty="0"/>
              <a:t>грамматический способ </a:t>
            </a:r>
            <a:r>
              <a:rPr lang="ru-RU" dirty="0" smtClean="0"/>
              <a:t>выражения (то</a:t>
            </a:r>
            <a:r>
              <a:rPr lang="ru-RU" dirty="0"/>
              <a:t>, чем </a:t>
            </a:r>
            <a:r>
              <a:rPr lang="ru-RU" dirty="0" smtClean="0"/>
              <a:t>выражено)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85850" y="4509120"/>
            <a:ext cx="74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Освоение ребенком грамматического строя языка имеет большое значение, так как только морфологически и синтаксически оформленная речь может быть понятна собеседнику и может служить для него средством общения со взрослыми и сверстниками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324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604348" cy="928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Методика формирования синтаксической стороны речи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4386" y="1340768"/>
            <a:ext cx="7920062" cy="47942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работе над синтаксисом на первый план выступает задача формирования навыков построения разных типов предложений и умения соединять их в связное высказывание.</a:t>
            </a:r>
          </a:p>
          <a:p>
            <a:pPr>
              <a:buNone/>
            </a:pPr>
            <a:r>
              <a:rPr lang="ru-RU" dirty="0" smtClean="0"/>
              <a:t>Речь трехлетних детей </a:t>
            </a:r>
            <a:r>
              <a:rPr lang="ru-RU" dirty="0" err="1" smtClean="0"/>
              <a:t>ситуативна</a:t>
            </a:r>
            <a:r>
              <a:rPr lang="ru-RU" dirty="0" smtClean="0"/>
              <a:t>, поэтому ребенка учат строить фразы из двух-трех слов (простые предложения). Уже на четвертом году жизни развивается умение строить предложения разных типов – простые и сложные. С этой целью используют картинки, коммуникативные ситуации, дидактические игры, игры-драматизации. Материалом могут служить игрушки, предметы одежды, посуда, обувь, пища.</a:t>
            </a:r>
          </a:p>
          <a:p>
            <a:pPr>
              <a:buNone/>
            </a:pPr>
            <a:r>
              <a:rPr lang="ru-RU" dirty="0" smtClean="0"/>
              <a:t>Составление предложения по картинке облегчается тем, что действие не изменяется, оно зафиксировано. В играх-драматизациях слово сочетается с движением, демонстрируемое действие помогает ребенку строить предложение. Предложения, составленные по демонстрируемым действиям, проговариваются детьми. Учить детей построению фраз можно в любой игровой ситуации.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7991500" cy="56166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Формирование синтаксической стороны речи у детей пятого года жизни (средняя группа) связано со становлением связной речи, и в первую очередь с монологической ее формой.</a:t>
            </a:r>
          </a:p>
          <a:p>
            <a:pPr>
              <a:buNone/>
            </a:pPr>
            <a:r>
              <a:rPr lang="ru-RU" dirty="0" smtClean="0"/>
              <a:t>В речи ребенка пятого года жизни увеличивается количество простых распространенных и сложных предложений. Вместе с тем замечено, что дети не всегда правильно строят предложения, нарушают порядок слов, употребляют по два подлежащих («папа и мама, они...»), переставляют слова, опускают или заменяют союзы, мало используют определений и обстоятельств.</a:t>
            </a:r>
          </a:p>
          <a:p>
            <a:pPr>
              <a:buNone/>
            </a:pPr>
            <a:r>
              <a:rPr lang="ru-RU" dirty="0" smtClean="0"/>
              <a:t>В содержание обучения входит закрепление умений правильно строить предложения, согласовывать слова в предложении, использовать в речи простейшие виды сложносочиненных и сложноподчиненных предложений.</a:t>
            </a:r>
          </a:p>
          <a:p>
            <a:pPr>
              <a:buNone/>
            </a:pPr>
            <a:r>
              <a:rPr lang="ru-RU" dirty="0" smtClean="0"/>
              <a:t>Продолжается работа над грамматическим оформлением предложения и его распространением.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bdoycrr50.dagschool.com/_http_schools/1744/MBDOYCRR50/admin/ckfinder/core/connector/php/connector.phpfck_user_files/images/otrisovat_kopiy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42852"/>
            <a:ext cx="4860032" cy="624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84" y="357166"/>
            <a:ext cx="4142200" cy="603224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Появление в речи детей сложноподчиненных предложений свидетельствует о познании и осмыслении ребенком связей и отношений, существующих в реальной жизни. В 5 – 6 лет, как отмечают многие исследователи, наблюдается осознание причинных зависимостей. В речи связь между причиной и следствием выражается придаточными предложениями.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91500" cy="7858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Методика формирования способов словообразования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7920062" cy="486342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самостоятельного словообразования важно, чтобы дети хорошо понимали услышанное, поэтому необходимо развивать речевой слух, обогащать детей знаниями и представлениями об окружающем мире.</a:t>
            </a:r>
          </a:p>
          <a:p>
            <a:r>
              <a:rPr lang="ru-RU" dirty="0" smtClean="0"/>
              <a:t>В процессе словообразования простое повторение и запоминание слов малопродуктивно, ребенок должен узнать его механизм и научиться им пользоваться.</a:t>
            </a:r>
          </a:p>
          <a:p>
            <a:r>
              <a:rPr lang="ru-RU" dirty="0"/>
              <a:t>Детей учат подбирать однокоренные слова </a:t>
            </a:r>
          </a:p>
          <a:p>
            <a:r>
              <a:rPr lang="ru-RU" dirty="0"/>
              <a:t>Одна из задач – научить детей разным способам образования степеней сравнения прилагательных. </a:t>
            </a:r>
          </a:p>
          <a:p>
            <a:r>
              <a:rPr lang="ru-RU" dirty="0"/>
              <a:t>Превосходная степень образуется путем прибавления к основе прилагательного </a:t>
            </a:r>
            <a:r>
              <a:rPr lang="ru-RU" dirty="0" smtClean="0"/>
              <a:t>суффиксов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datas/doshkolnoe-obrazovanie/Rechevye-umenija/0008-008-Grammaticheskij-stroj-rechi-V-norme-k-6-7-godam-u-rebenka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http://ppt4web.ru/images/581/19841/640/img6.jp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0"/>
            <a:ext cx="457200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http://uch.znate.ru/tw_files2/urls_9/7/d-6931/img3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772" y="3068961"/>
            <a:ext cx="410445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9476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1600"/>
            <a:ext cx="7498080" cy="10112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Литература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8538152" cy="4475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Алексеева М.М., Яшина Б.И. Методика развития речи и обучения родному языку дошкольников: Учеб. пособие для студ. </a:t>
            </a:r>
            <a:r>
              <a:rPr lang="ru-RU" dirty="0" err="1" smtClean="0"/>
              <a:t>высш</a:t>
            </a:r>
            <a:r>
              <a:rPr lang="ru-RU" dirty="0" smtClean="0"/>
              <a:t>. и сред, </a:t>
            </a:r>
            <a:r>
              <a:rPr lang="ru-RU" dirty="0" err="1" smtClean="0"/>
              <a:t>пед</a:t>
            </a:r>
            <a:r>
              <a:rPr lang="ru-RU" dirty="0" smtClean="0"/>
              <a:t>. учеб. заведений. - 3-е изд., стереотип. - М.: Издательский центр «Академия», 2000. - 400 с.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Арушанова</a:t>
            </a:r>
            <a:r>
              <a:rPr lang="ru-RU" dirty="0" smtClean="0"/>
              <a:t> А.Г. Речь и речевое общение детей 3-7 лет. Книга для воспитателей детского сада, М., Мозаика-Синтез, 1999 г.</a:t>
            </a:r>
          </a:p>
          <a:p>
            <a:pPr lvl="0"/>
            <a:r>
              <a:rPr lang="ru-RU" dirty="0" smtClean="0"/>
              <a:t>3. Ушакова О.С. Программа развития речи детей дошкольного возраста в детском саду. – М., 1994</a:t>
            </a:r>
          </a:p>
          <a:p>
            <a:r>
              <a:rPr lang="ru-RU" dirty="0" smtClean="0"/>
              <a:t>4. </a:t>
            </a:r>
            <a:r>
              <a:rPr lang="en-US" dirty="0" smtClean="0">
                <a:hlinkClick r:id="rId2"/>
              </a:rPr>
              <a:t>voltholdings38.weeb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7156"/>
          </a:xfrm>
        </p:spPr>
        <p:txBody>
          <a:bodyPr>
            <a:normAutofit/>
          </a:bodyPr>
          <a:lstStyle/>
          <a:p>
            <a:r>
              <a:rPr lang="ru-RU" sz="800" dirty="0" smtClean="0"/>
              <a:t>*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428604"/>
            <a:ext cx="8686800" cy="3429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Усвоение грамматических норм языка способствует выполнению наряду с функцией общения функцию сообщения, когда ребенок овладевает монологической формой связной речи.</a:t>
            </a:r>
            <a:endParaRPr lang="ru-RU" dirty="0"/>
          </a:p>
        </p:txBody>
      </p:sp>
      <p:pic>
        <p:nvPicPr>
          <p:cNvPr id="4" name="Рисунок 3" descr="http://dnz135.ucoz.ua/_si/0/0990972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6308100" cy="354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vhg.ru/upload/iblock/5df/5df2d76d28e86267d03d25023070552a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14" y="836712"/>
            <a:ext cx="357247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786314" y="1124744"/>
            <a:ext cx="3818134" cy="38164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Овладение грамматически правильной речью оказывает влияние на мышление ребёнка. Он начинает мыслить более логично, последовательно, обобщать, правильно излагать свои мысли.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Формирование грамматического строя проходит успешно при условии правильной организации предметной деятельности, повседневного общения детей со сверстниками и взрослыми, специальных речевых занятий и упражнений, направленных на усвоение и закрепление трудных грамматических форм.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92893"/>
            <a:ext cx="767405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Особенности развития связной речи в дошкольном детстве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00562" y="2132856"/>
            <a:ext cx="4491038" cy="3649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Ребенок усваивает грамматическую систему родного языка уже к трем годам во всех ее наиболее типичных проявлениях.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r">
              <a:buNone/>
            </a:pPr>
            <a:r>
              <a:rPr lang="ru-RU" dirty="0" smtClean="0"/>
              <a:t>(По данным А. Н. Гвоздева)</a:t>
            </a:r>
            <a:endParaRPr lang="ru-RU" dirty="0"/>
          </a:p>
        </p:txBody>
      </p:sp>
      <p:pic>
        <p:nvPicPr>
          <p:cNvPr id="4" name="Рисунок 3" descr="http://s.pikabu.ru/images/big_size_comm/2013-12_4/1387540075478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3714776" cy="384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3338" cy="12339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основные </a:t>
            </a:r>
            <a:r>
              <a:rPr lang="ru-RU" sz="2800" dirty="0"/>
              <a:t>периоды </a:t>
            </a:r>
            <a:r>
              <a:rPr lang="ru-RU" sz="2800" dirty="0" smtClean="0"/>
              <a:t> формирования грамматического строя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8062938" cy="458514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Первый период </a:t>
            </a:r>
            <a:r>
              <a:rPr lang="ru-RU" dirty="0" smtClean="0"/>
              <a:t>– период предложений, состоящих из аморфных слов-корней, которые употребляются в одном неизменном виде во всех случаях, когда они используются (от 1 г. 3 мес. до 1 г. 10 мес.).</a:t>
            </a:r>
          </a:p>
          <a:p>
            <a:pPr>
              <a:buNone/>
            </a:pPr>
            <a:r>
              <a:rPr lang="ru-RU" b="1" dirty="0" smtClean="0"/>
              <a:t>Второй период </a:t>
            </a:r>
            <a:r>
              <a:rPr lang="ru-RU" dirty="0" smtClean="0"/>
              <a:t>– </a:t>
            </a:r>
            <a:r>
              <a:rPr lang="ru-RU" dirty="0" err="1" smtClean="0"/>
              <a:t>период</a:t>
            </a:r>
            <a:r>
              <a:rPr lang="ru-RU" dirty="0" smtClean="0"/>
              <a:t> усвоения грамматической структуры предложения, связанный с формированием грамматических категорий и их внешнего выражения (от 1 г. 10 мес. до 3 лет).</a:t>
            </a:r>
          </a:p>
          <a:p>
            <a:pPr>
              <a:buNone/>
            </a:pPr>
            <a:r>
              <a:rPr lang="ru-RU" b="1" dirty="0" smtClean="0"/>
              <a:t>Третий период </a:t>
            </a:r>
            <a:r>
              <a:rPr lang="ru-RU" dirty="0" smtClean="0"/>
              <a:t>– </a:t>
            </a:r>
            <a:r>
              <a:rPr lang="ru-RU" dirty="0" err="1" smtClean="0"/>
              <a:t>период</a:t>
            </a:r>
            <a:r>
              <a:rPr lang="ru-RU" dirty="0" smtClean="0"/>
              <a:t> усвоения морфологической системы русского языка, характеризующийся усвоением типов склонений и спряжений (от 3 до 7 лет). В этот период все в большей мере усваиваются все единичные, стоящие особняком формы. Раньше усваивается система окончаний, позже – система чередований в основах.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onnectionsplus.org/wp/wp-content/uploads/2013/01/iStock_000019917411Small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7944" y="3901970"/>
            <a:ext cx="478852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32" y="404664"/>
            <a:ext cx="8686800" cy="1008112"/>
          </a:xfrm>
        </p:spPr>
        <p:txBody>
          <a:bodyPr>
            <a:normAutofit/>
          </a:bodyPr>
          <a:lstStyle/>
          <a:p>
            <a:r>
              <a:rPr lang="ru-RU" sz="2800" dirty="0"/>
              <a:t> Трудности и постепенность усвоения грамматического строя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8134376" cy="472003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Причины</a:t>
            </a:r>
            <a:r>
              <a:rPr lang="ru-RU" sz="2800" dirty="0" smtClean="0"/>
              <a:t>:</a:t>
            </a:r>
          </a:p>
          <a:p>
            <a:r>
              <a:rPr lang="ru-RU" sz="1800" dirty="0" smtClean="0"/>
              <a:t>особенностями возраста</a:t>
            </a:r>
            <a:r>
              <a:rPr lang="ru-RU" sz="1800" dirty="0"/>
              <a:t>;</a:t>
            </a:r>
            <a:endParaRPr lang="ru-RU" sz="1800" dirty="0" smtClean="0"/>
          </a:p>
          <a:p>
            <a:r>
              <a:rPr lang="ru-RU" sz="1800" dirty="0" smtClean="0"/>
              <a:t>закономерности усвоения морфологической и синтаксической сторон речи; </a:t>
            </a:r>
          </a:p>
          <a:p>
            <a:r>
              <a:rPr lang="ru-RU" sz="1800" dirty="0" smtClean="0"/>
              <a:t>сложность грамматической системы, особенно морфологии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182</TotalTime>
  <Words>2507</Words>
  <Application>Microsoft Office PowerPoint</Application>
  <PresentationFormat>Экран (4:3)</PresentationFormat>
  <Paragraphs>153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Tw Cen MT</vt:lpstr>
      <vt:lpstr>Капля</vt:lpstr>
      <vt:lpstr>Методика формирования грамматически правильной речи в разных видах детской деятельности </vt:lpstr>
      <vt:lpstr>Грамматический строй речи, значение его усвоения для речевого развития детей</vt:lpstr>
      <vt:lpstr>Каждое грамматическое явление всегда имеет две стороны:</vt:lpstr>
      <vt:lpstr>*</vt:lpstr>
      <vt:lpstr>.</vt:lpstr>
      <vt:lpstr>Предметная деятельность</vt:lpstr>
      <vt:lpstr>Особенности развития связной речи в дошкольном детстве </vt:lpstr>
      <vt:lpstr>основные периоды  формирования грамматического строя</vt:lpstr>
      <vt:lpstr> Трудности и постепенность усвоения грамматического строя</vt:lpstr>
      <vt:lpstr>Примеры морфологических ошибок в речи детей</vt:lpstr>
      <vt:lpstr>Примеры морфологических ошибок в речи детей. </vt:lpstr>
      <vt:lpstr>Периоды формирования грамматического строя речи</vt:lpstr>
      <vt:lpstr>4 – 5 лет</vt:lpstr>
      <vt:lpstr>5 – 7 лет</vt:lpstr>
      <vt:lpstr>.</vt:lpstr>
      <vt:lpstr>Объем грамматических навыков обобщения можно представить следующим образом.</vt:lpstr>
      <vt:lpstr>Задачи и содержание работы по формированию грамматической стороны речи у детей</vt:lpstr>
      <vt:lpstr>Задачи по формированию грамматического строя речи</vt:lpstr>
      <vt:lpstr>Пути формирования грамматической стороны речи у детей</vt:lpstr>
      <vt:lpstr>Грамматические ошибки дошкольников определяются различными факторами:</vt:lpstr>
      <vt:lpstr>Грамматический строй в определенной последовательности:</vt:lpstr>
      <vt:lpstr> Методы и приемы формирования грамматически правильной речи. </vt:lpstr>
      <vt:lpstr>Презентация PowerPoint</vt:lpstr>
      <vt:lpstr>Приемы обучения</vt:lpstr>
      <vt:lpstr>Детские ошибки</vt:lpstr>
      <vt:lpstr>.</vt:lpstr>
      <vt:lpstr>Методика формирования морфологической стороны речи</vt:lpstr>
      <vt:lpstr>Презентация PowerPoint</vt:lpstr>
      <vt:lpstr>Презентация PowerPoint</vt:lpstr>
      <vt:lpstr>Методика формирования синтаксической стороны речи</vt:lpstr>
      <vt:lpstr>Презентация PowerPoint</vt:lpstr>
      <vt:lpstr>Презентация PowerPoint</vt:lpstr>
      <vt:lpstr>Методика формирования способов словообразования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формирования грамматического строя речи</dc:title>
  <dc:creator>Васса Богачёва</dc:creator>
  <cp:lastModifiedBy>Константин Богачёв</cp:lastModifiedBy>
  <cp:revision>29</cp:revision>
  <dcterms:created xsi:type="dcterms:W3CDTF">2015-10-20T14:01:42Z</dcterms:created>
  <dcterms:modified xsi:type="dcterms:W3CDTF">2018-07-31T06:53:20Z</dcterms:modified>
</cp:coreProperties>
</file>