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8" r:id="rId3"/>
    <p:sldId id="277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9AD49-3401-48C9-8A1C-11D968B79185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F3690-4A52-4430-9AE1-D1D47B7100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323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3690-4A52-4430-9AE1-D1D47B7100B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042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image" Target="../media/image8.jpeg"/><Relationship Id="rId2" Type="http://schemas.openxmlformats.org/officeDocument/2006/relationships/slide" Target="slide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image" Target="../media/image6.jpeg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slide" Target="slide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ДМИН\Desktop\419661-Kyc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98"/>
            <a:ext cx="9144000" cy="6870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714752"/>
            <a:ext cx="4857784" cy="1643074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    </a:t>
            </a:r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Подготовила Косарева О.В</a:t>
            </a:r>
          </a:p>
          <a:p>
            <a:pPr algn="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.Учитель начальных классов</a:t>
            </a:r>
          </a:p>
          <a:p>
            <a:pPr algn="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МКОУ БГО Ульяновская СОШ</a:t>
            </a:r>
            <a:endParaRPr lang="ru-RU" sz="2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12738"/>
            <a:ext cx="7772400" cy="2756221"/>
          </a:xfrm>
        </p:spPr>
        <p:txBody>
          <a:bodyPr>
            <a:normAutofit fontScale="90000"/>
          </a:bodyPr>
          <a:lstStyle/>
          <a:p>
            <a:pPr marL="182880" lvl="0" indent="0" algn="ctr">
              <a:spcBef>
                <a:spcPts val="0"/>
              </a:spcBef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Экологическая 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игра- </a:t>
            </a: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викторина </a:t>
            </a:r>
            <a:b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«Знаете ли Вы?»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700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для уч-ся 2,4 классов</a:t>
            </a:r>
            <a:endParaRPr lang="ru-RU" sz="5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4" name="AutoShape 2" descr="https://im0-tub-ru.yandex.net/i?id=82d98760eed9c4c7e6319f5784b1586e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m0-tub-ru.yandex.net/i?id=82d98760eed9c4c7e6319f5784b1586e&amp;n=1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2775" y="-747465"/>
            <a:ext cx="82797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8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 algn="ctr"/>
            <a:endParaRPr lang="ru-RU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 algn="ctr"/>
            <a:endParaRPr lang="ru-RU" sz="48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 algn="ctr"/>
            <a:endParaRPr lang="ru-RU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9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1486870182_slide3_background-1024x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85750"/>
            <a:ext cx="9753600" cy="742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01457" cy="1258493"/>
          </a:xfrm>
        </p:spPr>
        <p:txBody>
          <a:bodyPr/>
          <a:lstStyle/>
          <a:p>
            <a:pPr marL="0" indent="0">
              <a:buNone/>
            </a:pPr>
            <a:r>
              <a:rPr lang="ru-RU" sz="4400" b="0" i="1" dirty="0" smtClean="0">
                <a:solidFill>
                  <a:srgbClr val="C00000"/>
                </a:solidFill>
              </a:rPr>
              <a:t>Почему в хвойном лесу легко дышится?</a:t>
            </a:r>
            <a:endParaRPr lang="ru-RU" sz="4400" b="0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АДМИН\Desktop\Pochemu-v-lesu-legko-dyishitsya-300x22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9" y="1628800"/>
            <a:ext cx="3535073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1340768"/>
            <a:ext cx="3388660" cy="439248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+mj-lt"/>
              </a:rPr>
              <a:t>Лесной воздух насыщен </a:t>
            </a:r>
            <a:r>
              <a:rPr lang="ru-RU" sz="2800" b="1" i="1" dirty="0">
                <a:solidFill>
                  <a:srgbClr val="0070C0"/>
                </a:solidFill>
                <a:latin typeface="+mj-lt"/>
              </a:rPr>
              <a:t>фитонцидами </a:t>
            </a:r>
            <a:r>
              <a:rPr lang="ru-RU" sz="2800" b="1" i="1" dirty="0" smtClean="0">
                <a:solidFill>
                  <a:srgbClr val="0070C0"/>
                </a:solidFill>
                <a:latin typeface="+mj-lt"/>
              </a:rPr>
              <a:t>Наибольшее </a:t>
            </a:r>
            <a:r>
              <a:rPr lang="ru-RU" sz="2800" b="1" i="1" dirty="0">
                <a:solidFill>
                  <a:srgbClr val="0070C0"/>
                </a:solidFill>
                <a:latin typeface="+mj-lt"/>
              </a:rPr>
              <a:t>количество фитонцидов </a:t>
            </a:r>
            <a:r>
              <a:rPr lang="ru-RU" sz="2800" b="1" i="1" dirty="0" smtClean="0">
                <a:solidFill>
                  <a:srgbClr val="0070C0"/>
                </a:solidFill>
                <a:latin typeface="+mj-lt"/>
              </a:rPr>
              <a:t>(вещество убивающее бактерии)содержится в хвойном лесу.</a:t>
            </a:r>
            <a:endParaRPr lang="ru-RU" sz="28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380312" y="59546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286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1486870182_slide3_background-1024x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85750"/>
            <a:ext cx="9753600" cy="742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200800" cy="1224136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>
                <a:solidFill>
                  <a:srgbClr val="C00000"/>
                </a:solidFill>
              </a:rPr>
              <a:t>Какой цветок без листьев цветет?</a:t>
            </a: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АДМИН\Desktop\6b9e3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87128"/>
            <a:ext cx="5394838" cy="4046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996952"/>
            <a:ext cx="3388660" cy="2520280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rgbClr val="0070C0"/>
                </a:solidFill>
                <a:latin typeface="+mj-lt"/>
              </a:rPr>
              <a:t>Мать-и-мачеха, листья появляются после цветения</a:t>
            </a:r>
            <a:r>
              <a:rPr lang="ru-RU" sz="3200" dirty="0">
                <a:latin typeface="+mj-lt"/>
              </a:rPr>
              <a:t>.</a:t>
            </a: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380312" y="59546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768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1486870182_slide3_background-1024x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85750"/>
            <a:ext cx="9753600" cy="742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44597" cy="1224135"/>
          </a:xfrm>
        </p:spPr>
        <p:txBody>
          <a:bodyPr/>
          <a:lstStyle/>
          <a:p>
            <a:pPr marL="0" indent="0">
              <a:buNone/>
            </a:pPr>
            <a:r>
              <a:rPr lang="ru-RU" sz="4000" i="1" dirty="0">
                <a:solidFill>
                  <a:srgbClr val="C00000"/>
                </a:solidFill>
              </a:rPr>
              <a:t>Почему нельзя трогать яйца в гнездах птиц?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6200000">
            <a:off x="1105799" y="1062551"/>
            <a:ext cx="3729054" cy="48615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1844824"/>
            <a:ext cx="3384376" cy="3240360"/>
          </a:xfrm>
        </p:spPr>
        <p:txBody>
          <a:bodyPr>
            <a:normAutofit/>
          </a:bodyPr>
          <a:lstStyle/>
          <a:p>
            <a:endParaRPr lang="ru-RU" sz="3600" b="1" i="1" dirty="0" smtClean="0">
              <a:solidFill>
                <a:srgbClr val="0070C0"/>
              </a:solidFill>
              <a:latin typeface="+mj-lt"/>
            </a:endParaRPr>
          </a:p>
          <a:p>
            <a:r>
              <a:rPr lang="ru-RU" sz="3600" b="1" i="1" dirty="0" smtClean="0">
                <a:solidFill>
                  <a:srgbClr val="0070C0"/>
                </a:solidFill>
                <a:latin typeface="+mj-lt"/>
              </a:rPr>
              <a:t>Птицы </a:t>
            </a:r>
            <a:r>
              <a:rPr lang="ru-RU" sz="3600" b="1" i="1" dirty="0">
                <a:solidFill>
                  <a:srgbClr val="0070C0"/>
                </a:solidFill>
                <a:latin typeface="+mj-lt"/>
              </a:rPr>
              <a:t>могут бросить яйца, и потомство погибнет)</a:t>
            </a:r>
          </a:p>
          <a:p>
            <a:endParaRPr lang="ru-RU" sz="1600" b="1" dirty="0"/>
          </a:p>
        </p:txBody>
      </p:sp>
      <p:pic>
        <p:nvPicPr>
          <p:cNvPr id="1027" name="Picture 3" descr="C:\Users\АДМИН\Desktop\motto.net.ua-991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6" y="1700808"/>
            <a:ext cx="5263276" cy="4585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7380312" y="59546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6629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1486870182_slide3_background-1024x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85750"/>
            <a:ext cx="9753600" cy="742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5400600" cy="859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i="1" dirty="0" smtClean="0">
                <a:solidFill>
                  <a:srgbClr val="C00000"/>
                </a:solidFill>
              </a:rPr>
              <a:t>Зачем </a:t>
            </a:r>
            <a:r>
              <a:rPr lang="ru-RU" sz="4400" i="1" dirty="0">
                <a:solidFill>
                  <a:srgbClr val="C00000"/>
                </a:solidFill>
              </a:rPr>
              <a:t>улитке рога? </a:t>
            </a:r>
          </a:p>
        </p:txBody>
      </p:sp>
      <p:pic>
        <p:nvPicPr>
          <p:cNvPr id="2051" name="Picture 3" descr="C:\Users\АДМИН\Desktop\686123_mai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514" y="1124744"/>
            <a:ext cx="5341888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149080"/>
            <a:ext cx="6552728" cy="2376264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+mj-lt"/>
              </a:rPr>
              <a:t>Э</a:t>
            </a:r>
            <a:r>
              <a:rPr lang="ru-RU" sz="3200" b="1" i="1" dirty="0" smtClean="0">
                <a:solidFill>
                  <a:srgbClr val="0070C0"/>
                </a:solidFill>
                <a:latin typeface="+mj-lt"/>
              </a:rPr>
              <a:t>то </a:t>
            </a:r>
            <a:r>
              <a:rPr lang="ru-RU" sz="3200" b="1" i="1" dirty="0">
                <a:solidFill>
                  <a:srgbClr val="0070C0"/>
                </a:solidFill>
                <a:latin typeface="+mj-lt"/>
              </a:rPr>
              <a:t>не рога, а щупальца, которыми она ощупывает, пробует на вкус, обнюхивает и рассматривает все вокруг, на концах расположены крошечные глазки</a:t>
            </a: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380312" y="59546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648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1486870182_slide3_background-1024x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85750"/>
            <a:ext cx="9753600" cy="742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1258493"/>
          </a:xfrm>
        </p:spPr>
        <p:txBody>
          <a:bodyPr/>
          <a:lstStyle/>
          <a:p>
            <a:pPr marL="0" indent="0">
              <a:buNone/>
            </a:pPr>
            <a:r>
              <a:rPr lang="ru-RU" sz="4000" i="1" dirty="0">
                <a:solidFill>
                  <a:srgbClr val="C00000"/>
                </a:solidFill>
              </a:rPr>
              <a:t>Зачем в клетку с попугаем помещают зеркало? </a:t>
            </a:r>
          </a:p>
        </p:txBody>
      </p:sp>
      <p:pic>
        <p:nvPicPr>
          <p:cNvPr id="3075" name="Picture 3" descr="C:\Users\АДМИН\Desktop\1_537c6d289fe24537c6d289fe6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4225" y="1866116"/>
            <a:ext cx="4016375" cy="2625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916832"/>
            <a:ext cx="3820708" cy="468052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+mj-lt"/>
              </a:rPr>
              <a:t>П</a:t>
            </a:r>
            <a:r>
              <a:rPr lang="ru-RU" sz="2800" b="1" i="1" dirty="0" smtClean="0">
                <a:solidFill>
                  <a:srgbClr val="0070C0"/>
                </a:solidFill>
                <a:latin typeface="+mj-lt"/>
              </a:rPr>
              <a:t>опугай </a:t>
            </a:r>
            <a:r>
              <a:rPr lang="ru-RU" sz="2800" b="1" i="1" dirty="0">
                <a:solidFill>
                  <a:srgbClr val="0070C0"/>
                </a:solidFill>
                <a:latin typeface="+mj-lt"/>
              </a:rPr>
              <a:t>– подвижная птица, не любит оставаться в одиночестве, от скуки может заболеть или травмироваться. “Друга” попугайчику может заменить его собственное отражение в зеркале</a:t>
            </a:r>
            <a:r>
              <a:rPr lang="ru-RU" sz="2800" dirty="0">
                <a:latin typeface="+mj-lt"/>
              </a:rPr>
              <a:t>. </a:t>
            </a: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380312" y="59546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026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\Desktop\1486870182_slide3_background-1024x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85750"/>
            <a:ext cx="9753600" cy="742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2584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i="1" dirty="0">
                <a:solidFill>
                  <a:srgbClr val="C00000"/>
                </a:solidFill>
              </a:rPr>
              <a:t>Как муравьи через канавы и ручьи перебираются? </a:t>
            </a:r>
          </a:p>
        </p:txBody>
      </p:sp>
      <p:pic>
        <p:nvPicPr>
          <p:cNvPr id="4100" name="Picture 4" descr="C:\Users\АДМИН\Desktop\iStock_000052308980_Mediu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1988840"/>
            <a:ext cx="4017962" cy="3965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1556792"/>
            <a:ext cx="3388660" cy="3960440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i="1" dirty="0">
                <a:solidFill>
                  <a:srgbClr val="0070C0"/>
                </a:solidFill>
                <a:latin typeface="+mj-lt"/>
              </a:rPr>
              <a:t>Муравьи делают живой мост, сцепившись ножками и челюстями друг с другом, по которому переходят остальные муравьи</a:t>
            </a:r>
            <a:r>
              <a:rPr lang="ru-RU" b="1" i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380312" y="59546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600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1486870182_slide3_background-1024x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85750"/>
            <a:ext cx="9753600" cy="742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1258493"/>
          </a:xfrm>
        </p:spPr>
        <p:txBody>
          <a:bodyPr/>
          <a:lstStyle/>
          <a:p>
            <a:pPr marL="0" indent="0">
              <a:buNone/>
            </a:pPr>
            <a:r>
              <a:rPr lang="ru-RU" sz="4000" i="1" dirty="0">
                <a:solidFill>
                  <a:srgbClr val="C00000"/>
                </a:solidFill>
              </a:rPr>
              <a:t>Почему свиньи валяются в </a:t>
            </a:r>
            <a:r>
              <a:rPr lang="ru-RU" sz="4000" i="1" dirty="0" smtClean="0">
                <a:solidFill>
                  <a:srgbClr val="C00000"/>
                </a:solidFill>
              </a:rPr>
              <a:t>грязи?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484784"/>
            <a:ext cx="4017085" cy="40324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3888432" cy="460851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+mj-lt"/>
              </a:rPr>
              <a:t>В</a:t>
            </a:r>
            <a:r>
              <a:rPr lang="ru-RU" sz="2800" b="1" i="1" dirty="0" smtClean="0">
                <a:solidFill>
                  <a:srgbClr val="0070C0"/>
                </a:solidFill>
                <a:latin typeface="+mj-lt"/>
              </a:rPr>
              <a:t>  </a:t>
            </a:r>
            <a:r>
              <a:rPr lang="ru-RU" sz="2800" b="1" i="1" dirty="0">
                <a:solidFill>
                  <a:srgbClr val="0070C0"/>
                </a:solidFill>
                <a:latin typeface="+mj-lt"/>
              </a:rPr>
              <a:t>грязи </a:t>
            </a:r>
            <a:r>
              <a:rPr lang="ru-RU" sz="2800" b="1" i="1" dirty="0" smtClean="0">
                <a:solidFill>
                  <a:srgbClr val="0070C0"/>
                </a:solidFill>
                <a:latin typeface="+mj-lt"/>
              </a:rPr>
              <a:t>свиньи  </a:t>
            </a:r>
            <a:r>
              <a:rPr lang="ru-RU" sz="2800" b="1" i="1" dirty="0">
                <a:solidFill>
                  <a:srgbClr val="0070C0"/>
                </a:solidFill>
                <a:latin typeface="+mj-lt"/>
              </a:rPr>
              <a:t>лежат из чистоплотности, для борьбы с различными паразитами кожи. </a:t>
            </a:r>
            <a:r>
              <a:rPr lang="ru-RU" sz="2800" b="1" i="1" dirty="0" smtClean="0">
                <a:solidFill>
                  <a:srgbClr val="0070C0"/>
                </a:solidFill>
                <a:latin typeface="+mj-lt"/>
              </a:rPr>
              <a:t>Кроме того  </a:t>
            </a:r>
            <a:r>
              <a:rPr lang="ru-RU" sz="2800" b="1" i="1" dirty="0">
                <a:solidFill>
                  <a:srgbClr val="0070C0"/>
                </a:solidFill>
                <a:latin typeface="+mj-lt"/>
              </a:rPr>
              <a:t>высохшая корочка из грязи предохраняет организм от обезвоживания, а </a:t>
            </a:r>
            <a:r>
              <a:rPr lang="ru-RU" sz="2800" b="1" i="1" dirty="0" smtClean="0">
                <a:solidFill>
                  <a:srgbClr val="0070C0"/>
                </a:solidFill>
                <a:latin typeface="+mj-lt"/>
              </a:rPr>
              <a:t>кожу </a:t>
            </a:r>
            <a:r>
              <a:rPr lang="ru-RU" sz="2800" b="1" i="1" dirty="0">
                <a:solidFill>
                  <a:srgbClr val="0070C0"/>
                </a:solidFill>
                <a:latin typeface="+mj-lt"/>
              </a:rPr>
              <a:t>от солнечных ожогов</a:t>
            </a: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380312" y="59546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C:\Users\АДМИН\Desktop\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484784"/>
            <a:ext cx="4572000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36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5" y="980728"/>
            <a:ext cx="5040560" cy="5400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>
                <a:solidFill>
                  <a:srgbClr val="C00000"/>
                </a:solidFill>
              </a:rPr>
              <a:t>природе столько красоты –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Вглядись, и ты поймешь,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Зачем росистые кусты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Окутывает дрожь.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Куда, журча, ручей бежит,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Прозрачнее стекла,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О чем под вечер, в поле ржи,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Поют перепела...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Пусть станет сердцу твоему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Понятна птичья речь –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И ты научишься тому,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Как это все беречь.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003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30041_skazochny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172819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Цель игры: 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формирование 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effectLst/>
              </a:rPr>
              <a:t>экологических знаний, нравственно-ценностного отношения к природе</a:t>
            </a:r>
            <a:r>
              <a:rPr lang="ru-RU" sz="4400" i="1" dirty="0">
                <a:solidFill>
                  <a:schemeClr val="accent3">
                    <a:lumMod val="50000"/>
                  </a:schemeClr>
                </a:solidFill>
                <a:effectLst/>
              </a:rPr>
              <a:t>, </a:t>
            </a:r>
            <a:r>
              <a:rPr lang="ru-RU" sz="44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700808"/>
            <a:ext cx="8352928" cy="3978776"/>
          </a:xfrm>
        </p:spPr>
        <p:txBody>
          <a:bodyPr/>
          <a:lstStyle/>
          <a:p>
            <a:pPr marL="45720" indent="0">
              <a:buNone/>
            </a:pP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Задачи:</a:t>
            </a:r>
            <a:endParaRPr lang="ru-RU" sz="2800" b="1" i="1" dirty="0" smtClean="0">
              <a:solidFill>
                <a:srgbClr val="C00000"/>
              </a:solidFill>
              <a:latin typeface="+mj-lt"/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  <a:latin typeface="+mj-lt"/>
              </a:rPr>
              <a:t>расширять </a:t>
            </a:r>
            <a:r>
              <a:rPr lang="ru-RU" sz="2400" b="1" i="1" dirty="0">
                <a:solidFill>
                  <a:srgbClr val="7030A0"/>
                </a:solidFill>
                <a:latin typeface="+mj-lt"/>
              </a:rPr>
              <a:t>и углублять природоведческие знания учащихся,</a:t>
            </a:r>
          </a:p>
          <a:p>
            <a:r>
              <a:rPr lang="ru-RU" sz="2400" b="1" i="1" dirty="0">
                <a:solidFill>
                  <a:srgbClr val="7030A0"/>
                </a:solidFill>
                <a:latin typeface="+mj-lt"/>
              </a:rPr>
              <a:t>воспитывать бережное отношение к природе, заботу о её обитателях</a:t>
            </a:r>
          </a:p>
          <a:p>
            <a:r>
              <a:rPr lang="ru-RU" sz="2400" b="1" i="1" dirty="0">
                <a:solidFill>
                  <a:srgbClr val="7030A0"/>
                </a:solidFill>
                <a:latin typeface="+mj-lt"/>
              </a:rPr>
              <a:t>способствовать воспитанию чувства прекрасного и ответственности за окружающий мир.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57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1" y="2571744"/>
            <a:ext cx="7662890" cy="3357586"/>
          </a:xfrm>
        </p:spPr>
        <p:txBody>
          <a:bodyPr/>
          <a:lstStyle/>
          <a:p>
            <a:pPr algn="just">
              <a:buNone/>
            </a:pPr>
            <a:r>
              <a:rPr lang="ru-RU" sz="4400" i="1" dirty="0" smtClean="0">
                <a:solidFill>
                  <a:srgbClr val="002060"/>
                </a:solidFill>
              </a:rPr>
              <a:t>У нас в гостях </a:t>
            </a:r>
            <a:r>
              <a:rPr lang="ru-RU" sz="4400" i="1" dirty="0" err="1" smtClean="0">
                <a:solidFill>
                  <a:srgbClr val="002060"/>
                </a:solidFill>
              </a:rPr>
              <a:t>эколята</a:t>
            </a:r>
            <a:r>
              <a:rPr lang="ru-RU" sz="4400" i="1" dirty="0" smtClean="0">
                <a:solidFill>
                  <a:srgbClr val="002060"/>
                </a:solidFill>
              </a:rPr>
              <a:t> -  малыши желуди и их подружка Ёлочка. Они приготовили для вас интересные вопросы</a:t>
            </a:r>
            <a:endParaRPr lang="ru-RU" sz="4400" i="1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АДМИН\Desktop\эколята\i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" y="1"/>
            <a:ext cx="1707227" cy="2517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1820"/>
            <a:ext cx="1728192" cy="233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АДМИН\Desktop\эколята\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311821"/>
            <a:ext cx="1800349" cy="2259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ДМИН\Desktop\эколята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907704" cy="2500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3807839034"/>
              </p:ext>
            </p:extLst>
          </p:nvPr>
        </p:nvGraphicFramePr>
        <p:xfrm>
          <a:off x="55419" y="267464"/>
          <a:ext cx="902086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180"/>
                <a:gridCol w="2048449"/>
                <a:gridCol w="2016224"/>
                <a:gridCol w="2056007"/>
              </a:tblGrid>
              <a:tr h="151738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              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Вопросы </a:t>
                      </a:r>
                    </a:p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                       от </a:t>
                      </a:r>
                    </a:p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                   Умницы</a:t>
                      </a:r>
                    </a:p>
                    <a:p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dirty="0" smtClean="0"/>
                        <a:t>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/>
                    </a:p>
                    <a:p>
                      <a:pPr algn="ctr"/>
                      <a:r>
                        <a:rPr lang="ru-RU" sz="3600" b="1" dirty="0" smtClean="0">
                          <a:hlinkClick r:id="rId2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/>
                    </a:p>
                    <a:p>
                      <a:pPr algn="ctr"/>
                      <a:r>
                        <a:rPr lang="ru-RU" sz="3600" b="1" dirty="0" smtClean="0">
                          <a:hlinkClick r:id="rId3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/>
                    </a:p>
                    <a:p>
                      <a:pPr algn="ctr"/>
                      <a:r>
                        <a:rPr lang="ru-RU" sz="3600" b="1" dirty="0" smtClean="0">
                          <a:hlinkClick r:id="rId4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/>
                </a:tc>
              </a:tr>
              <a:tr h="151738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              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Вопросы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</a:rPr>
                        <a:t>О                  от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</a:rPr>
                        <a:t>                    Ёлочки</a:t>
                      </a:r>
                      <a:endParaRPr lang="ru-RU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5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6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7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42812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                  Вопросы 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                     от 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                  Тихони</a:t>
                      </a:r>
                    </a:p>
                    <a:p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8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9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10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42812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                   Вопросы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                       от 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                    Шалуна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11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12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13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316286" cy="156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C:\Users\АДМИН\Desktop\эколята\i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6831"/>
            <a:ext cx="1316286" cy="1368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" y="3356992"/>
            <a:ext cx="131010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АДМИН\Desktop\9222_shalun_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" y="4952610"/>
            <a:ext cx="1310102" cy="1428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69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\Desktop\1486870182_slide3_background-1024x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366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404665"/>
            <a:ext cx="6048673" cy="216024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    </a:t>
            </a: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>Какую птицу называют </a:t>
            </a:r>
            <a:b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sz="4000" i="1" dirty="0">
                <a:solidFill>
                  <a:schemeClr val="accent6">
                    <a:lumMod val="75000"/>
                  </a:schemeClr>
                </a:solidFill>
              </a:rPr>
              <a:t>лесной кошкой»?</a:t>
            </a:r>
            <a:br>
              <a:rPr lang="ru-RU" sz="4000" i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Объект 5" descr="C:\Users\АДМИН\Desktop\Animals___Birds_Bird_white-faced_owl_096622_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4225" y="1594160"/>
            <a:ext cx="4016375" cy="31696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497802"/>
            <a:ext cx="4572000" cy="213951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Сову. За ее способность охотиться ночью и ловить мышей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884368" y="59492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627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1486870182_slide3_background-1024x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317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3" y="332656"/>
            <a:ext cx="4459188" cy="3135637"/>
          </a:xfrm>
        </p:spPr>
        <p:txBody>
          <a:bodyPr/>
          <a:lstStyle/>
          <a:p>
            <a:pPr marL="0" indent="0">
              <a:buNone/>
            </a:pPr>
            <a:r>
              <a:rPr lang="ru-RU" sz="4000" i="1" dirty="0">
                <a:solidFill>
                  <a:schemeClr val="accent6">
                    <a:lumMod val="75000"/>
                  </a:schemeClr>
                </a:solidFill>
              </a:rPr>
              <a:t>Какое животное каждую зиму теряет свой «головной убор»? </a:t>
            </a:r>
            <a:r>
              <a:rPr lang="ru-RU" sz="4000" i="1" dirty="0">
                <a:solidFill>
                  <a:srgbClr val="7030A0"/>
                </a:solidFill>
              </a:rPr>
              <a:t/>
            </a:r>
            <a:br>
              <a:rPr lang="ru-RU" sz="4000" i="1" dirty="0">
                <a:solidFill>
                  <a:srgbClr val="7030A0"/>
                </a:solidFill>
              </a:rPr>
            </a:br>
            <a:endParaRPr lang="ru-RU" sz="4000" i="1" dirty="0">
              <a:solidFill>
                <a:srgbClr val="7030A0"/>
              </a:solidFill>
            </a:endParaRPr>
          </a:p>
        </p:txBody>
      </p:sp>
      <p:pic>
        <p:nvPicPr>
          <p:cNvPr id="5124" name="Picture 4" descr="C:\Users\АДМИН\Desktop\bbdde59ef594b57998c072e88dd4190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4225" y="1671853"/>
            <a:ext cx="4016375" cy="3014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3429000"/>
            <a:ext cx="4249417" cy="2154651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+mj-lt"/>
              </a:rPr>
              <a:t>(Лось. Раз в год, зимой, он сбрасывает свои рога.)</a:t>
            </a:r>
          </a:p>
          <a:p>
            <a:endParaRPr lang="ru-RU" dirty="0"/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7884368" y="59492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437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1486870182_slide3_background-1024x7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85750"/>
            <a:ext cx="9753600" cy="742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320480" cy="1258493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rgbClr val="C00000"/>
                </a:solidFill>
              </a:rPr>
              <a:t>Чем питается зимой жаба?</a:t>
            </a:r>
          </a:p>
        </p:txBody>
      </p:sp>
      <p:pic>
        <p:nvPicPr>
          <p:cNvPr id="7171" name="Picture 3" descr="C:\Users\АДМИН\Desktop\4a02a9a46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988840"/>
            <a:ext cx="4536503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1988840"/>
            <a:ext cx="4252756" cy="3147630"/>
          </a:xfrm>
        </p:spPr>
        <p:txBody>
          <a:bodyPr>
            <a:noAutofit/>
          </a:bodyPr>
          <a:lstStyle/>
          <a:p>
            <a:pPr marL="45720"/>
            <a:r>
              <a:rPr lang="ru-RU" sz="3600" i="1" dirty="0">
                <a:solidFill>
                  <a:srgbClr val="0070C0"/>
                </a:solidFill>
                <a:latin typeface="+mj-lt"/>
              </a:rPr>
              <a:t>Ничем. Жаба вынуждена сидеть на «диете», так как </a:t>
            </a:r>
            <a:endParaRPr lang="ru-RU" sz="3600" dirty="0">
              <a:solidFill>
                <a:srgbClr val="0070C0"/>
              </a:solidFill>
              <a:latin typeface="+mj-lt"/>
            </a:endParaRPr>
          </a:p>
          <a:p>
            <a:pPr marL="45720"/>
            <a:r>
              <a:rPr lang="ru-RU" sz="3600" i="1" dirty="0">
                <a:solidFill>
                  <a:srgbClr val="0070C0"/>
                </a:solidFill>
                <a:latin typeface="+mj-lt"/>
              </a:rPr>
              <a:t>обычно в это время года она крепко спит.)</a:t>
            </a:r>
            <a:endParaRPr lang="ru-RU" sz="3600" dirty="0">
              <a:solidFill>
                <a:srgbClr val="0070C0"/>
              </a:solidFill>
              <a:latin typeface="+mj-lt"/>
            </a:endParaRPr>
          </a:p>
          <a:p>
            <a:endParaRPr lang="ru-RU" sz="500" dirty="0">
              <a:solidFill>
                <a:srgbClr val="0070C0"/>
              </a:solidFill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8165592" y="61915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578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Desktop\1486870182_slide3_background-1024x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366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560840" cy="1407445"/>
          </a:xfrm>
        </p:spPr>
        <p:txBody>
          <a:bodyPr/>
          <a:lstStyle/>
          <a:p>
            <a:pPr marL="0" indent="0">
              <a:buNone/>
            </a:pPr>
            <a:r>
              <a:rPr lang="ru-RU" sz="4000" i="1" dirty="0">
                <a:solidFill>
                  <a:srgbClr val="C00000"/>
                </a:solidFill>
              </a:rPr>
              <a:t>У </a:t>
            </a:r>
            <a:r>
              <a:rPr lang="ru-RU" sz="4000" i="1" dirty="0" smtClean="0">
                <a:solidFill>
                  <a:srgbClr val="C00000"/>
                </a:solidFill>
              </a:rPr>
              <a:t>какой </a:t>
            </a:r>
            <a:r>
              <a:rPr lang="ru-RU" sz="4000" i="1" dirty="0">
                <a:solidFill>
                  <a:srgbClr val="C00000"/>
                </a:solidFill>
              </a:rPr>
              <a:t>птицы </a:t>
            </a:r>
            <a:r>
              <a:rPr lang="ru-RU" sz="4000" i="1" dirty="0" smtClean="0">
                <a:solidFill>
                  <a:srgbClr val="C00000"/>
                </a:solidFill>
              </a:rPr>
              <a:t>самый длинный </a:t>
            </a:r>
            <a:r>
              <a:rPr lang="ru-RU" sz="4000" i="1" dirty="0">
                <a:solidFill>
                  <a:srgbClr val="C00000"/>
                </a:solidFill>
              </a:rPr>
              <a:t>язык? </a:t>
            </a:r>
          </a:p>
        </p:txBody>
      </p:sp>
      <p:pic>
        <p:nvPicPr>
          <p:cNvPr id="1026" name="Picture 2" descr="C:\Users\АДМИН\Desktop\198475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63" y="1773238"/>
            <a:ext cx="3166612" cy="4860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2348880"/>
            <a:ext cx="3388660" cy="386771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+mj-lt"/>
              </a:rPr>
              <a:t>У </a:t>
            </a: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дятла</a:t>
            </a:r>
            <a:r>
              <a:rPr lang="ru-RU" sz="3200" i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ru-RU" sz="3200" i="1" dirty="0" smtClean="0">
                <a:solidFill>
                  <a:srgbClr val="002060"/>
                </a:solidFill>
                <a:latin typeface="+mj-lt"/>
              </a:rPr>
              <a:t>Его язык липкий, и может </a:t>
            </a:r>
            <a:r>
              <a:rPr lang="ru-RU" sz="3200" i="1" dirty="0">
                <a:solidFill>
                  <a:srgbClr val="002060"/>
                </a:solidFill>
                <a:latin typeface="+mj-lt"/>
              </a:rPr>
              <a:t>достигать 10-15 см в длину - порой язык у 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дятла</a:t>
            </a:r>
            <a:r>
              <a:rPr lang="ru-RU" sz="3200" i="1" dirty="0">
                <a:solidFill>
                  <a:srgbClr val="002060"/>
                </a:solidFill>
                <a:latin typeface="+mj-lt"/>
              </a:rPr>
              <a:t> бывает длиннее его тела.</a:t>
            </a: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452320" y="59962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250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\Desktop\1486870182_slide3_background-1024x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85750"/>
            <a:ext cx="9753600" cy="742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9"/>
            <a:ext cx="7992888" cy="792088"/>
          </a:xfrm>
        </p:spPr>
        <p:txBody>
          <a:bodyPr/>
          <a:lstStyle/>
          <a:p>
            <a:pPr marL="0" indent="0">
              <a:buNone/>
            </a:pPr>
            <a:r>
              <a:rPr lang="ru-RU" sz="4400" i="1" dirty="0" smtClean="0">
                <a:solidFill>
                  <a:srgbClr val="C00000"/>
                </a:solidFill>
              </a:rPr>
              <a:t>Что такое «Тихая охота»?</a:t>
            </a:r>
            <a:endParaRPr lang="ru-RU" sz="4400" i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АДМИН\Desktop\v880_Natura_AWP_2009091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1772816"/>
            <a:ext cx="4470648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7" y="2204864"/>
            <a:ext cx="3600400" cy="3432456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0070C0"/>
                </a:solidFill>
                <a:latin typeface="+mj-lt"/>
              </a:rPr>
              <a:t>Тихой охотой грибники называют сбор грибов</a:t>
            </a:r>
            <a:endParaRPr lang="ru-RU" sz="40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380312" y="59546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24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392</Words>
  <Application>Microsoft Office PowerPoint</Application>
  <PresentationFormat>Экран (4:3)</PresentationFormat>
  <Paragraphs>78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Экологическая  игра- викторина  «Знаете ли Вы?» для уч-ся 2,4 классов</vt:lpstr>
      <vt:lpstr>Цель игры: формирование экологических знаний, нравственно-ценностного отношения к природе,  </vt:lpstr>
      <vt:lpstr>У нас в гостях эколята -  малыши желуди и их подружка Ёлочка. Они приготовили для вас интересные вопросы</vt:lpstr>
      <vt:lpstr>Слайд 4</vt:lpstr>
      <vt:lpstr>    Какую птицу называют    «лесной кошкой»? </vt:lpstr>
      <vt:lpstr>Какое животное каждую зиму теряет свой «головной убор»?  </vt:lpstr>
      <vt:lpstr>Чем питается зимой жаба?</vt:lpstr>
      <vt:lpstr>У какой птицы самый длинный язык? </vt:lpstr>
      <vt:lpstr>Что такое «Тихая охота»?</vt:lpstr>
      <vt:lpstr>Почему в хвойном лесу легко дышится?</vt:lpstr>
      <vt:lpstr> Какой цветок без листьев цветет?</vt:lpstr>
      <vt:lpstr>Почему нельзя трогать яйца в гнездах птиц? </vt:lpstr>
      <vt:lpstr> Зачем улитке рога? </vt:lpstr>
      <vt:lpstr>Зачем в клетку с попугаем помещают зеркало? </vt:lpstr>
      <vt:lpstr> Как муравьи через канавы и ручьи перебираются? </vt:lpstr>
      <vt:lpstr>Почему свиньи валяются в грязи?</vt:lpstr>
      <vt:lpstr>       В природе столько красоты – Вглядись, и ты поймешь, Зачем росистые кусты Окутывает дрожь. Куда, журча, ручей бежит, Прозрачнее стекла, О чем под вечер, в поле ржи, Поют перепела... Пусть станет сердцу твоему Понятна птичья речь – И ты научишься тому, Как это все беречь.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викторина  «Берегите природу» </dc:title>
  <dc:creator>АДМИН</dc:creator>
  <cp:lastModifiedBy>nout</cp:lastModifiedBy>
  <cp:revision>37</cp:revision>
  <dcterms:created xsi:type="dcterms:W3CDTF">2018-05-09T13:37:39Z</dcterms:created>
  <dcterms:modified xsi:type="dcterms:W3CDTF">2018-06-01T07:55:49Z</dcterms:modified>
</cp:coreProperties>
</file>