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2" r:id="rId11"/>
    <p:sldId id="273" r:id="rId12"/>
    <p:sldId id="274" r:id="rId13"/>
    <p:sldId id="275" r:id="rId14"/>
    <p:sldId id="281" r:id="rId15"/>
    <p:sldId id="276" r:id="rId16"/>
    <p:sldId id="277" r:id="rId17"/>
    <p:sldId id="279" r:id="rId18"/>
    <p:sldId id="280" r:id="rId19"/>
    <p:sldId id="278" r:id="rId20"/>
    <p:sldId id="282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4" r:id="rId29"/>
    <p:sldId id="292" r:id="rId30"/>
    <p:sldId id="295" r:id="rId31"/>
    <p:sldId id="293" r:id="rId32"/>
  </p:sldIdLst>
  <p:sldSz cx="9144000" cy="6858000" type="screen4x3"/>
  <p:notesSz cx="6858000" cy="91440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FF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18" autoAdjust="0"/>
  </p:normalViewPr>
  <p:slideViewPr>
    <p:cSldViewPr>
      <p:cViewPr varScale="1">
        <p:scale>
          <a:sx n="70" d="100"/>
          <a:sy n="70" d="100"/>
        </p:scale>
        <p:origin x="-115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Любимое лакомство</c:v>
                </c:pt>
              </c:strCache>
            </c:strRef>
          </c:tx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Другое</a:t>
                    </a:r>
                    <a:r>
                      <a:rPr lang="ru-RU"/>
                      <a:t>
12%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Шоколад</c:v>
                </c:pt>
                <c:pt idx="1">
                  <c:v>Карамель и другие конфеты</c:v>
                </c:pt>
                <c:pt idx="2">
                  <c:v>Мороженое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0.2</c:v>
                </c:pt>
                <c:pt idx="2">
                  <c:v>0.28000000000000008</c:v>
                </c:pt>
                <c:pt idx="3">
                  <c:v>0.12000000000000002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/>
      <c:pie3DChart>
        <c:varyColors val="1"/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/>
      <c:pie3DChart>
        <c:varyColors val="1"/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Любите ли вы шоколад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Не очень</a:t>
                    </a:r>
                  </a:p>
                  <a:p>
                    <a:r>
                      <a:rPr lang="ru-RU" smtClean="0"/>
                      <a:t>12</a:t>
                    </a:r>
                    <a:r>
                      <a:rPr lang="ru-RU"/>
                      <a:t>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0.88</c:v>
                </c:pt>
                <c:pt idx="1">
                  <c:v>0.12000000000000002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часто вы едите шоколад?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1раз в день</c:v>
                </c:pt>
                <c:pt idx="1">
                  <c:v>1 раз в неделю</c:v>
                </c:pt>
                <c:pt idx="2">
                  <c:v>1 раз в месяц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0.44</c:v>
                </c:pt>
                <c:pt idx="1">
                  <c:v>0.4</c:v>
                </c:pt>
                <c:pt idx="2">
                  <c:v>0.16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5504690300111652E-2"/>
          <c:y val="1.8730557715809352E-3"/>
          <c:w val="0.8328247344497961"/>
          <c:h val="0.814373055771580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Какой шоколад предпочитаете?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Белый</c:v>
                </c:pt>
                <c:pt idx="1">
                  <c:v>Черный</c:v>
                </c:pt>
                <c:pt idx="2">
                  <c:v>Пористый</c:v>
                </c:pt>
                <c:pt idx="3">
                  <c:v>Молочный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0.30000000000000032</c:v>
                </c:pt>
                <c:pt idx="1">
                  <c:v>0.05</c:v>
                </c:pt>
                <c:pt idx="2">
                  <c:v>0.15000000000000024</c:v>
                </c:pt>
                <c:pt idx="3">
                  <c:v>0.5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4623271"/>
            <a:ext cx="568416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AAD3-4F90-4E1B-8EE4-0158995BB40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C5B-3018-4058-839E-FAD5D23EC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5977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AAD3-4F90-4E1B-8EE4-0158995BB40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C5B-3018-4058-839E-FAD5D23EC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239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AAD3-4F90-4E1B-8EE4-0158995BB40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C5B-3018-4058-839E-FAD5D23EC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780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AAD3-4F90-4E1B-8EE4-0158995BB40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C5B-3018-4058-839E-FAD5D23EC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636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AAD3-4F90-4E1B-8EE4-0158995BB40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C5B-3018-4058-839E-FAD5D23EC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54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AAD3-4F90-4E1B-8EE4-0158995BB40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C5B-3018-4058-839E-FAD5D23EC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098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AAD3-4F90-4E1B-8EE4-0158995BB40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C5B-3018-4058-839E-FAD5D23EC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093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AAD3-4F90-4E1B-8EE4-0158995BB40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C5B-3018-4058-839E-FAD5D23EC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595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AAD3-4F90-4E1B-8EE4-0158995BB40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C5B-3018-4058-839E-FAD5D23EC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845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AAD3-4F90-4E1B-8EE4-0158995BB40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C5B-3018-4058-839E-FAD5D23EC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310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AAD3-4F90-4E1B-8EE4-0158995BB40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C5B-3018-4058-839E-FAD5D23EC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361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4AAD3-4F90-4E1B-8EE4-0158995BB40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85C5B-3018-4058-839E-FAD5D23EC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02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dtrade.ru/" TargetMode="External"/><Relationship Id="rId2" Type="http://schemas.openxmlformats.org/officeDocument/2006/relationships/hyperlink" Target="http://www.calend.ru/holidays/0/0/2485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scvichka.ru/moscvichka/2013/07/10/11-tonkostej-prigotovleniya-domashnego-shokolada-5349.html" TargetMode="External"/><Relationship Id="rId5" Type="http://schemas.openxmlformats.org/officeDocument/2006/relationships/hyperlink" Target="http://www.chocolate.tj/history/" TargetMode="External"/><Relationship Id="rId4" Type="http://schemas.openxmlformats.org/officeDocument/2006/relationships/hyperlink" Target="https://ru.wikipedia.org/wiki/&#1096;&#1086;&#1082;&#1086;&#1083;&#1072;&#1076;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0"/>
            <a:ext cx="5112568" cy="1124744"/>
          </a:xfrm>
        </p:spPr>
        <p:txBody>
          <a:bodyPr>
            <a:normAutofit fontScale="90000"/>
          </a:bodyPr>
          <a:lstStyle/>
          <a:p>
            <a:pPr lvl="0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ФГБПОУ «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Каргатское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СУВУ»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71600" y="764704"/>
            <a:ext cx="7264896" cy="273630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7200" b="1" i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7200" b="1" i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12000" b="1" i="1" dirty="0" smtClean="0">
                <a:solidFill>
                  <a:srgbClr val="FFFF00"/>
                </a:solidFill>
                <a:latin typeface="Monotype Corsiva" pitchFamily="66" charset="0"/>
              </a:rPr>
              <a:t>«Шоколад: вред или польза.»</a:t>
            </a:r>
            <a:endParaRPr lang="ru-RU" sz="12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708920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924300" algn="l"/>
              </a:tabLst>
            </a:pPr>
            <a:r>
              <a:rPr lang="ru-RU" sz="1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924300" algn="l"/>
              </a:tabLst>
            </a:pPr>
            <a:r>
              <a:rPr lang="ru-RU" sz="2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Авторы: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924300" algn="l"/>
              </a:tabLst>
            </a:pPr>
            <a:r>
              <a:rPr lang="ru-RU" sz="2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Воспитанник: </a:t>
            </a:r>
            <a:r>
              <a:rPr lang="ru-RU" sz="28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Пикулев</a:t>
            </a:r>
            <a:r>
              <a:rPr lang="ru-RU" sz="2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Игорь  </a:t>
            </a:r>
            <a:endParaRPr lang="ru-RU" sz="2800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924300" algn="l"/>
              </a:tabLst>
            </a:pPr>
            <a:r>
              <a:rPr lang="ru-RU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924300" algn="l"/>
              </a:tabLst>
            </a:pPr>
            <a:endParaRPr lang="ru-RU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924300" algn="l"/>
              </a:tabLst>
            </a:pPr>
            <a:r>
              <a:rPr lang="ru-RU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Руководитель проекта:</a:t>
            </a:r>
            <a:r>
              <a:rPr lang="ru-RU" sz="2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924300" algn="l"/>
              </a:tabLst>
            </a:pPr>
            <a:r>
              <a:rPr lang="ru-RU" sz="2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         </a:t>
            </a:r>
            <a:r>
              <a:rPr lang="ru-RU" sz="2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Денисова Татьяна Сергеевна</a:t>
            </a:r>
            <a:endParaRPr lang="ru-RU" sz="2800" dirty="0"/>
          </a:p>
        </p:txBody>
      </p:sp>
      <p:pic>
        <p:nvPicPr>
          <p:cNvPr id="6" name="Рисунок 5" descr="Игор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149080"/>
            <a:ext cx="1848148" cy="20590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33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ответе на вопрос  о вреде и пользе шоколада мнения разделились. Кто-то говорил, что шоколад вреден для зубов. От него толстеют. Другие утверждали, что шоколад полезен для мозга. Он улучшает память и поднимает настроение.  Несколько человек ответили, что вообще не знают – вреден шоколад или полезен. Чтобы разрешить этот спор проведем исследование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896448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История шоколада.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Родиной шоколада, как и дерева какао, является Центральная и Южная Америка. На протяжении многих столетий шоколад употреблялся в виде напитка — индейцы смешивали молотые и обжаренные какао-бобы с водой, а затем в эту смесь добавлялся красный перец (</a:t>
            </a:r>
            <a:r>
              <a:rPr lang="ru-RU" sz="24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чили</a:t>
            </a:r>
            <a:r>
              <a:rPr lang="ru-RU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 середине XVI века ученый-монах </a:t>
            </a:r>
            <a:r>
              <a:rPr lang="ru-RU" sz="24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Бенцони</a:t>
            </a:r>
            <a:r>
              <a:rPr lang="ru-RU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представил королю Испании доклад о полезных свойствах жидкого шоколада. Доклад тут же засекретили, а шоколад объявили государственной тайной. Долго шоколад был доступен только очень богатым: производство было сложным, а ингредиенты — очень дорогими. И лишь в конце XIX века кондитеры смогли добиться изготовления практически современного шоколада. А случившееся в самом начале XX века резкое удешевление какао и сахара сделало шоколад доступным всем. Рекламировавшийся как «кушанье королей», он начал свое триумфальное шествие по миру.</a:t>
            </a:r>
            <a:endParaRPr lang="ru-RU" sz="24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54006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Состав и изготовление шоколада.</a:t>
            </a:r>
            <a:endParaRPr lang="ru-RU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Шоколад и какао-порошок делают из какао-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бобов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 — семян 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какао-дерева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, которое растет в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тропических 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районах земного шара. (Гана,  Камерун, Тринидад и другие.) В процессе технологической обработки из какао-бобов получают основные полуфабрикаты: какао тёртое (жидкая масса), масло какао (отжим из тёртого какао) и какао-жмых. Какао тёртое и масло какао с сахарной пудрой  используют для приготовления шоколада; из какао-жмыха получают какао-порошок. В процессе обработки бобы очищают, сортируют и обжаривают, затем дробят и размалывают в жидкую массу. Шоколадная масса изготавливается из смеси сахарной пудры, тёртого какао и масла какао, с добавлением вкусовых и ароматических ингредиентов. Смесь измельчается, ещё раз смешивается с какао-маслом, охлаждается до 30°C, снова нагревается, после чего поступает в автомат для формовки. </a:t>
            </a:r>
            <a:endParaRPr lang="ru-RU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" name="Рисунок 2" descr="chocolate-fcba9cd2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3707904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71400"/>
            <a:ext cx="9144000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Виды шоколада.</a:t>
            </a:r>
            <a:endParaRPr lang="ru-RU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Чёрный (горький) шоколад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делают из какао тёртого, сахарной пудры и масла какао. Изменяя соотношение между сахарной пудрой и какао тёртым, можно изменять вкусовые особенности получаемого шоколада — от горького до сладкого. Чем больше в шоколаде какао тёртого, тем более горьким вкусом и более ярким ароматом обладает шоколад.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Молочный шоколад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изготавливают из какао тёртого, масла какао, сахарной пудры и сухого молока, чаще всего используют плёночное сухое молоко жирностью 2,5 % или сухие сливки. Аромат молочному шоколаду придаёт какао, вкус складывается из сахарной пудры и сухого молока.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Белый шоколад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готовят из масла какао, сахара, плёночного сухого молока и ванилина без добавления какао-порошка, поэтому он имеет кремовый цвет. Неповторимый вкус белый шоколад приобретает благодаря особому сухому молоку, имеющему карамельный привкус.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Диабетический шоколад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предназначен для больных сахарным диабетом. Вместо сахара используются </a:t>
            </a:r>
            <a:r>
              <a:rPr lang="ru-RU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подсластители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Пористый шоколад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получают в основном из десертной шоколадной массы, которую разливают в формы на ¾ объёма, помещают в </a:t>
            </a:r>
            <a:r>
              <a:rPr lang="ru-RU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вакуум-котлы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и выдерживают в жидком состоянии (при температуре 40° С) в течение 4 ч. В вакууме благодаря расширению пузырьков воздуха образуется пористая структура плитки.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Шоколад в порошке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вырабатывают из какао тёртого и сахарной пудры без добавлений или с добавлением молочных продуктов.</a:t>
            </a:r>
            <a:endParaRPr lang="ru-RU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92387"/>
            <a:ext cx="9144000" cy="196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Влияние шоколада на организм человека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Наконец, я подошел к самому главному, ради чего взялся за проект. Мне очень хочется, чтобы моя гипотеза подтвердилась.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узнать, как влияет шоколад на организм человека, я изучил много литературы о шоколаде,  обратился  к нашему врачу, чтобы узнать ее мнение по данному вопросу:  (Приложение 5 фото)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0180424_200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571756" y="2596092"/>
            <a:ext cx="3434368" cy="1931832"/>
          </a:xfrm>
          <a:prstGeom prst="rect">
            <a:avLst/>
          </a:prstGeom>
        </p:spPr>
      </p:pic>
      <p:pic>
        <p:nvPicPr>
          <p:cNvPr id="4" name="Рисунок 3" descr="20180424_200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91624" y="2666044"/>
            <a:ext cx="5248583" cy="2952328"/>
          </a:xfrm>
          <a:prstGeom prst="rect">
            <a:avLst/>
          </a:prstGeom>
        </p:spPr>
      </p:pic>
      <p:pic>
        <p:nvPicPr>
          <p:cNvPr id="5" name="Рисунок 4" descr="20180424_2005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820764" y="2676180"/>
            <a:ext cx="4788024" cy="2693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8157" y="188640"/>
            <a:ext cx="79403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Проанализировав полученные сведения, я сделал </a:t>
            </a:r>
            <a:r>
              <a:rPr lang="ru-RU" sz="3200" b="1" u="sng" dirty="0" smtClean="0">
                <a:solidFill>
                  <a:schemeClr val="bg1"/>
                </a:solidFill>
              </a:rPr>
              <a:t>выводы: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25689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Шоколад - виновник лишнего веса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/>
            </a:r>
            <a:b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Верно лишь отчасти. Шоколад - действительно высококалорийный продукт, но основные источники калорий - молоко и глюкоза. "Шоколадные" углеводы</a:t>
            </a:r>
            <a:b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относятся к категории "легко доступных", быстро расщепляются и столь</a:t>
            </a:r>
            <a:b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же быстро расходуются. Действительно, при избыточном поступлении в организм углеводы могут "откладываться" в виде жира, но при употреблении в разумных количествах могут быть частью здоровой сбалансированной диеты.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Шоколад – антидепрессант</a:t>
            </a:r>
            <a:endParaRPr lang="ru-RU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Пожалуй, одно из наиболее ценных свойств шоколада – его способность поднимать настроение. Если одолевают грусть и печаль – съешьте шоколадку или кусочек шоколадного торта, и жизнь покажется краше. Ведь содержащийся здесь магний противодействует депрессии, улучшает память, повышает устойчивость к стрессам и укрепляет иммунитет.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Шоколад вызывает аллергическую реакцию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/>
            </a:r>
            <a:b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Правда. Шоколад не рекомендуют давать детям до 2-х лет. У некоторых людей аллергия на протеины, содержащиеся в какао. Шоколад без этих протеинов можно найти в магазинах, торгующих диетическими или здоровыми продуктами. Но  шоколад не провоцирует появления прыщей или угревой сыпи. Проблемная кожа – результат неправильной работы гормональной системы, зависит от возраста и общего рациона питания</a:t>
            </a:r>
            <a:endParaRPr lang="ru-RU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56938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a typeface="Calibri" pitchFamily="34" charset="0"/>
                <a:cs typeface="Arial" pitchFamily="34" charset="0"/>
              </a:rPr>
              <a:t>«ШОКОЛАД спасает от инфаркта и инсульта», </a:t>
            </a:r>
            <a:endParaRPr lang="ru-RU" sz="2000" b="1" i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К такому выводу пришел американский профессор Карл </a:t>
            </a:r>
            <a:r>
              <a:rPr lang="ru-RU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Кин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. Регулярное потребление этого лакомства нормализует функции кровяных пластинок – тромбоцитов. Профессор утверждает, что шоколад обязательно должен входить в рацион каждого человека, даже гипертоника, как средство профилактики сердечнососудистых заболеваний.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ahoma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cs typeface="Tahoma" pitchFamily="34" charset="0"/>
              </a:rPr>
              <a:t>Шоколад лечит простуду</a:t>
            </a:r>
            <a:endParaRPr lang="ru-RU" sz="2000" b="1" i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Существует также мнение, что какао улучшает работу иммунной системы. В лечебных целях лучше использовать лишь высококачественные сорта горького шоколада. Медики рекомендуют потреблять шоколад для профилактики простуды и весенней усталости. А если простуда все же настигла, рассосите кусочек за кусочком полплитки черного шоколада – кашель и боль в горле пройдут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Шоколад - источник энергии.</a:t>
            </a: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Правда. Жиры и сахар, которых много в шоколаде - основные поставщики энергии</a:t>
            </a:r>
            <a:b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для организма. Магний и калий, содержащиеся в нем, необходимы для нормальной работы мышц и нервной системы. Поэтому шоколад полезен детям, а также тем, кто занимается спортом.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549676"/>
            <a:ext cx="8964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Шоколад не вреден для зубов,  Не способствует заболеванию кариесом.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 отличие от других сладких лакомств, именно шоколад наименее</a:t>
            </a:r>
            <a:b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опасен: какао препятствует разрушению зубной эмали. Содержащееся в шоколаде масло какао обволакивает зубы защитной пленкой и предохраняет их от разрушения. Конечно, шоколад не заменит чистку зубов, но, стоматологи считают, что шоколадные конфеты менее вредны, чем, скажем, карамель.</a:t>
            </a:r>
            <a:endParaRPr lang="ru-RU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563231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spc="10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10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Шоколад чувствителен к колебаниям температуры, поэтому его необходимо хранить при температуре примерно 18°С. При температуре ниже 18°С происходит сахарное поседение шоколада, вызванное конденсацией паров воды и частичным растворением сахарозы, содержащейся в шоколаде. После испарения влаги кристаллики сахарозы образуют белый налет на поверхности шоколада.</a:t>
            </a:r>
            <a:endParaRPr lang="ru-RU" sz="2400" b="1" spc="10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spc="10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spc="10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Опыт №1  Моделирование сахарного поседения.</a:t>
            </a:r>
            <a:endParaRPr lang="ru-RU" sz="2400" b="1" spc="10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spc="10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Несколько кубиков шоколада опрыскиваем водой, заворачиваем в фольгу и помещаем на 1 неделю в холодильник (</a:t>
            </a:r>
            <a:r>
              <a:rPr lang="ru-RU" sz="2400" b="1" i="1" spc="10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не в морозильное отделение</a:t>
            </a:r>
            <a:r>
              <a:rPr lang="ru-RU" sz="2400" b="1" spc="10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). На поверхности шоколада появился налет. Это выступили кристаллики сахарозы. Налет смывается водой.</a:t>
            </a:r>
            <a:endParaRPr lang="ru-RU" sz="2400" b="1" spc="100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420_184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71361" y="3299753"/>
            <a:ext cx="4346848" cy="2445102"/>
          </a:xfrm>
          <a:prstGeom prst="rect">
            <a:avLst/>
          </a:prstGeom>
        </p:spPr>
      </p:pic>
      <p:pic>
        <p:nvPicPr>
          <p:cNvPr id="3" name="Рисунок 2" descr="20180420_184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695666" y="1048750"/>
            <a:ext cx="3931929" cy="2211710"/>
          </a:xfrm>
          <a:prstGeom prst="rect">
            <a:avLst/>
          </a:prstGeom>
        </p:spPr>
      </p:pic>
      <p:pic>
        <p:nvPicPr>
          <p:cNvPr id="4" name="Рисунок 3" descr="20180420_1844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385104" y="3535776"/>
            <a:ext cx="3779912" cy="2126201"/>
          </a:xfrm>
          <a:prstGeom prst="rect">
            <a:avLst/>
          </a:prstGeom>
        </p:spPr>
      </p:pic>
      <p:pic>
        <p:nvPicPr>
          <p:cNvPr id="5" name="Рисунок 4" descr="20180420_1845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093802" y="1683062"/>
            <a:ext cx="5328593" cy="27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764704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Шоколад полезен для сердца и сосудов.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      Он спо­собствует более эффективному кровотоку, сокращая, таким об­разом, нагрузку на сердце. Для лечебных целей специалисты ре­комендуют выбирать высококачественные сорта горького шоко­лада.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 smtClean="0">
              <a:solidFill>
                <a:srgbClr val="FFFF00"/>
              </a:solidFill>
              <a:cs typeface="Arial" pitchFamily="34" charset="0"/>
            </a:endParaRPr>
          </a:p>
          <a:p>
            <a:pPr lvl="0"/>
            <a:r>
              <a:rPr lang="ru-RU" sz="2000" b="1" dirty="0" smtClean="0">
                <a:solidFill>
                  <a:schemeClr val="bg1"/>
                </a:solidFill>
              </a:rPr>
              <a:t>Шоколад используется в косметологии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       Кремы на основе шоколада делают кожу более эластичной и упругой. В некоторых салонах даже предлагают принять ванну из подогретого шоколада.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Моя гипотеза подтвердилась, потому что  полезных свойств у шоколада я нашел  гораздо больше, чем вредных. Но, лакомясь шоколадом, не стоит забывать, что любой полезный продукт при неумеренном потреблении становится вредным.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Шоколад всегда в почете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   И в быту, и на работе</a:t>
            </a:r>
            <a:b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 Любят взрослые и дети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Позабыть про все на свете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Стать счастливей во сто крат,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Шоколаду каждый рад!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142806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Горит ли настоящий шоколад?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В интернете набирает популярность видео, в котором женщина открывает пачку черного шоколада и поджигает его спичками. Нагреваясь, шоколад должен изначально плавиться, а вместо этого в видеоролике видно, как шоколадка начинает гореть.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Возникает вопрос: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должен ли гореть настоящий шоколад?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Если лакомство начинает гореть, то это указывает на подмену тертого какао, вместо которого производитель добавил какао-порошок. Этот продукт представляет собой жмых, остающийся после отжима какао-бобов, полностью лишенных масла. Он отличается низким качеством. Если на обертке изделия написано, что для его приготовления использовали не тертое какао, а порошок, то перед вами подделка.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Вместо какао-масел производители нередко используют растительные жиры, белковые и соевые добавки. Чтобы проверить подлинность продукта и узнать, горит ли натуральный шоколад, нужно посмотреть на срок хранения. Натуральный продукт хранится не больше 6-8 месяцев.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dirty="0" smtClean="0"/>
              <a:t>Я решил проверить так ли это?</a:t>
            </a:r>
            <a:br>
              <a:rPr lang="ru-RU" dirty="0" smtClean="0"/>
            </a:br>
            <a:r>
              <a:rPr lang="ru-RU" sz="2400" dirty="0" smtClean="0">
                <a:solidFill>
                  <a:srgbClr val="FFFF00"/>
                </a:solidFill>
                <a:latin typeface="+mn-lt"/>
              </a:rPr>
              <a:t>Взял распространенный в России шоколад  марки Россия Щедрая душа. Развернул его и поджег. Да на самом деле шоколад не начал плавиться, а очень хорошо начал гореть. При этом  запах стоял невыносимый.  Это говорит о том, что данный шоколад мы можем употреблять в пищу, но не стоит забывать, что   эта шоколадка сделана производителем с грубыми нарушениями так как Российский шоколад сделан не из натуральных какао бобов, а с простого какао порошка.</a:t>
            </a:r>
            <a:br>
              <a:rPr lang="ru-RU" sz="2400" dirty="0" smtClean="0">
                <a:solidFill>
                  <a:srgbClr val="FFFF00"/>
                </a:solidFill>
                <a:latin typeface="+mn-lt"/>
              </a:rPr>
            </a:br>
            <a:endParaRPr lang="ru-RU" sz="240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420_184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75326" y="1487494"/>
            <a:ext cx="5937618" cy="3339910"/>
          </a:xfrm>
          <a:prstGeom prst="rect">
            <a:avLst/>
          </a:prstGeom>
        </p:spPr>
      </p:pic>
      <p:pic>
        <p:nvPicPr>
          <p:cNvPr id="3" name="Рисунок 2" descr="20180420_184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198333" y="842227"/>
            <a:ext cx="2987824" cy="1680651"/>
          </a:xfrm>
          <a:prstGeom prst="rect">
            <a:avLst/>
          </a:prstGeom>
        </p:spPr>
      </p:pic>
      <p:pic>
        <p:nvPicPr>
          <p:cNvPr id="4" name="Рисунок 3" descr="20180420_1846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868019" y="1188765"/>
            <a:ext cx="4572000" cy="2571750"/>
          </a:xfrm>
          <a:prstGeom prst="rect">
            <a:avLst/>
          </a:prstGeom>
        </p:spPr>
      </p:pic>
      <p:pic>
        <p:nvPicPr>
          <p:cNvPr id="5" name="Рисунок 4" descr="20180420_1846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793288" y="3623536"/>
            <a:ext cx="3851920" cy="2166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597352"/>
          </a:xfrm>
        </p:spPr>
        <p:txBody>
          <a:bodyPr>
            <a:normAutofit fontScale="90000"/>
          </a:bodyPr>
          <a:lstStyle/>
          <a:p>
            <a:pPr lvl="1"/>
            <a:r>
              <a:rPr lang="ru-RU" sz="2400" b="1" dirty="0">
                <a:solidFill>
                  <a:schemeClr val="bg1"/>
                </a:solidFill>
              </a:rPr>
              <a:t>Приготовление шоколада в домашних условиях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>
                <a:solidFill>
                  <a:srgbClr val="FFC000"/>
                </a:solidFill>
              </a:rPr>
              <a:t>В своем отделении я попробовал приготовить шоколад.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FFC000"/>
                </a:solidFill>
              </a:rPr>
              <a:t>Чтобы </a:t>
            </a:r>
            <a:r>
              <a:rPr lang="ru-RU" sz="2200" dirty="0">
                <a:solidFill>
                  <a:srgbClr val="FFC000"/>
                </a:solidFill>
              </a:rPr>
              <a:t>приготовить молочный шоколад, нам потребуются следующие продукты: </a:t>
            </a:r>
            <a:r>
              <a:rPr lang="ru-RU" sz="2200" dirty="0">
                <a:solidFill>
                  <a:srgbClr val="FFFF00"/>
                </a:solidFill>
              </a:rPr>
              <a:t/>
            </a:r>
            <a:br>
              <a:rPr lang="ru-RU" sz="2200" dirty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FF00"/>
                </a:solidFill>
              </a:rPr>
              <a:t/>
            </a:r>
            <a:br>
              <a:rPr lang="ru-RU" sz="2200" dirty="0" smtClean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FF00"/>
                </a:solidFill>
              </a:rPr>
              <a:t>сливочное </a:t>
            </a:r>
            <a:r>
              <a:rPr lang="ru-RU" sz="2200" dirty="0">
                <a:solidFill>
                  <a:srgbClr val="FFFF00"/>
                </a:solidFill>
              </a:rPr>
              <a:t>масло – 50 грамм</a:t>
            </a:r>
            <a:r>
              <a:rPr lang="ru-RU" sz="2200" dirty="0" smtClean="0">
                <a:solidFill>
                  <a:srgbClr val="FFFF00"/>
                </a:solidFill>
              </a:rPr>
              <a:t>;</a:t>
            </a:r>
            <a:br>
              <a:rPr lang="ru-RU" sz="2200" dirty="0" smtClean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FF00"/>
                </a:solidFill>
              </a:rPr>
              <a:t> молоко </a:t>
            </a:r>
            <a:r>
              <a:rPr lang="ru-RU" sz="2200" dirty="0">
                <a:solidFill>
                  <a:srgbClr val="FFFF00"/>
                </a:solidFill>
              </a:rPr>
              <a:t>– 2 столовых ложки; </a:t>
            </a:r>
            <a:br>
              <a:rPr lang="ru-RU" sz="2200" dirty="0">
                <a:solidFill>
                  <a:srgbClr val="FFFF00"/>
                </a:solidFill>
              </a:rPr>
            </a:br>
            <a:r>
              <a:rPr lang="ru-RU" sz="2200" dirty="0">
                <a:solidFill>
                  <a:srgbClr val="FFFF00"/>
                </a:solidFill>
              </a:rPr>
              <a:t>какао-порошок – 100 грамм; </a:t>
            </a:r>
            <a:br>
              <a:rPr lang="ru-RU" sz="2200" dirty="0">
                <a:solidFill>
                  <a:srgbClr val="FFFF00"/>
                </a:solidFill>
              </a:rPr>
            </a:br>
            <a:r>
              <a:rPr lang="ru-RU" sz="2200" dirty="0">
                <a:solidFill>
                  <a:srgbClr val="FFFF00"/>
                </a:solidFill>
              </a:rPr>
              <a:t>сахарный песок – 1 столовая ложка. 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FF00"/>
                </a:solidFill>
              </a:rPr>
              <a:t>Вначале </a:t>
            </a:r>
            <a:r>
              <a:rPr lang="ru-RU" sz="2200" dirty="0">
                <a:solidFill>
                  <a:srgbClr val="FFFF00"/>
                </a:solidFill>
              </a:rPr>
              <a:t>я подогрел молоко до температуры приблизительно 60-70 градусов, добавил в него положенное количество сахара и размешал. Затем растопил сливочное масло. Можно это сделать на плите, но так как у нас условий в отделении нет, мы взяли сухое горючее. Как только масло полностью </a:t>
            </a:r>
            <a:r>
              <a:rPr lang="ru-RU" sz="2200" dirty="0" smtClean="0">
                <a:solidFill>
                  <a:srgbClr val="FFFF00"/>
                </a:solidFill>
              </a:rPr>
              <a:t>растаяло</a:t>
            </a:r>
            <a:r>
              <a:rPr lang="ru-RU" sz="2200" dirty="0">
                <a:solidFill>
                  <a:srgbClr val="FFFF00"/>
                </a:solidFill>
              </a:rPr>
              <a:t>, добавил подслащенное молоко и аккуратно засыпал какао, постоянно помешивая смесь, чтобы не образовались комочки. Тщательно перемешав все ингредиенты, варил смесь несколько минут. Как показала практика, достаточно 2-3 минут. Затем готовый продукт следует убрать в холодильник, предварительно остудив смесь </a:t>
            </a:r>
            <a:br>
              <a:rPr lang="ru-RU" sz="2200" dirty="0">
                <a:solidFill>
                  <a:srgbClr val="FFFF00"/>
                </a:solidFill>
              </a:rPr>
            </a:br>
            <a:r>
              <a:rPr lang="ru-RU" sz="2200" dirty="0">
                <a:solidFill>
                  <a:srgbClr val="FFFF00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20180420_130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412776"/>
            <a:ext cx="3291858" cy="185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80420_182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678676" y="1118836"/>
            <a:ext cx="3923145" cy="2206769"/>
          </a:xfrm>
          <a:prstGeom prst="rect">
            <a:avLst/>
          </a:prstGeom>
        </p:spPr>
      </p:pic>
      <p:pic>
        <p:nvPicPr>
          <p:cNvPr id="4" name="Рисунок 3" descr="20180420_1815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431637" y="1456795"/>
            <a:ext cx="5468100" cy="3075806"/>
          </a:xfrm>
          <a:prstGeom prst="rect">
            <a:avLst/>
          </a:prstGeom>
        </p:spPr>
      </p:pic>
      <p:pic>
        <p:nvPicPr>
          <p:cNvPr id="5" name="Рисунок 4" descr="20180420_182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77072"/>
            <a:ext cx="4663502" cy="2623220"/>
          </a:xfrm>
          <a:prstGeom prst="rect">
            <a:avLst/>
          </a:prstGeom>
        </p:spPr>
      </p:pic>
      <p:pic>
        <p:nvPicPr>
          <p:cNvPr id="6" name="Рисунок 5" descr="20180420_1823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32656"/>
            <a:ext cx="3584398" cy="2016224"/>
          </a:xfrm>
          <a:prstGeom prst="rect">
            <a:avLst/>
          </a:prstGeom>
        </p:spPr>
      </p:pic>
      <p:pic>
        <p:nvPicPr>
          <p:cNvPr id="7" name="Рисунок 6" descr="20180420_1823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252062" y="3469019"/>
            <a:ext cx="3803915" cy="2139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420_182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4211960" cy="2211710"/>
          </a:xfrm>
          <a:prstGeom prst="rect">
            <a:avLst/>
          </a:prstGeom>
        </p:spPr>
      </p:pic>
      <p:pic>
        <p:nvPicPr>
          <p:cNvPr id="3" name="Рисунок 2" descr="20180420_183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16632"/>
            <a:ext cx="4663502" cy="2623220"/>
          </a:xfrm>
          <a:prstGeom prst="rect">
            <a:avLst/>
          </a:prstGeom>
        </p:spPr>
      </p:pic>
      <p:pic>
        <p:nvPicPr>
          <p:cNvPr id="4" name="Рисунок 3" descr="20180420_1836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96952"/>
            <a:ext cx="4956043" cy="2787774"/>
          </a:xfrm>
          <a:prstGeom prst="rect">
            <a:avLst/>
          </a:prstGeom>
        </p:spPr>
      </p:pic>
      <p:pic>
        <p:nvPicPr>
          <p:cNvPr id="5" name="Рисунок 4" descr="20180420_1838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3717032"/>
            <a:ext cx="2651787" cy="1491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420_205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562317" y="3018703"/>
            <a:ext cx="4147953" cy="2376264"/>
          </a:xfrm>
          <a:prstGeom prst="rect">
            <a:avLst/>
          </a:prstGeom>
        </p:spPr>
      </p:pic>
      <p:pic>
        <p:nvPicPr>
          <p:cNvPr id="3" name="Рисунок 2" descr="20180420_205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979684" y="1052764"/>
            <a:ext cx="4279460" cy="2407196"/>
          </a:xfrm>
          <a:prstGeom prst="rect">
            <a:avLst/>
          </a:prstGeom>
        </p:spPr>
      </p:pic>
      <p:pic>
        <p:nvPicPr>
          <p:cNvPr id="4" name="Рисунок 3" descr="20180420_205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109801" y="2675175"/>
            <a:ext cx="4324997" cy="2952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80420_205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096643" y="1536803"/>
            <a:ext cx="6492213" cy="3651870"/>
          </a:xfrm>
          <a:prstGeom prst="rect">
            <a:avLst/>
          </a:prstGeom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716016" y="404664"/>
            <a:ext cx="352839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Заключение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Таким образом, гипотеза о том, что шоколад более полезный продукт, чем вредный, подтвердилась, так как в шоколаде много полезных свойств.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420_211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20588" y="1304764"/>
            <a:ext cx="5688632" cy="3600400"/>
          </a:xfrm>
          <a:prstGeom prst="rect">
            <a:avLst/>
          </a:prstGeom>
        </p:spPr>
      </p:pic>
      <p:pic>
        <p:nvPicPr>
          <p:cNvPr id="3" name="Рисунок 2" descr="20180420_211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10136" y="1178496"/>
            <a:ext cx="6012160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381306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Однако, употребляя шоколад, нужно помнить: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всём должна быть мера, несколько долек шоколада в день принесут только пользу;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полезен чёрный шоколад, так как в нём содержится большой процент какао-продуктов;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желательно употреблять настоящий шоколад, сделанный в домашних условиях без добавок и консервантов, или фабричный шоколад с наименьшим количеством ингредиентов в нём, причём на первом месте в нём должно стоять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какао-тёртое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Так как не всегда есть возможность готовить шоколад дома, поэтому, покупая его в магазине, нужно помнить: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Настоящий шоколад производится  из тертого какао и какао-масла. На первом месте в составе указывается ингредиент, которого в продукте больше всего.  Если это тертое какао- хорошо, если сахар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плохо.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Шоколадка должна иметь гладкую и блестящую поверхность.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разломе раздается характерный хруст.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Настоящий шоколад тает во рту.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52426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Здравствуйте! Меня зовут Игорь. Я очень люблю шоколад. Из всех существующих сладостей, не задумываясь, выбрал бы именно кусочек шоколада. Признаюсь, я бы кушал шоколад каждый день.  Но все говорят, что это вредно.  А я думаю, что шоколад полезен. Не зря же, когда у людей  все хорошо, они говорят: «Все в шоколаде».  Поэтому  я решил узнать всю правду о шоколаде и проверить, кто же прав.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Так началась работа над проектом. Моим помощником стала воспитатель Татьяна Сергеевна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476672"/>
            <a:ext cx="8028384" cy="587843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О.Остапчук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Детская энциклопедия: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Шоколад.-ЗАО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Аргументы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факты-детям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2002.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такое? Кто такой? Детская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энциклопедия.-Москва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Издательский дом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Современная педагогика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2004.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Журнал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Мурзилка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А. Семёнов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Полезное лакомство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№4, 2001г.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НЯМ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Большая энциклопедия детского питания, 2002.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http://www.calend.ru/holidays/0/0/2485/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www.grandtrade.ru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https://ru.wikipedia.org/wiki/шоколад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http://www.chocolate.tj/history/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http://moscvichka.ru/moscvichka/2013/07/10/11-tonkostej-prigotovleniya-domashnego-shokolada-5349.html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80420_205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45940" y="1070484"/>
            <a:ext cx="6300192" cy="4536504"/>
          </a:xfrm>
          <a:prstGeom prst="rect">
            <a:avLst/>
          </a:prstGeom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55576" y="5229200"/>
            <a:ext cx="78861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6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659011"/>
            <a:ext cx="9144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выдвинул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гипотезу: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Выражение «Все в шоколаде» истинно, так как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шоколад не только вкусен, но и полезен, и именно поэтому он является любимым лакомством многих людей.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подтверждения или опровержения гипотезы я поставил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узнать о влиянии шоколада на организм человека,  выявить  его достоинства и недостатки.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достижения цели  определил 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Провести анкетирование среди воспитанников других отделений с целью выявления знаний о шоколаде.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историю возникновения шоколада.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Познакомиться с производством  шоколада и его видами.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Узнать, как влияет шоколад на организм человека.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Найти рецепты приготовления шоколада и приготовить его в домашних условиях.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Создать буклет и  презентацию о шоколаде.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исследования: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 информации.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и обобщение.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Опыты и эксперименты с шоколадом.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проекта: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Теоретический.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27584" y="465639"/>
            <a:ext cx="7668344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часть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Анкетирование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Чтобы узнать, интересна ли данная тема будет для моих сверстников, я провел анкетирование  среди воспитанников, задав им  вопросы: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было опрошено 40 учащихся.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80410_210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204864"/>
            <a:ext cx="3419872" cy="1923678"/>
          </a:xfrm>
          <a:prstGeom prst="rect">
            <a:avLst/>
          </a:prstGeom>
        </p:spPr>
      </p:pic>
      <p:pic>
        <p:nvPicPr>
          <p:cNvPr id="4" name="Рисунок 3" descr="20180410_2106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204864"/>
            <a:ext cx="4352484" cy="2448272"/>
          </a:xfrm>
          <a:prstGeom prst="rect">
            <a:avLst/>
          </a:prstGeom>
        </p:spPr>
      </p:pic>
      <p:pic>
        <p:nvPicPr>
          <p:cNvPr id="5" name="Рисунок 4" descr="20180410_2108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140968"/>
            <a:ext cx="2779801" cy="1563638"/>
          </a:xfrm>
          <a:prstGeom prst="rect">
            <a:avLst/>
          </a:prstGeom>
        </p:spPr>
      </p:pic>
      <p:pic>
        <p:nvPicPr>
          <p:cNvPr id="6" name="Рисунок 5" descr="20180410_2112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149080"/>
            <a:ext cx="3419872" cy="1923678"/>
          </a:xfrm>
          <a:prstGeom prst="rect">
            <a:avLst/>
          </a:prstGeom>
        </p:spPr>
      </p:pic>
      <p:pic>
        <p:nvPicPr>
          <p:cNvPr id="7" name="Рисунок 6" descr="20180410_2130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4653136"/>
            <a:ext cx="3672408" cy="2065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/>
              <a:t>Вот какие результаты я получил: </a:t>
            </a:r>
            <a:r>
              <a:rPr lang="ru-RU" sz="27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любимых лакомствах первое место занял шоколад. Его назвали 40% опрашиваемых. На втором месте – мороженое. Его предпочитают  28%.</a:t>
            </a:r>
            <a:br>
              <a:rPr lang="ru-RU" sz="27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20% опрашиваемых отдали  свои голоса карамели и другим конфетам.  И 12% - называли другие любимые лакомства.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47664" y="3068960"/>
          <a:ext cx="597666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вопрос «любите ли Вы шоколад?», 88% ответили «Да», а 12%- «Не очень».</a:t>
            </a:r>
            <a:b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47664" y="2276872"/>
          <a:ext cx="6271592" cy="41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1547664" y="2492896"/>
          <a:ext cx="6271592" cy="46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547664" y="1628800"/>
          <a:ext cx="6127576" cy="40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44 % любителей шоколада едят его почти каждый день. 40% стараются ограничить потребление шоколада до 1 раза в неделю. И только 16%  лакомятся шоколадом 1 раз в месяц.</a:t>
            </a:r>
            <a: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331640" y="2276872"/>
          <a:ext cx="655272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Большинство из опрашиваемых (50%) любят молочный шоколад. На втором месте (это 30%) – белый шоколад. 15%- предпочитают пористый шоколад. И только 5% больше всего любят черный шоколад. </a:t>
            </a:r>
            <a:endParaRPr lang="ru-RU" sz="2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475656" y="1844824"/>
          <a:ext cx="662473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b0d5f7ffd05dc314ca7f59fc184f3f7eff2c"/>
</p:tagLst>
</file>

<file path=ppt/theme/theme1.xml><?xml version="1.0" encoding="utf-8"?>
<a:theme xmlns:a="http://schemas.openxmlformats.org/drawingml/2006/main" name="Тема Office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890</Words>
  <Application>Microsoft Office PowerPoint</Application>
  <PresentationFormat>Экран (4:3)</PresentationFormat>
  <Paragraphs>111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          ФГБПОУ «Каргатское СУВУ» </vt:lpstr>
      <vt:lpstr> Шоколад всегда в почете    И в быту, и на работе  Любят взрослые и дети Позабыть про все на свете Стать счастливей во сто крат, Шоколаду каждый рад!</vt:lpstr>
      <vt:lpstr>Слайд 3</vt:lpstr>
      <vt:lpstr>Слайд 4</vt:lpstr>
      <vt:lpstr>Слайд 5</vt:lpstr>
      <vt:lpstr>  Вот какие результаты я получил:  В любимых лакомствах первое место занял шоколад. Его назвали 40% опрашиваемых. На втором месте – мороженое. Его предпочитают  28%. 20% опрашиваемых отдали  свои голоса карамели и другим конфетам.  И 12% - называли другие любимые лакомства. </vt:lpstr>
      <vt:lpstr>На вопрос «любите ли Вы шоколад?», 88% ответили «Да», а 12%- «Не очень». </vt:lpstr>
      <vt:lpstr>44 % любителей шоколада едят его почти каждый день. 40% стараются ограничить потребление шоколада до 1 раза в неделю. И только 16%  лакомятся шоколадом 1 раз в месяц.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Я решил проверить так ли это? Взял распространенный в России шоколад  марки Россия Щедрая душа. Развернул его и поджег. Да на самом деле шоколад не начал плавиться, а очень хорошо начал гореть. При этом  запах стоял невыносимый.  Это говорит о том, что данный шоколад мы можем употреблять в пищу, но не стоит забывать, что   эта шоколадка сделана производителем с грубыми нарушениями так как Российский шоколад сделан не из натуральных какао бобов, а с простого какао порошка. </vt:lpstr>
      <vt:lpstr>Слайд 22</vt:lpstr>
      <vt:lpstr>Приготовление шоколада в домашних условиях В своем отделении я попробовал приготовить шоколад.   Чтобы приготовить молочный шоколад, нам потребуются следующие продукты:   сливочное масло – 50 грамм;  молоко – 2 столовых ложки;  какао-порошок – 100 грамм;  сахарный песок – 1 столовая ложка.   Вначале я подогрел молоко до температуры приблизительно 60-70 градусов, добавил в него положенное количество сахара и размешал. Затем растопил сливочное масло. Можно это сделать на плите, но так как у нас условий в отделении нет, мы взяли сухое горючее. Как только масло полностью растаяло, добавил подслащенное молоко и аккуратно засыпал какао, постоянно помешивая смесь, чтобы не образовались комочки. Тщательно перемешав все ингредиенты, варил смесь несколько минут. Как показала практика, достаточно 2-3 минут. Затем готовый продукт следует убрать в холодильник, предварительно остудив смесь    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http://presentation-creation.ru/powerpoint-presentation.html</Company>
  <LinksUpToDate>false</LinksUpToDate>
  <SharedDoc>false</SharedDoc>
  <HyperlinkBase>http://presentation-creation.ru/powerpoint-presentation.html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презентаций Шоколад</dc:title>
  <dc:creator>obstinate</dc:creator>
  <cp:lastModifiedBy>1</cp:lastModifiedBy>
  <cp:revision>22</cp:revision>
  <dcterms:created xsi:type="dcterms:W3CDTF">2017-10-22T17:28:01Z</dcterms:created>
  <dcterms:modified xsi:type="dcterms:W3CDTF">2018-05-07T03:43:22Z</dcterms:modified>
</cp:coreProperties>
</file>