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AF40C"/>
    <a:srgbClr val="EE9F12"/>
    <a:srgbClr val="F2B5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429000"/>
            <a:ext cx="4355976" cy="283851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ru-RU" sz="4800" u="sng" dirty="0" smtClean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Gulim" panose="020B0600000101010101" pitchFamily="34" charset="-127"/>
                <a:cs typeface="Arial" panose="020B0604020202020204" pitchFamily="34" charset="0"/>
              </a:rPr>
              <a:t>Его Величество –   Мягкий знак!</a:t>
            </a:r>
            <a:endParaRPr lang="ru-RU" sz="4800" u="sng" dirty="0">
              <a:solidFill>
                <a:srgbClr val="002060"/>
              </a:solidFill>
              <a:effectLst/>
              <a:latin typeface="Constantia" panose="02030602050306030303" pitchFamily="18" charset="0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4716016" y="764704"/>
            <a:ext cx="4104456" cy="43146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600" dirty="0" smtClean="0">
                <a:solidFill>
                  <a:srgbClr val="FFFF00"/>
                </a:solidFill>
              </a:rPr>
              <a:t>УО «Средняя школа №16 </a:t>
            </a:r>
            <a:br>
              <a:rPr lang="ru-RU" sz="2600" dirty="0" smtClean="0">
                <a:solidFill>
                  <a:srgbClr val="FFFF00"/>
                </a:solidFill>
              </a:rPr>
            </a:br>
            <a:r>
              <a:rPr lang="ru-RU" sz="2600" dirty="0" smtClean="0">
                <a:solidFill>
                  <a:srgbClr val="FFFF00"/>
                </a:solidFill>
              </a:rPr>
              <a:t>Имени Т. </a:t>
            </a:r>
            <a:r>
              <a:rPr lang="ru-RU" sz="2600" dirty="0" err="1" smtClean="0">
                <a:solidFill>
                  <a:srgbClr val="FFFF00"/>
                </a:solidFill>
              </a:rPr>
              <a:t>Айбергенова</a:t>
            </a:r>
            <a:r>
              <a:rPr lang="ru-RU" sz="2600" dirty="0" smtClean="0">
                <a:solidFill>
                  <a:srgbClr val="FFFF00"/>
                </a:solidFill>
              </a:rPr>
              <a:t/>
            </a:r>
            <a:br>
              <a:rPr lang="ru-RU" sz="2600" dirty="0" smtClean="0">
                <a:solidFill>
                  <a:srgbClr val="FFFF00"/>
                </a:solidFill>
              </a:rPr>
            </a:br>
            <a:r>
              <a:rPr lang="ru-RU" sz="2600" dirty="0" smtClean="0">
                <a:solidFill>
                  <a:srgbClr val="FFFF00"/>
                </a:solidFill>
              </a:rPr>
              <a:t>Токарев Михаил</a:t>
            </a:r>
            <a:br>
              <a:rPr lang="ru-RU" sz="2600" dirty="0" smtClean="0">
                <a:solidFill>
                  <a:srgbClr val="FFFF00"/>
                </a:solidFill>
              </a:rPr>
            </a:br>
            <a:r>
              <a:rPr lang="ru-RU" sz="2600" dirty="0" smtClean="0">
                <a:solidFill>
                  <a:srgbClr val="FFFF00"/>
                </a:solidFill>
              </a:rPr>
              <a:t>2 «В» класс</a:t>
            </a:r>
            <a:r>
              <a:rPr lang="ru-RU" sz="2600" smtClean="0">
                <a:solidFill>
                  <a:srgbClr val="FFFF00"/>
                </a:solidFill>
              </a:rPr>
              <a:t/>
            </a:r>
            <a:br>
              <a:rPr lang="ru-RU" sz="2600" smtClean="0">
                <a:solidFill>
                  <a:srgbClr val="FFFF00"/>
                </a:solidFill>
              </a:rPr>
            </a:br>
            <a:r>
              <a:rPr lang="ru-RU" sz="2600" smtClean="0">
                <a:solidFill>
                  <a:srgbClr val="FFFF00"/>
                </a:solidFill>
              </a:rPr>
              <a:t> </a:t>
            </a:r>
            <a:r>
              <a:rPr lang="ru-RU" sz="2600" dirty="0" smtClean="0">
                <a:solidFill>
                  <a:srgbClr val="FFFF00"/>
                </a:solidFill>
              </a:rPr>
              <a:t>руководитель Токарева Ирина Михайловна</a:t>
            </a:r>
            <a:br>
              <a:rPr lang="ru-RU" sz="2600" dirty="0" smtClean="0">
                <a:solidFill>
                  <a:srgbClr val="FFFF00"/>
                </a:solidFill>
              </a:rPr>
            </a:br>
            <a:r>
              <a:rPr lang="ru-RU" sz="2600" dirty="0" smtClean="0">
                <a:solidFill>
                  <a:srgbClr val="FFFF00"/>
                </a:solidFill>
              </a:rPr>
              <a:t>2018 год</a:t>
            </a:r>
            <a:endParaRPr lang="ru-RU" sz="2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0580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10"/>
    </mc:Choice>
    <mc:Fallback>
      <p:transition spd="slow" advClick="0" advTm="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87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41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411" tmFilter="0, 0; 0.125,0.2665; 0.25,0.4; 0.375,0.465; 0.5,0.5;  0.625,0.535; 0.75,0.6; 0.875,0.7335; 1,1">
                                          <p:stCondLst>
                                            <p:cond delay="1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05" tmFilter="0, 0; 0.125,0.2665; 0.25,0.4; 0.375,0.465; 0.5,0.5;  0.625,0.535; 0.75,0.6; 0.875,0.7335; 1,1">
                                          <p:stCondLst>
                                            <p:cond delay="281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49" tmFilter="0, 0; 0.125,0.2665; 0.25,0.4; 0.375,0.465; 0.5,0.5;  0.625,0.535; 0.75,0.6; 0.875,0.7335; 1,1">
                                          <p:stCondLst>
                                            <p:cond delay="351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55">
                                          <p:stCondLst>
                                            <p:cond delay="138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353" decel="50000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55">
                                          <p:stCondLst>
                                            <p:cond delay="27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353" decel="50000">
                                          <p:stCondLst>
                                            <p:cond delay="284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55">
                                          <p:stCondLst>
                                            <p:cond delay="348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353" decel="50000">
                                          <p:stCondLst>
                                            <p:cond delay="354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55">
                                          <p:stCondLst>
                                            <p:cond delay="38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353" decel="50000">
                                          <p:stCondLst>
                                            <p:cond delay="389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6406728" cy="792088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Итак, мягкий знак -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062912" cy="3816424"/>
          </a:xfrm>
        </p:spPr>
        <p:txBody>
          <a:bodyPr>
            <a:normAutofit/>
          </a:bodyPr>
          <a:lstStyle/>
          <a:p>
            <a:r>
              <a:rPr lang="ru-RU" b="1" dirty="0" smtClean="0"/>
              <a:t>Это загадочная орфограмма, которая всегда ищет друзей в разных городах страны Морфологии: существительных, прилагательных, числительных, глаголах и других частях речи, которые мне нужно еще узнать. Но это уже дальнейшее исследование.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81398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5400000">
            <a:off x="984907" y="513264"/>
            <a:ext cx="1256536" cy="319957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ПРОБЛЕМА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256" y="2852936"/>
            <a:ext cx="2534519" cy="2371328"/>
          </a:xfrm>
        </p:spPr>
        <p:txBody>
          <a:bodyPr>
            <a:noAutofit/>
          </a:bodyPr>
          <a:lstStyle/>
          <a:p>
            <a:pPr algn="just"/>
            <a:r>
              <a:rPr lang="ru-RU" sz="3000" dirty="0" smtClean="0">
                <a:solidFill>
                  <a:srgbClr val="FFFF00"/>
                </a:solidFill>
              </a:rPr>
              <a:t>Как правильно употреблять мягкий знак?</a:t>
            </a:r>
            <a:endParaRPr lang="ru-RU" sz="3000" dirty="0">
              <a:solidFill>
                <a:srgbClr val="FFFF00"/>
              </a:solidFill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97" b="12597"/>
          <a:stretch>
            <a:fillRect/>
          </a:stretch>
        </p:blipFill>
        <p:spPr>
          <a:xfrm>
            <a:off x="2987824" y="1052736"/>
            <a:ext cx="5988184" cy="5217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84211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022" y="3068960"/>
            <a:ext cx="8305800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tx1"/>
                </a:solidFill>
              </a:rPr>
              <a:t>Цель: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9512" y="4437112"/>
            <a:ext cx="8305800" cy="1742917"/>
          </a:xfrm>
        </p:spPr>
        <p:txBody>
          <a:bodyPr>
            <a:normAutofit/>
          </a:bodyPr>
          <a:lstStyle/>
          <a:p>
            <a:pPr algn="just"/>
            <a:r>
              <a:rPr lang="ru-RU" sz="3600" dirty="0" smtClean="0"/>
              <a:t>Исследовать и понять основные орфограммы мягкого знака в конце и середине слова.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96108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94" y="255696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Ожидаемые результаты: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245346" y="3789040"/>
            <a:ext cx="88898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solidFill>
                  <a:srgbClr val="92D050"/>
                </a:solidFill>
              </a:rPr>
              <a:t>Метапредметные</a:t>
            </a:r>
            <a:r>
              <a:rPr lang="ru-RU" sz="3200" dirty="0">
                <a:solidFill>
                  <a:srgbClr val="92D050"/>
                </a:solidFill>
              </a:rPr>
              <a:t>: </a:t>
            </a:r>
            <a:r>
              <a:rPr lang="ru-RU" sz="3200" dirty="0"/>
              <a:t>стремление к более полному выражению собственного мнения и позиции;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492" y="5208562"/>
            <a:ext cx="88898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B0F0"/>
                </a:solidFill>
                <a:latin typeface="+mj-lt"/>
              </a:rPr>
              <a:t>Дидактические принципы: </a:t>
            </a:r>
            <a:r>
              <a:rPr lang="ru-RU" sz="3200" dirty="0"/>
              <a:t>научная доступность, сознательность, активность, связь теории и практики.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4596" y="512673"/>
            <a:ext cx="844059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FF00"/>
                </a:solidFill>
                <a:latin typeface="+mj-lt"/>
              </a:rPr>
              <a:t>Предметные: </a:t>
            </a:r>
            <a:r>
              <a:rPr lang="ru-RU" sz="3200" dirty="0">
                <a:latin typeface="+mj-lt"/>
              </a:rPr>
              <a:t>уметь писать слова с мягким знаком на конце и в середине слова, знать алгоритм правописания;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2953" y="2420888"/>
            <a:ext cx="894465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0000"/>
                </a:solidFill>
                <a:latin typeface="+mj-lt"/>
              </a:rPr>
              <a:t>Личностные: </a:t>
            </a:r>
            <a:r>
              <a:rPr lang="ru-RU" sz="3200" dirty="0">
                <a:latin typeface="+mj-lt"/>
              </a:rPr>
              <a:t>понимание того, что правильная устная речь есть показатель индивидуальной культуры человека;</a:t>
            </a:r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817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780"/>
                            </p:stCondLst>
                            <p:childTnLst>
                              <p:par>
                                <p:cTn id="8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800"/>
                            </p:stCondLst>
                            <p:childTnLst>
                              <p:par>
                                <p:cTn id="11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9680"/>
                            </p:stCondLst>
                            <p:childTnLst>
                              <p:par>
                                <p:cTn id="14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412776"/>
            <a:ext cx="3394471" cy="4176464"/>
          </a:xfrm>
        </p:spPr>
      </p:pic>
      <p:pic>
        <p:nvPicPr>
          <p:cNvPr id="1026" name="Picture 2" descr="C:\Users\ппап\AppData\Local\Microsoft\Windows\Temporary Internet Files\Content.IE5\41UP8X7R\250px-Soviet_EMO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3175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3455279"/>
            <a:ext cx="2843024" cy="24482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ПЬЕРО             МАЛЬВИНА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5085184"/>
            <a:ext cx="41764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Мягкий знак стоит между согласной и гласной и имеет функцию разделительного, где «Е» обозначает два звука </a:t>
            </a: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[</a:t>
            </a:r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Й</a:t>
            </a: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`</a:t>
            </a:r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Э</a:t>
            </a: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]</a:t>
            </a:r>
            <a:endParaRPr lang="ru-RU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5700737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мягкий знак между согласными и смягчает «л»</a:t>
            </a:r>
            <a:endParaRPr lang="ru-RU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3712" y="116632"/>
            <a:ext cx="3108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 наблюдение</a:t>
            </a:r>
            <a:endParaRPr lang="ru-RU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62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4027"/>
            <a:ext cx="8686800" cy="215339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</a:rPr>
              <a:t>Дни недели: понедельник – начало недели и воскресенье – конец. Понедельник мягкий знак между согласными и воскресенье – разделительный между согласной и гласной «Е» и дает два звука </a:t>
            </a:r>
            <a:r>
              <a:rPr lang="en-US" sz="2400" b="1" dirty="0" smtClean="0">
                <a:latin typeface="Comic Sans MS" panose="030F0702030302020204" pitchFamily="66" charset="0"/>
              </a:rPr>
              <a:t>[</a:t>
            </a:r>
            <a:r>
              <a:rPr lang="ru-RU" sz="2400" b="1" dirty="0" smtClean="0">
                <a:latin typeface="Comic Sans MS" panose="030F0702030302020204" pitchFamily="66" charset="0"/>
              </a:rPr>
              <a:t>Й</a:t>
            </a:r>
            <a:r>
              <a:rPr lang="en-US" sz="2400" b="1" dirty="0" smtClean="0">
                <a:latin typeface="Comic Sans MS" panose="030F0702030302020204" pitchFamily="66" charset="0"/>
              </a:rPr>
              <a:t>`</a:t>
            </a:r>
            <a:r>
              <a:rPr lang="ru-RU" sz="2400" b="1" dirty="0" smtClean="0">
                <a:latin typeface="Comic Sans MS" panose="030F0702030302020204" pitchFamily="66" charset="0"/>
              </a:rPr>
              <a:t>Э</a:t>
            </a:r>
            <a:r>
              <a:rPr lang="en-US" sz="2400" b="1" dirty="0" smtClean="0">
                <a:latin typeface="Comic Sans MS" panose="030F0702030302020204" pitchFamily="66" charset="0"/>
              </a:rPr>
              <a:t>]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64811"/>
            <a:ext cx="2363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2 наблюдение:</a:t>
            </a:r>
            <a:endParaRPr lang="ru-RU" sz="20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2564904"/>
            <a:ext cx="4184150" cy="2990088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212976"/>
            <a:ext cx="4185326" cy="2990929"/>
          </a:xfrm>
        </p:spPr>
      </p:pic>
    </p:spTree>
    <p:extLst>
      <p:ext uri="{BB962C8B-B14F-4D97-AF65-F5344CB8AC3E}">
        <p14:creationId xmlns:p14="http://schemas.microsoft.com/office/powerpoint/2010/main" xmlns="" val="134283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наблюдение: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412776"/>
            <a:ext cx="3886200" cy="2286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Месяцы года, которые обильно посетил мягкий знак из 12 месяцев 9:  январь, февраль, апрель, июнь, июль, сентябрь, октябрь, ноябрь, декабрь (все согласные звуки на конце мягкие).</a:t>
            </a:r>
            <a:endParaRPr lang="ru-RU" sz="2800" b="1" dirty="0">
              <a:solidFill>
                <a:srgbClr val="00B0F0"/>
              </a:solidFill>
            </a:endParaRP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9817" y="908720"/>
            <a:ext cx="2692874" cy="841081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3456" y="1623835"/>
            <a:ext cx="2664296" cy="643789"/>
          </a:xfrm>
          <a:prstGeom prst="rect">
            <a:avLst/>
          </a:prstGeom>
        </p:spPr>
      </p:pic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0036" y="2132856"/>
            <a:ext cx="2031435" cy="757333"/>
          </a:xfrm>
          <a:prstGeom prst="rect">
            <a:avLst/>
          </a:prstGeom>
        </p:spPr>
      </p:pic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3456" y="2687731"/>
            <a:ext cx="2376264" cy="694299"/>
          </a:xfrm>
          <a:prstGeom prst="rect">
            <a:avLst/>
          </a:prstGeom>
        </p:spPr>
      </p:pic>
      <p:pic>
        <p:nvPicPr>
          <p:cNvPr id="10" name="Рисунок 9" descr="Вырезка экран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3288108"/>
            <a:ext cx="2529801" cy="833461"/>
          </a:xfrm>
          <a:prstGeom prst="rect">
            <a:avLst/>
          </a:prstGeom>
        </p:spPr>
      </p:pic>
      <p:pic>
        <p:nvPicPr>
          <p:cNvPr id="11" name="Рисунок 10" descr="Вырезка э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4559" y="4073525"/>
            <a:ext cx="2734057" cy="638264"/>
          </a:xfrm>
          <a:prstGeom prst="rect">
            <a:avLst/>
          </a:prstGeom>
        </p:spPr>
      </p:pic>
      <p:pic>
        <p:nvPicPr>
          <p:cNvPr id="12" name="Рисунок 11" descr="Вырезка экран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5753" y="4676333"/>
            <a:ext cx="2554719" cy="576064"/>
          </a:xfrm>
          <a:prstGeom prst="rect">
            <a:avLst/>
          </a:prstGeom>
        </p:spPr>
      </p:pic>
      <p:pic>
        <p:nvPicPr>
          <p:cNvPr id="13" name="Рисунок 12" descr="Вырезка экран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3456" y="5180551"/>
            <a:ext cx="2857899" cy="768729"/>
          </a:xfrm>
          <a:prstGeom prst="rect">
            <a:avLst/>
          </a:prstGeom>
        </p:spPr>
      </p:pic>
      <p:pic>
        <p:nvPicPr>
          <p:cNvPr id="14" name="Рисунок 13" descr="Вырезка экран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7416" y="5759017"/>
            <a:ext cx="2676899" cy="50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091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0"/>
            <a:ext cx="4824536" cy="1399032"/>
          </a:xfrm>
        </p:spPr>
        <p:txBody>
          <a:bodyPr/>
          <a:lstStyle/>
          <a:p>
            <a:r>
              <a:rPr lang="ru-RU" dirty="0" smtClean="0"/>
              <a:t>4 наблюдение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707904" y="1124744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Числительные, где тоже не обошлось без мягкого знака. С пяти (пять) мягкий знак в конце слова, а далее его мы видим и в середине: пятьдесят, шестьдесят, восемьсот и другие.</a:t>
            </a:r>
            <a:endParaRPr lang="ru-RU" sz="2000" b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7" y="4077072"/>
            <a:ext cx="8662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Gabriola" panose="04040605051002020D02" pitchFamily="82" charset="0"/>
              </a:rPr>
              <a:t>С ГРАМОТОЙ ВСКАЧЬ, А БЕЗ ГРАМОТЫ ХОТЬ ПЛАЧЬ</a:t>
            </a:r>
            <a:r>
              <a:rPr lang="ru-RU" sz="4000" dirty="0" smtClean="0">
                <a:solidFill>
                  <a:srgbClr val="FFFF00"/>
                </a:solidFill>
                <a:latin typeface="Gabriola" panose="04040605051002020D02" pitchFamily="82" charset="0"/>
              </a:rPr>
              <a:t>.</a:t>
            </a:r>
            <a:endParaRPr lang="ru-RU" sz="4000" dirty="0">
              <a:solidFill>
                <a:srgbClr val="FFFF00"/>
              </a:solidFill>
              <a:latin typeface="Gabriola" panose="04040605051002020D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547" y="4941168"/>
            <a:ext cx="8518933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Итак, разделительный мягкий знак пишется в корнях перед е, ё, ю, я, и – воробьи </a:t>
            </a:r>
            <a:r>
              <a:rPr lang="en-US" sz="2400" b="1" dirty="0" smtClean="0">
                <a:solidFill>
                  <a:srgbClr val="0070C0"/>
                </a:solidFill>
              </a:rPr>
              <a:t>[</a:t>
            </a:r>
            <a:r>
              <a:rPr lang="ru-RU" sz="2400" b="1" dirty="0" smtClean="0">
                <a:solidFill>
                  <a:srgbClr val="0070C0"/>
                </a:solidFill>
              </a:rPr>
              <a:t>Й</a:t>
            </a:r>
            <a:r>
              <a:rPr lang="en-US" sz="2400" b="1" dirty="0" smtClean="0">
                <a:solidFill>
                  <a:srgbClr val="0070C0"/>
                </a:solidFill>
              </a:rPr>
              <a:t>`</a:t>
            </a:r>
            <a:r>
              <a:rPr lang="ru-RU" sz="2400" b="1" dirty="0" smtClean="0">
                <a:solidFill>
                  <a:srgbClr val="0070C0"/>
                </a:solidFill>
              </a:rPr>
              <a:t>И</a:t>
            </a:r>
            <a:r>
              <a:rPr lang="en-US" sz="2400" b="1" dirty="0" smtClean="0">
                <a:solidFill>
                  <a:srgbClr val="0070C0"/>
                </a:solidFill>
              </a:rPr>
              <a:t>]</a:t>
            </a:r>
            <a:r>
              <a:rPr lang="ru-RU" sz="2400" b="1" dirty="0" smtClean="0">
                <a:solidFill>
                  <a:srgbClr val="0070C0"/>
                </a:solidFill>
              </a:rPr>
              <a:t>, семья </a:t>
            </a:r>
            <a:r>
              <a:rPr lang="en-US" sz="2400" b="1" dirty="0" smtClean="0">
                <a:solidFill>
                  <a:srgbClr val="0070C0"/>
                </a:solidFill>
              </a:rPr>
              <a:t>[</a:t>
            </a:r>
            <a:r>
              <a:rPr lang="ru-RU" sz="2400" b="1" dirty="0" smtClean="0">
                <a:solidFill>
                  <a:srgbClr val="0070C0"/>
                </a:solidFill>
              </a:rPr>
              <a:t>Й</a:t>
            </a:r>
            <a:r>
              <a:rPr lang="en-US" sz="2400" b="1" dirty="0" smtClean="0">
                <a:solidFill>
                  <a:srgbClr val="0070C0"/>
                </a:solidFill>
              </a:rPr>
              <a:t>`</a:t>
            </a:r>
            <a:r>
              <a:rPr lang="ru-RU" sz="2400" b="1" dirty="0" smtClean="0">
                <a:solidFill>
                  <a:srgbClr val="0070C0"/>
                </a:solidFill>
              </a:rPr>
              <a:t>А</a:t>
            </a:r>
            <a:r>
              <a:rPr lang="en-US" sz="2400" b="1" dirty="0" smtClean="0">
                <a:solidFill>
                  <a:srgbClr val="0070C0"/>
                </a:solidFill>
              </a:rPr>
              <a:t>]</a:t>
            </a:r>
            <a:r>
              <a:rPr lang="ru-RU" sz="2400" b="1" dirty="0" smtClean="0">
                <a:solidFill>
                  <a:srgbClr val="0070C0"/>
                </a:solidFill>
              </a:rPr>
              <a:t>, жилье </a:t>
            </a:r>
            <a:r>
              <a:rPr lang="en-US" sz="2400" b="1" dirty="0" smtClean="0">
                <a:solidFill>
                  <a:srgbClr val="0070C0"/>
                </a:solidFill>
              </a:rPr>
              <a:t>[</a:t>
            </a:r>
            <a:r>
              <a:rPr lang="ru-RU" sz="2400" b="1" dirty="0" smtClean="0">
                <a:solidFill>
                  <a:srgbClr val="0070C0"/>
                </a:solidFill>
              </a:rPr>
              <a:t>Й</a:t>
            </a:r>
            <a:r>
              <a:rPr lang="en-US" sz="2400" b="1" dirty="0" smtClean="0">
                <a:solidFill>
                  <a:srgbClr val="0070C0"/>
                </a:solidFill>
              </a:rPr>
              <a:t>`</a:t>
            </a:r>
            <a:r>
              <a:rPr lang="ru-RU" sz="2400" b="1" dirty="0" smtClean="0">
                <a:solidFill>
                  <a:srgbClr val="0070C0"/>
                </a:solidFill>
              </a:rPr>
              <a:t>О</a:t>
            </a:r>
            <a:r>
              <a:rPr lang="en-US" sz="2400" b="1" dirty="0" smtClean="0">
                <a:solidFill>
                  <a:srgbClr val="0070C0"/>
                </a:solidFill>
              </a:rPr>
              <a:t>]</a:t>
            </a:r>
            <a:r>
              <a:rPr lang="ru-RU" sz="2400" b="1" dirty="0" smtClean="0">
                <a:solidFill>
                  <a:srgbClr val="0070C0"/>
                </a:solidFill>
              </a:rPr>
              <a:t>, вьюга </a:t>
            </a:r>
            <a:r>
              <a:rPr lang="en-US" sz="2400" b="1" dirty="0" smtClean="0">
                <a:solidFill>
                  <a:srgbClr val="0070C0"/>
                </a:solidFill>
              </a:rPr>
              <a:t>[</a:t>
            </a:r>
            <a:r>
              <a:rPr lang="ru-RU" sz="2400" b="1" dirty="0" smtClean="0">
                <a:solidFill>
                  <a:srgbClr val="0070C0"/>
                </a:solidFill>
              </a:rPr>
              <a:t>Й</a:t>
            </a:r>
            <a:r>
              <a:rPr lang="en-US" sz="2400" b="1" dirty="0" smtClean="0">
                <a:solidFill>
                  <a:srgbClr val="0070C0"/>
                </a:solidFill>
              </a:rPr>
              <a:t>`</a:t>
            </a:r>
            <a:r>
              <a:rPr lang="ru-RU" sz="2400" b="1" dirty="0" smtClean="0">
                <a:solidFill>
                  <a:srgbClr val="0070C0"/>
                </a:solidFill>
              </a:rPr>
              <a:t>У</a:t>
            </a:r>
            <a:r>
              <a:rPr lang="en-US" sz="2400" b="1" dirty="0" smtClean="0">
                <a:solidFill>
                  <a:srgbClr val="0070C0"/>
                </a:solidFill>
              </a:rPr>
              <a:t>]</a:t>
            </a:r>
            <a:r>
              <a:rPr lang="ru-RU" sz="2400" b="1" dirty="0" smtClean="0">
                <a:solidFill>
                  <a:srgbClr val="0070C0"/>
                </a:solidFill>
              </a:rPr>
              <a:t>, деревья, обезьяна, ученье. Гласные обозначают два звука.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805268"/>
            <a:ext cx="2592288" cy="294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332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778768" cy="61539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6 наблюдение   5 наблюдение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5400000">
            <a:off x="1331641" y="-243408"/>
            <a:ext cx="2736302" cy="388843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существительных женского рода с шипящей на конце тоже пишется мягкий знак: дочь, тишь, мышь, ночь.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 rot="5400000">
            <a:off x="1331640" y="2996952"/>
            <a:ext cx="2736304" cy="388843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Мягкий знак и в иностранные слова попал, например: бульон</a:t>
            </a:r>
            <a:r>
              <a:rPr lang="en-US" sz="2000" dirty="0" smtClean="0"/>
              <a:t> [</a:t>
            </a:r>
            <a:r>
              <a:rPr lang="ru-RU" sz="2000" dirty="0" smtClean="0"/>
              <a:t>Й</a:t>
            </a:r>
            <a:r>
              <a:rPr lang="en-US" sz="2000" dirty="0" smtClean="0"/>
              <a:t>`</a:t>
            </a:r>
            <a:r>
              <a:rPr lang="ru-RU" sz="2000" dirty="0" smtClean="0"/>
              <a:t>О</a:t>
            </a:r>
            <a:r>
              <a:rPr lang="en-US" sz="2000" dirty="0" smtClean="0"/>
              <a:t>]</a:t>
            </a:r>
            <a:r>
              <a:rPr lang="ru-RU" sz="2000" dirty="0" smtClean="0"/>
              <a:t>, синьор </a:t>
            </a:r>
            <a:r>
              <a:rPr lang="en-US" sz="2000" dirty="0" smtClean="0"/>
              <a:t>[</a:t>
            </a:r>
            <a:r>
              <a:rPr lang="ru-RU" sz="2000" dirty="0" smtClean="0"/>
              <a:t>Й</a:t>
            </a:r>
            <a:r>
              <a:rPr lang="en-US" sz="2000" dirty="0" smtClean="0"/>
              <a:t>`</a:t>
            </a:r>
            <a:r>
              <a:rPr lang="ru-RU" sz="2000" dirty="0" smtClean="0"/>
              <a:t>О</a:t>
            </a:r>
            <a:r>
              <a:rPr lang="en-US" sz="2000" dirty="0" smtClean="0"/>
              <a:t>]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7" name="Объект 6" descr="Вырезка экрана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88640"/>
            <a:ext cx="4092438" cy="3017837"/>
          </a:xfrm>
        </p:spPr>
      </p:pic>
      <p:pic>
        <p:nvPicPr>
          <p:cNvPr id="9" name="Объект 8" descr="Вырезка экрана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3501008"/>
            <a:ext cx="4105275" cy="3024335"/>
          </a:xfrm>
        </p:spPr>
      </p:pic>
    </p:spTree>
    <p:extLst>
      <p:ext uri="{BB962C8B-B14F-4D97-AF65-F5344CB8AC3E}">
        <p14:creationId xmlns:p14="http://schemas.microsoft.com/office/powerpoint/2010/main" xmlns="" val="373416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4" grpId="0" uiExpand="1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264</TotalTime>
  <Words>417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Яркая</vt:lpstr>
      <vt:lpstr>Его Величество –   Мягкий знак!</vt:lpstr>
      <vt:lpstr>ПРОБЛЕМА</vt:lpstr>
      <vt:lpstr>Цель:</vt:lpstr>
      <vt:lpstr>Ожидаемые результаты:  </vt:lpstr>
      <vt:lpstr>      ПЬЕРО             МАЛЬВИНА</vt:lpstr>
      <vt:lpstr>Дни недели: понедельник – начало недели и воскресенье – конец. Понедельник мягкий знак между согласными и воскресенье – разделительный между согласной и гласной «Е» и дает два звука [Й`Э]</vt:lpstr>
      <vt:lpstr>3 наблюдение: </vt:lpstr>
      <vt:lpstr>4 наблюдение</vt:lpstr>
      <vt:lpstr>6 наблюдение   5 наблюдение</vt:lpstr>
      <vt:lpstr>Итак, мягкий знак -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Его величество – мягкий знак!</dc:title>
  <cp:lastModifiedBy>Пользователь</cp:lastModifiedBy>
  <cp:revision>28</cp:revision>
  <dcterms:modified xsi:type="dcterms:W3CDTF">2018-05-05T03:44:01Z</dcterms:modified>
</cp:coreProperties>
</file>