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1"/>
    <p:sldMasterId id="2147483885" r:id="rId2"/>
    <p:sldMasterId id="2147483981" r:id="rId3"/>
  </p:sldMasterIdLst>
  <p:sldIdLst>
    <p:sldId id="256" r:id="rId4"/>
    <p:sldId id="288" r:id="rId5"/>
    <p:sldId id="297" r:id="rId6"/>
    <p:sldId id="299" r:id="rId7"/>
    <p:sldId id="289" r:id="rId8"/>
    <p:sldId id="301" r:id="rId9"/>
    <p:sldId id="260" r:id="rId10"/>
    <p:sldId id="262" r:id="rId11"/>
    <p:sldId id="261" r:id="rId12"/>
    <p:sldId id="303" r:id="rId13"/>
    <p:sldId id="275" r:id="rId14"/>
    <p:sldId id="276" r:id="rId15"/>
    <p:sldId id="278" r:id="rId16"/>
    <p:sldId id="279" r:id="rId17"/>
    <p:sldId id="280" r:id="rId18"/>
    <p:sldId id="265" r:id="rId19"/>
    <p:sldId id="263" r:id="rId20"/>
    <p:sldId id="268" r:id="rId21"/>
    <p:sldId id="269" r:id="rId22"/>
    <p:sldId id="270" r:id="rId23"/>
    <p:sldId id="271" r:id="rId24"/>
    <p:sldId id="274" r:id="rId25"/>
    <p:sldId id="273" r:id="rId26"/>
    <p:sldId id="30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F0E"/>
    <a:srgbClr val="A8451E"/>
    <a:srgbClr val="B51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2" autoAdjust="0"/>
    <p:restoredTop sz="94660"/>
  </p:normalViewPr>
  <p:slideViewPr>
    <p:cSldViewPr>
      <p:cViewPr>
        <p:scale>
          <a:sx n="95" d="100"/>
          <a:sy n="95" d="100"/>
        </p:scale>
        <p:origin x="-1392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E1A7-6BF9-4E16-B8C9-448CF3853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E6965-F6B4-432F-8CFE-939218330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6FB64-5EA9-4152-A676-D6FC23E1D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22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A52A5-3DEE-4B04-9754-55230EF99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7B363-1A15-4B5C-81AC-0D8E9F9B7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3AA10-D5E1-48EB-AFA3-11AD14B81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CFBD4-A571-478E-B472-5468AD42E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C718-1007-410D-8716-5247C6B89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F1CEC-7C57-45B2-BA5E-1E5459774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70BD7-C604-414B-8106-98EC3D359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533400"/>
            <a:ext cx="21717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362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A0149-9FE0-4102-B381-B952104F8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22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6A59DD-8BE0-4D88-8425-646DEA0F21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96944" cy="2088232"/>
          </a:xfrm>
        </p:spPr>
        <p:txBody>
          <a:bodyPr>
            <a:noAutofit/>
          </a:bodyPr>
          <a:lstStyle/>
          <a:p>
            <a:endParaRPr lang="ru-RU" sz="6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E1F0E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/>
          <a:p>
            <a:pPr algn="r"/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User\Desktop\135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9" y="0"/>
            <a:ext cx="90746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E1F0E"/>
                </a:solidFill>
                <a:latin typeface="Arial Black" pitchFamily="34" charset="0"/>
              </a:rPr>
              <a:t>Развитие речевого </a:t>
            </a:r>
          </a:p>
          <a:p>
            <a:pPr algn="ctr"/>
            <a:r>
              <a:rPr lang="ru-RU" sz="6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E1F0E"/>
                </a:solidFill>
                <a:latin typeface="Arial Black" pitchFamily="34" charset="0"/>
              </a:rPr>
              <a:t>дыхания</a:t>
            </a:r>
            <a:endParaRPr lang="ru-RU" sz="6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365104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ea typeface="PMingLiU-ExtB" pitchFamily="18" charset="-120"/>
              </a:rPr>
              <a:t>Подготовила </a:t>
            </a:r>
          </a:p>
          <a:p>
            <a:pPr algn="r"/>
            <a:r>
              <a:rPr lang="ru-RU" sz="3200" b="1" dirty="0" smtClean="0">
                <a:solidFill>
                  <a:schemeClr val="tx1">
                    <a:lumMod val="10000"/>
                  </a:schemeClr>
                </a:solidFill>
                <a:ea typeface="PMingLiU-ExtB" pitchFamily="18" charset="-120"/>
              </a:rPr>
              <a:t>учитель-логопед:</a:t>
            </a:r>
          </a:p>
          <a:p>
            <a:pPr algn="r"/>
            <a:r>
              <a:rPr lang="ru-RU" sz="2800" b="1" dirty="0" err="1" smtClean="0">
                <a:solidFill>
                  <a:schemeClr val="tx1">
                    <a:lumMod val="10000"/>
                  </a:schemeClr>
                </a:solidFill>
                <a:ea typeface="PMingLiU-ExtB" pitchFamily="18" charset="-120"/>
              </a:rPr>
              <a:t>Мурадханова</a:t>
            </a: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ea typeface="PMingLiU-ExtB" pitchFamily="18" charset="-120"/>
              </a:rPr>
              <a:t> Л.Д.</a:t>
            </a:r>
          </a:p>
          <a:p>
            <a:pPr algn="r"/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/>
          <a:lstStyle/>
          <a:p>
            <a:pPr algn="ctr"/>
            <a:r>
              <a:rPr lang="ru-RU" sz="3600" b="1" dirty="0"/>
              <a:t> Продолжительность игровых упражнений: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446449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3</a:t>
            </a:r>
            <a:r>
              <a:rPr lang="ru-RU" sz="2800" b="1" dirty="0" smtClean="0"/>
              <a:t> </a:t>
            </a:r>
            <a:r>
              <a:rPr lang="ru-RU" sz="2800" b="1" dirty="0"/>
              <a:t>– </a:t>
            </a:r>
            <a:r>
              <a:rPr lang="ru-RU" sz="2800" b="1" dirty="0" smtClean="0"/>
              <a:t>5 </a:t>
            </a:r>
            <a:r>
              <a:rPr lang="ru-RU" sz="2800" b="1" dirty="0"/>
              <a:t>минут в проветриваемом помещении;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упражнение повторяется 3 – 5 раз;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дуть можно не более 10 секунд с паузами, чтобы не закружилась голова;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обязательно чередовать с другими упражнениями.</a:t>
            </a:r>
          </a:p>
          <a:p>
            <a:pPr marL="0" indent="0">
              <a:buNone/>
            </a:pP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Тренировка речевого дыхания</a:t>
            </a:r>
            <a:endParaRPr lang="ru-RU" sz="2800" b="1" i="1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1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Этапы развития речевого дыхания: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пропевание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гласных звуков - А, О, У, И, Э;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длительное произнесение некоторых согласных звуков -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С, З, Ш, Ж, Ф, Х;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произнесение слогов на одном выдохе;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произнесение слов на одном выдохе;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произнесение фраз различной длины на одном выдохе;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чтение стихотворений;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пение песенок;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выразительный рассказ, пересказ текстов.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Предполагается постепенное развитие, движение от простого к сложному. Перечисленные ниже игры научат ребенка плавно произносить на выдохе звуки и слоги, что является начальным этапом развития речевого дыхания.</a:t>
            </a:r>
            <a:b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Игры для развития речевого дыхания 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800" b="1" u="sng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400" u="sng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Пой со мной!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развитие правильного речевого дыхания -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пропевание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на одном выдохе гласных звуков А, О, У, И, Э.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Ход игры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сначала взрослый предлагает детям вместе с ним спеть "песенки".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Давайте споем песенки. Вот первая песенка: "А-А-А!" Наберите побольше воздуха - вдохните воздух. Песенка должна получиться длинная. Во время игры педагог следит за четким произношением и утрирует артикуляцию звуков. Сначала поем звуки А, У, постепенно количество "песенок" можно увеличивать.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Вот вторая песенка: "У-У-У!" Теперь "О-О-О!", "И-И-И!", "Э-Э-Э!"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Можно устроить соревнование между  детьми: побеждает тот, кто пропоет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дольше всех на одном выдохе.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Давайте устроим соревнование: начнем петь все вместе, победит тот, у кого самая   длинная песенка.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Сдуй шарик</a:t>
            </a:r>
            <a:endParaRPr lang="ru-RU" sz="2400" u="sng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развитие правильного речевого дыхания - длительное произнесение на одном выдохе согласного звука Ф. 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Ход игры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предложите малышам поиграть в такую игру: стоя на ковре, расставьте руки широко в стороны - получился шар, затем произносите длительно звук Ф, одновременно сводя руки перед собой - шарик сдувается. В конце обнимите себя за плечи - шарик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сдулся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Давайте поиграем в шарики! Разведите руки в стороны - вот так! Вот какие большие шары получились. Вдруг в шарике образовалась маленькая дырочка, и он стал сдуваться... Воздух выходит из шарика: Ф-Ф-Ф!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Сдулся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шарик!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Напомните детям, что следует вдохнуть побольше воздуха, пока шарик надут, а затем постепенно плавно выдыхать его, произнося звук Ф. Добирать воздух нельзя.</a:t>
            </a:r>
            <a:endParaRPr lang="ru-RU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Змейка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развитие правильного речевого дыхания - длительное произнесение на одном выдохе согласного звука Ш. 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Ход игры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предложите малышам поиграть в змей. Игра проводится на ковре.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Давайте поиграем в змей! Вылезли змейки из нор и греются на солнышке. Змеи шипят: "Ш-Ш-Ш!"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Напомните детям, что следует вдохнуть побольше воздуха и шипеть долго. Во время длительного произнесения звука Ш добирать воздух нельзя.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1" descr="boa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12976"/>
            <a:ext cx="451837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Насос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развитие правильного речевого дыхания - длительное произнесение на одном выдохе согласного звука С. 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Ход игры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предложите малышам поиграть в насосы. Игра проводится на полу и сопровождается движениями, имитирующими накачивание колеса при помощи насоса.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Кто из вас любит кататься на велосипеде? А на машине? Все любят. Но иногда колёса у машин и велосипедов прокалываются и сдуваются. Давайте возьмем насосы и накачаем колёса - вот так! "С-С-С" - работают насосы!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Взрослый показывает движения насоса и объясняет, что следует вдохнуть побольше воздуха, пока насос работает, а затем постепенно плавно выдыхать его, произнося звук С. Добирать воздух во время произнесения звука нельзя. Насос может продолжать работать после паузы, когда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ребенок сделает следующий вдох. Необходимо 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следить, чтобы во время игры дети не </a:t>
            </a:r>
          </a:p>
          <a:p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перенапрягались.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149" y="4221088"/>
            <a:ext cx="3825851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Ход игры: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Перед началом игры к каждой бабочке привяжите нитку длиной 20-40 см, нитки прикрепите к шнуру на некотором расстоянии друг от друга. Шнур натяните так, чтобы бабочки висели на уровне лица стоящего ребенка.</a:t>
            </a: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Ребенок встает возле бабочек и дует на них. Необходимо следить, чтобы </a:t>
            </a:r>
            <a:r>
              <a:rPr lang="ru-RU" i="1" dirty="0" smtClean="0">
                <a:solidFill>
                  <a:srgbClr val="000000"/>
                </a:solidFill>
              </a:rPr>
              <a:t>ребенок стоял прямо, при выдохе не поднимал плечи, </a:t>
            </a:r>
            <a:r>
              <a:rPr lang="ru-RU" i="1" u="sng" dirty="0" smtClean="0">
                <a:solidFill>
                  <a:srgbClr val="000000"/>
                </a:solidFill>
              </a:rPr>
              <a:t>дул на одном выдохе, не добирая воздух, не надувал  щеки, а губы слегка выдвигал вперед.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Дуть можно не более 10 секунд с паузами, чтобы не закружилась голова.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u="sng" dirty="0" smtClean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Лети, бабочка!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развитие длительного непрерывного ротового выдоха; активизация губных мышц.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u="sng" dirty="0" smtClean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Плыви, кораблик!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развитие сильного плавного направленного выдоха; активизация губных мышц.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Ход игры: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невысокий стол поставьте таз с водой, в котором плавает бумажный кораблик. Поначалу лучше использовать пластмассовый кораблик, так как бумажные кораблики быстро размокают и тонут. Взрослый дует на кораблик, затем предлагает подуть ребенку.</a:t>
            </a:r>
          </a:p>
          <a:p>
            <a:pPr algn="just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-Представь, что это море. Давай пустим в плавание кораблик. Смотри, какой сильный ветер! Как быстро поплыл наш корабль.  А теперь ты попробуй. Молодец!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16416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Игра «Прокати мяч к воротам»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Цель.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Добиваться умения направлять воздушную струю в цель.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Ход игры: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Дети сидят на стульях напротив друг друга. На столе лежит «футбольное поле» с воротами и мячик из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ваты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Сперва решают, кто первым начнет игру, и начинают играть. Играющий должен дуть на мяч с целью попасть в ворота. За каждое попадание дается очко. Продолжительность игры – 1-2 минуты.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Листопад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обучение плавному свободному выдоху; активизация губных мышц.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Ход игры:</a:t>
            </a:r>
          </a:p>
          <a:p>
            <a:endParaRPr lang="ru-RU" b="1" i="1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Педагог выкладывает на столе листочки, напоминает детям про осень.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Представьте, что сейчас осень. Красные, желтые, оранжевые листья падают с деревьев. Подул ветер - разбросал все листья по земле! Давайте сделаем ветер - подуем на листья!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Взрослый вместе с детьми дует на листья, пока все листочки не окажутся на полу. При этом необходимо следить за правильностью осуществления ротового выдоха, а также за тем, чтобы дети не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переутомлялись. Затем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игра повторяется снова.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sz="4400" b="1" i="1" dirty="0"/>
              <a:t>«Дыхание – основа жизни.</a:t>
            </a:r>
          </a:p>
          <a:p>
            <a:pPr marL="0" indent="0" algn="r">
              <a:buNone/>
            </a:pPr>
            <a:r>
              <a:rPr lang="ru-RU" sz="4400" b="1" i="1" dirty="0"/>
              <a:t>Правильное дыхание – </a:t>
            </a:r>
          </a:p>
          <a:p>
            <a:pPr marL="0" indent="0" algn="r">
              <a:buNone/>
            </a:pPr>
            <a:r>
              <a:rPr lang="ru-RU" sz="4400" b="1" i="1" dirty="0"/>
              <a:t>основа здоровья и долголетия».</a:t>
            </a:r>
          </a:p>
          <a:p>
            <a:pPr marL="0" indent="0" algn="r">
              <a:buNone/>
            </a:pPr>
            <a:r>
              <a:rPr lang="ru-RU" sz="4400" b="1" i="1" dirty="0"/>
              <a:t> К.С. Станиславский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084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Снег идёт!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формирование плавного длительного выдоха; активизация губных мышц.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Оборудование: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кусочки ваты.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Ход игры</a:t>
            </a: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Педагог раскладывает на столе кусочки ваты, напоминает детям про зиму.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 Представьте, что сейчас зима. На улице снежок падает. Давайте подуем на снежинки!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Взрослый показывает, как дуть на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вату,дети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повторяют. Затем все поднимают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вату, и игра повторяется снова.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672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Вертушка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развитие длительного плавного выдоха; активизация губных мышц.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Ход</a:t>
            </a: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игры</a:t>
            </a:r>
            <a:r>
              <a:rPr lang="ru-RU" b="1" i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Перед началом игры подготовьте игрушку-вертушку. Можно изготовить ее самостоятельно при помощи бумаги и деревянной палочки.</a:t>
            </a:r>
            <a:endParaRPr lang="ru-RU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63691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Покажите ребенку вертушку. На улице продемонстрируйте, как она начинает вертеться от дуновения ветра. Затем предложите подуть на нее самостоятельно :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- Давай сделаем ветер - подуем на вертушку.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Вот как завертелась! Подуй еще  сильнее - вертушка вертится быстрее.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 Игра может проводиться как индивидуально, так и в группе  детей.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u="sng" dirty="0" err="1" smtClean="0">
                <a:solidFill>
                  <a:srgbClr val="DC2300"/>
                </a:solidFill>
                <a:latin typeface="Arial" pitchFamily="34" charset="0"/>
                <a:cs typeface="Arial" pitchFamily="34" charset="0"/>
              </a:rPr>
              <a:t>Бульки</a:t>
            </a:r>
            <a:endParaRPr lang="ru-RU" sz="2400" u="sng" dirty="0" smtClean="0">
              <a:solidFill>
                <a:srgbClr val="DC23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развитие сильного ротового выдоха; обучение умению дуть через трубочку; активизация губных мышц.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Ход игры</a:t>
            </a:r>
            <a:r>
              <a:rPr lang="ru-RU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стакан, наполовину наполненный водой, опустите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коктейльную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трубочку и подуйте в нее - пузыри с громким бульканьем будут подниматься на поверхность. Затем дайте трубочку ребенку и предложите подуть.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Давай сделаем веселые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бульки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! Если дуть слабо - получаются маленькие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бульки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А если подуть сильно, то получается целая буря! Давай устроим бурю!</a:t>
            </a:r>
          </a:p>
          <a:p>
            <a:pPr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 "буре" в воде можно легко оценить силу выдоха и его длительность. 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Мыльные пузыри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развитие сильного плавного выдоха; активизация губных мышц.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Ход игры: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Предложите ребенку поиграть с мыльными пузырями. Он может сам выдувать мыльные пузыри, если же у него не получается дуть или он не хочет заниматься, то выдувайте пузыри Вы, направляя их в ребенка. Это стимулирует ребенка дуть на пузыри, чтобы они не попали в него.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348879"/>
            <a:ext cx="7083014" cy="2520281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> </a:t>
            </a: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Желаю успехов! </a:t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35" y="1628800"/>
            <a:ext cx="9144000" cy="4536504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Дышите на здоровье!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2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s00.infourok.ru/images/doc/127/149044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4136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6672"/>
            <a:ext cx="5424284" cy="286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501008"/>
            <a:ext cx="8280920" cy="2608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Дыхание (лат. – 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respiratio</a:t>
            </a:r>
            <a:r>
              <a:rPr lang="en-US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— периодические движения грудной клетки, изменяющие ее объем и вызывающие возвратно-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поступатель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ное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движение воздуха в дыхательных путях.</a:t>
            </a:r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2857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4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340767"/>
          </a:xfrm>
        </p:spPr>
        <p:txBody>
          <a:bodyPr/>
          <a:lstStyle/>
          <a:p>
            <a:pPr algn="ctr"/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568952" cy="63488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b="1" i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У </a:t>
            </a:r>
            <a:r>
              <a:rPr lang="ru-RU" b="1" dirty="0"/>
              <a:t>детей дошкольного возраста речевое дыхание </a:t>
            </a:r>
            <a:r>
              <a:rPr lang="ru-RU" b="1" dirty="0" smtClean="0"/>
              <a:t>несовершенно</a:t>
            </a:r>
            <a:r>
              <a:rPr lang="ru-RU" b="1" dirty="0"/>
              <a:t>. Дети не умеют рационально использовать </a:t>
            </a:r>
            <a:r>
              <a:rPr lang="ru-RU" b="1" dirty="0" smtClean="0"/>
              <a:t>вдох</a:t>
            </a:r>
            <a:r>
              <a:rPr lang="ru-RU" b="1" dirty="0"/>
              <a:t> </a:t>
            </a:r>
            <a:r>
              <a:rPr lang="ru-RU" b="1" dirty="0" smtClean="0"/>
              <a:t>и выдох, </a:t>
            </a:r>
            <a:r>
              <a:rPr lang="ru-RU" b="1" dirty="0"/>
              <a:t>что отрицательно влияет на развитие речи детей. </a:t>
            </a:r>
            <a:r>
              <a:rPr lang="ru-RU" b="1" dirty="0" smtClean="0"/>
              <a:t>   Дети</a:t>
            </a:r>
            <a:r>
              <a:rPr lang="ru-RU" b="1" dirty="0"/>
              <a:t>, имеющие ослабленный вдох и выдох, как </a:t>
            </a:r>
            <a:r>
              <a:rPr lang="ru-RU" b="1" dirty="0" smtClean="0"/>
              <a:t>правило, </a:t>
            </a:r>
            <a:r>
              <a:rPr lang="ru-RU" b="1" dirty="0"/>
              <a:t>говорят </a:t>
            </a:r>
            <a:r>
              <a:rPr lang="ru-RU" b="1" dirty="0" smtClean="0"/>
              <a:t>тихо, </a:t>
            </a:r>
            <a:r>
              <a:rPr lang="ru-RU" b="1" dirty="0"/>
              <a:t>затрудняются в произношении длинных </a:t>
            </a:r>
            <a:r>
              <a:rPr lang="ru-RU" b="1" dirty="0" smtClean="0"/>
              <a:t>фраз и не </a:t>
            </a:r>
            <a:r>
              <a:rPr lang="ru-RU" b="1" dirty="0"/>
              <a:t>договаривают слова. </a:t>
            </a:r>
          </a:p>
        </p:txBody>
      </p:sp>
    </p:spTree>
    <p:extLst>
      <p:ext uri="{BB962C8B-B14F-4D97-AF65-F5344CB8AC3E}">
        <p14:creationId xmlns:p14="http://schemas.microsoft.com/office/powerpoint/2010/main" val="36817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Речевое дыхание</a:t>
            </a:r>
            <a:r>
              <a:rPr lang="ru-RU" sz="2800" b="1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– это правильное сочетание вдоха и выдоха во время произнесения звуков, слов и фраз: говорить необходимо на выдохе, нельзя добирать воздух во время произнесения слов и фраз, речь должна быть плавной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16891"/>
            <a:ext cx="835292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Правильное речевое дыхание: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</a:tabLst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обеспечивает нормальное звукообразование;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</a:tabLs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создает условия для поддержания нормальной громкости речи, четкого соблюдения пауз, сохранения плавности речи и интонационной выразительности;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</a:tabLs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предохраняет голосовой аппарат от переутомления;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90488" algn="l"/>
              </a:tabLs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сохранению плавности речи, правильному соблюдению пауз.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Нарушения речевого дыхания</a:t>
            </a:r>
            <a:r>
              <a:rPr lang="ru-RU" sz="26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могут быть следствием общей </a:t>
            </a:r>
            <a:r>
              <a:rPr lang="ru-RU" sz="2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ослабленности</a:t>
            </a: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аденоидных разращений, различных сердечно-сосудистых                                                      заболеваний и т. д. </a:t>
            </a:r>
            <a:endParaRPr lang="ru-RU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Такие </a:t>
            </a: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несовершенства речевого дыхания, как </a:t>
            </a:r>
            <a:r>
              <a:rPr lang="ru-RU" sz="2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неумение рационально использовать выдох, речь на вдохе, неполное возобновление запаса воздуха и др., </a:t>
            </a:r>
            <a:r>
              <a:rPr lang="ru-RU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отрицательно влияющие на развитие речи детей, могут быть обусловлены неправильным воспитанием, недостаточным вниманием взрослых к речи детей.</a:t>
            </a:r>
            <a:endParaRPr lang="ru-RU" sz="2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-96131"/>
            <a:ext cx="849694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Неправильное речевое дыхание нередко приводит: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нарушению плавности речи (речь на вдохе);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позднему или неправильному усвоению некоторых звуков (например, для правильного произношения звука [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 нужна сильная воздушная струя, которая была бы способна привести в колебательное состояние кончик языка);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ослаблению громкости голоса, особенно в конце произношения длинных фраз;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некоторых случаях к ускорению темпа речи;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неправильному использования интонационных средств выразительности;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нечеткому произношению слов (проглатывание окончаний).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">
  <a:themeElements>
    <a:clrScheme name="024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24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4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4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3333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4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Тема19</Template>
  <TotalTime>7394</TotalTime>
  <Words>763</Words>
  <Application>Microsoft Office PowerPoint</Application>
  <PresentationFormat>Экран (4:3)</PresentationFormat>
  <Paragraphs>84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Тема19</vt:lpstr>
      <vt:lpstr>1_colormaster</vt:lpstr>
      <vt:lpstr>Тема43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Продолжительность игровых упражнений: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Желаю успехов!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речевого дыхания</dc:title>
  <dc:creator>логопед</dc:creator>
  <cp:lastModifiedBy>LKomarova</cp:lastModifiedBy>
  <cp:revision>297</cp:revision>
  <cp:lastPrinted>2018-01-15T02:40:08Z</cp:lastPrinted>
  <dcterms:created xsi:type="dcterms:W3CDTF">2014-04-25T11:15:19Z</dcterms:created>
  <dcterms:modified xsi:type="dcterms:W3CDTF">2018-01-22T00:16:22Z</dcterms:modified>
</cp:coreProperties>
</file>