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76" r:id="rId4"/>
    <p:sldId id="258" r:id="rId5"/>
    <p:sldId id="267" r:id="rId6"/>
    <p:sldId id="265" r:id="rId7"/>
    <p:sldId id="266" r:id="rId8"/>
    <p:sldId id="263" r:id="rId9"/>
    <p:sldId id="268" r:id="rId10"/>
    <p:sldId id="269" r:id="rId11"/>
    <p:sldId id="261" r:id="rId12"/>
    <p:sldId id="274" r:id="rId13"/>
    <p:sldId id="270" r:id="rId14"/>
    <p:sldId id="275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E007F"/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854B-C10D-4F89-95BA-93C71941A6CA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2E259-BA1A-4910-82B3-5A06D8ABBB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43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5282-0C45-4C3A-8539-6D81B8B77B0E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F4D71-06D8-4C09-B291-AB684C684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968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7EA5-7D1A-4A7C-8753-19BEA28ECA7B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04D8-53C6-4076-879C-85CD66EDDC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67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854B-C10D-4F89-95BA-93C71941A6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2E259-BA1A-4910-82B3-5A06D8ABBB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28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935C-08D1-43DE-85C2-08F5CB2AC8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C263D-CBA2-48D7-88C4-1EBB11F922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91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56C9-814D-4E38-AC7F-3775B5096A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BD692-7628-4B73-9D10-78F1A971AF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815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741E-0BBF-46A7-834E-3870755E77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1DC0D-4FD6-4D8D-9CA0-8F4D220F33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05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1325-243E-4536-A27C-0D4FE6B12D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C4456-5555-4510-9D5D-4D2AB28A26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63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E28F-0652-43DD-A6F1-1E2BAF0597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666E7-E553-4489-9C17-1077952BD5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811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CE8E-30CC-4F20-9A55-8A1581E851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9549A-0875-447A-B6D7-DCA7360B8D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873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845F-DAC9-4B17-9243-5E4677887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7E8F5-E082-4724-84C4-D8A47BD8E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935C-08D1-43DE-85C2-08F5CB2AC8BD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C263D-CBA2-48D7-88C4-1EBB11F922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021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2960-26BB-4712-AD8E-59B45D9757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0279E-C3C4-41E4-A9F2-B71D0E503B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14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5282-0C45-4C3A-8539-6D81B8B77B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F4D71-06D8-4C09-B291-AB684C684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31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7EA5-7D1A-4A7C-8753-19BEA28ECA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04D8-53C6-4076-879C-85CD66EDDC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63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56C9-814D-4E38-AC7F-3775B5096A87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BD692-7628-4B73-9D10-78F1A971AF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52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741E-0BBF-46A7-834E-3870755E7772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1DC0D-4FD6-4D8D-9CA0-8F4D220F33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74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1325-243E-4536-A27C-0D4FE6B12D44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C4456-5555-4510-9D5D-4D2AB28A26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78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E28F-0652-43DD-A6F1-1E2BAF0597BA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666E7-E553-4489-9C17-1077952BD5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49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CE8E-30CC-4F20-9A55-8A1581E8517C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9549A-0875-447A-B6D7-DCA7360B8D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12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845F-DAC9-4B17-9243-5E4677887874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7E8F5-E082-4724-84C4-D8A47BD8E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28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2960-26BB-4712-AD8E-59B45D97576F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0279E-C3C4-41E4-A9F2-B71D0E503B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81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8118BD-ACD7-4682-BF40-ACCF09360960}" type="datetimeFigureOut">
              <a:rPr lang="ru-RU"/>
              <a:pPr>
                <a:defRPr/>
              </a:pPr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0F3EA58-8EFC-476A-BB2B-F57293A3F0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8118BD-ACD7-4682-BF40-ACCF093609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0F3EA58-8EFC-476A-BB2B-F57293A3F0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28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23.wdp"/><Relationship Id="rId3" Type="http://schemas.openxmlformats.org/officeDocument/2006/relationships/audio" Target="../media/audio2.wav"/><Relationship Id="rId7" Type="http://schemas.microsoft.com/office/2007/relationships/hdphoto" Target="../media/hdphoto20.wdp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microsoft.com/office/2007/relationships/hdphoto" Target="../media/hdphoto22.wdp"/><Relationship Id="rId5" Type="http://schemas.openxmlformats.org/officeDocument/2006/relationships/image" Target="../media/image23.jpeg"/><Relationship Id="rId15" Type="http://schemas.microsoft.com/office/2007/relationships/hdphoto" Target="../media/hdphoto24.wdp"/><Relationship Id="rId10" Type="http://schemas.openxmlformats.org/officeDocument/2006/relationships/image" Target="../media/image37.png"/><Relationship Id="rId4" Type="http://schemas.openxmlformats.org/officeDocument/2006/relationships/audio" Target="../media/audio7.wav"/><Relationship Id="rId9" Type="http://schemas.microsoft.com/office/2007/relationships/hdphoto" Target="../media/hdphoto21.wdp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28.wdp"/><Relationship Id="rId3" Type="http://schemas.openxmlformats.org/officeDocument/2006/relationships/audio" Target="../media/audio2.wav"/><Relationship Id="rId7" Type="http://schemas.microsoft.com/office/2007/relationships/hdphoto" Target="../media/hdphoto25.wdp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microsoft.com/office/2007/relationships/hdphoto" Target="../media/hdphoto27.wdp"/><Relationship Id="rId5" Type="http://schemas.openxmlformats.org/officeDocument/2006/relationships/image" Target="../media/image23.jpeg"/><Relationship Id="rId15" Type="http://schemas.microsoft.com/office/2007/relationships/hdphoto" Target="../media/hdphoto29.wdp"/><Relationship Id="rId10" Type="http://schemas.openxmlformats.org/officeDocument/2006/relationships/image" Target="../media/image42.png"/><Relationship Id="rId4" Type="http://schemas.openxmlformats.org/officeDocument/2006/relationships/audio" Target="../media/audio8.wav"/><Relationship Id="rId9" Type="http://schemas.microsoft.com/office/2007/relationships/hdphoto" Target="../media/hdphoto26.wdp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openxmlformats.org/officeDocument/2006/relationships/image" Target="../media/image17.jpeg"/><Relationship Id="rId15" Type="http://schemas.microsoft.com/office/2007/relationships/hdphoto" Target="../media/hdphoto8.wdp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microsoft.com/office/2007/relationships/hdphoto" Target="../media/hdphoto5.wdp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6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microsoft.com/office/2007/relationships/hdphoto" Target="../media/hdphoto11.wdp"/><Relationship Id="rId4" Type="http://schemas.openxmlformats.org/officeDocument/2006/relationships/audio" Target="../media/audio5.wav"/><Relationship Id="rId9" Type="http://schemas.openxmlformats.org/officeDocument/2006/relationships/image" Target="../media/image26.png"/><Relationship Id="rId1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microsoft.com/office/2007/relationships/hdphoto" Target="../media/hdphoto1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microsoft.com/office/2007/relationships/hdphoto" Target="../media/hdphoto17.wdp"/><Relationship Id="rId4" Type="http://schemas.openxmlformats.org/officeDocument/2006/relationships/audio" Target="../media/audio6.wav"/><Relationship Id="rId9" Type="http://schemas.openxmlformats.org/officeDocument/2006/relationships/image" Target="../media/image32.png"/><Relationship Id="rId1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524" y="1705284"/>
            <a:ext cx="6655482" cy="1368152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 w="11430">
                  <a:noFill/>
                </a:ln>
                <a:solidFill>
                  <a:srgbClr val="CC0066">
                    <a:alpha val="75000"/>
                  </a:srgbClr>
                </a:solidFill>
                <a:effectLst>
                  <a:outerShdw blurRad="50800" dist="63500" dir="10800000" algn="tl">
                    <a:srgbClr val="000000">
                      <a:alpha val="30000"/>
                    </a:srgbClr>
                  </a:outerShdw>
                </a:effectLst>
              </a:rPr>
              <a:t>«Найди одинаковые предметы»</a:t>
            </a:r>
            <a:endParaRPr lang="ru-RU" sz="4000" b="1" dirty="0">
              <a:ln w="11430">
                <a:noFill/>
              </a:ln>
              <a:solidFill>
                <a:srgbClr val="CC0066">
                  <a:alpha val="75000"/>
                </a:srgbClr>
              </a:solidFill>
              <a:effectLst>
                <a:outerShdw blurRad="50800" dist="63500" dir="108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9" descr="D:\Ирина\документы Ирина\уроки 1 класс 2012 г\Тесты 1 класс\математика\старт зеленая.png">
            <a:hlinkClick r:id="" action="ppaction://hlinkshowjump?jump=nextslide">
              <a:snd r:embed="rId3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25" y="5158288"/>
            <a:ext cx="13779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6524" y="333375"/>
            <a:ext cx="6192838" cy="136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филиал Муниципального автономного  дошкольного  образовательного   учреждения </a:t>
            </a:r>
            <a:endParaRPr lang="ru-RU" altLang="ru-RU" sz="1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</a:rPr>
              <a:t>«Детский сад №26 комбинированного вида»-</a:t>
            </a:r>
            <a:endParaRPr lang="ru-RU" altLang="ru-RU" sz="1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0000"/>
                </a:solidFill>
              </a:rPr>
              <a:t>«Детский сад №54»</a:t>
            </a:r>
            <a:endParaRPr lang="ru-RU" altLang="ru-RU" sz="1000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solidFill>
                  <a:srgbClr val="000000"/>
                </a:solidFill>
              </a:rPr>
              <a:t> </a:t>
            </a:r>
            <a:endParaRPr lang="ru-RU" altLang="ru-RU" sz="10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Поле 1"/>
          <p:cNvSpPr txBox="1"/>
          <p:nvPr/>
        </p:nvSpPr>
        <p:spPr>
          <a:xfrm>
            <a:off x="1724056" y="3068959"/>
            <a:ext cx="6696744" cy="125285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prstTxWarp prst="textDeflate">
              <a:avLst>
                <a:gd name="adj" fmla="val 12838"/>
              </a:avLst>
            </a:prstTxWarp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Логико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 –математическая  игра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детей</a:t>
            </a:r>
            <a:endParaRPr lang="ru-RU" sz="105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 старшего </a:t>
            </a:r>
            <a:r>
              <a:rPr lang="ru-RU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дошкольного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 возраста</a:t>
            </a:r>
            <a:endParaRPr lang="ru-RU" sz="1050" dirty="0"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7750" y="4377797"/>
            <a:ext cx="532765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Составитель: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Тарлавина</a:t>
            </a:r>
            <a:r>
              <a:rPr lang="ru-RU" sz="1400" b="1" dirty="0">
                <a:solidFill>
                  <a:schemeClr val="tx1"/>
                </a:solidFill>
              </a:rPr>
              <a:t> Е.А. </a:t>
            </a:r>
            <a:r>
              <a:rPr lang="ru-RU" sz="1400">
                <a:solidFill>
                  <a:schemeClr val="tx1"/>
                </a:solidFill>
              </a:rPr>
              <a:t>старший </a:t>
            </a:r>
            <a:r>
              <a:rPr lang="ru-RU" sz="1400" smtClean="0">
                <a:solidFill>
                  <a:schemeClr val="tx1"/>
                </a:solidFill>
              </a:rPr>
              <a:t>воспитатель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lisyonok.ucoz.ru/smilez/ogromniye/27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769762" cy="34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5812" y="921494"/>
            <a:ext cx="412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4" descr="http://www.slingshop.ru/image/cache/data/z2/599/hlopushka-na-800x800.jpg">
            <a:hlinkClick r:id="" action="ppaction://hlinkshowjump?jump=nextslide"/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46500" l="2500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3394" b="53899"/>
          <a:stretch/>
        </p:blipFill>
        <p:spPr bwMode="auto">
          <a:xfrm>
            <a:off x="7308304" y="5085184"/>
            <a:ext cx="1475656" cy="1227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Click="0"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32656"/>
            <a:ext cx="4982050" cy="1512143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квадрат, в котором фигуры изображены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 так же.</a:t>
            </a:r>
            <a:endParaRPr lang="ru-RU" sz="32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C:\Users\Admin\Desktop\Doc55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71" t="11753" r="14170" b="38123"/>
          <a:stretch/>
        </p:blipFill>
        <p:spPr bwMode="auto">
          <a:xfrm>
            <a:off x="5390193" y="257064"/>
            <a:ext cx="2521714" cy="2359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Admin\Desktop\Doc4.jpg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90" b="43109" l="50460" r="94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35" t="5829" r="18109" b="72122"/>
          <a:stretch/>
        </p:blipFill>
        <p:spPr bwMode="auto">
          <a:xfrm>
            <a:off x="6300192" y="3645024"/>
            <a:ext cx="2632524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Admin\Desktop\Doc4.jpg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208" b="52501" l="51935" r="9461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88" t="27089" r="17413" b="53373"/>
          <a:stretch/>
        </p:blipFill>
        <p:spPr bwMode="auto">
          <a:xfrm>
            <a:off x="4211960" y="2371713"/>
            <a:ext cx="2632185" cy="2366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Admin\Desktop\Doc4_Страница_1.jpg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977" b="50064" l="48186" r="94921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83" t="26709" r="16129" b="51507"/>
          <a:stretch/>
        </p:blipFill>
        <p:spPr bwMode="auto">
          <a:xfrm>
            <a:off x="1043608" y="1879435"/>
            <a:ext cx="2713798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Admin\Desktop\Doc4.jpg">
            <a:hlinkClick r:id="" action="ppaction://hlinkshowjump?jump=nextslide"/>
          </p:cNvPr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746" b="59455" l="50944" r="9454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48" t="26835" r="16927" b="53987"/>
          <a:stretch/>
        </p:blipFill>
        <p:spPr bwMode="auto">
          <a:xfrm>
            <a:off x="2400506" y="3794180"/>
            <a:ext cx="2490807" cy="2243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2276050"/>
      </p:ext>
    </p:extLst>
  </p:cSld>
  <p:clrMapOvr>
    <a:masterClrMapping/>
  </p:clrMapOvr>
  <p:transition spd="slow" advClick="0"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lisyonok.ucoz.ru/smilez/ogromniye/27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769762" cy="34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75812" y="921494"/>
            <a:ext cx="412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14" descr="http://www.slingshop.ru/image/cache/data/z2/599/hlopushka-na-800x800.jpg">
            <a:hlinkClick r:id="" action="ppaction://hlinkshowjump?jump=nextslide"/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46500" l="2500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3394" b="53899"/>
          <a:stretch/>
        </p:blipFill>
        <p:spPr bwMode="auto">
          <a:xfrm>
            <a:off x="7308304" y="5085184"/>
            <a:ext cx="1475656" cy="1227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262167"/>
      </p:ext>
    </p:extLst>
  </p:cSld>
  <p:clrMapOvr>
    <a:masterClrMapping/>
  </p:clrMapOvr>
  <p:transition spd="slow" advClick="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6054" y="476672"/>
            <a:ext cx="4608512" cy="1512143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из этих заданий присутствуют все эти фигуры?</a:t>
            </a:r>
            <a:endParaRPr lang="ru-RU" sz="32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C:\Users\Admin\Desktop\Doc55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505" b="43010" l="27449" r="793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09" t="21358" r="29981" b="57002"/>
          <a:stretch/>
        </p:blipFill>
        <p:spPr bwMode="auto">
          <a:xfrm>
            <a:off x="5796136" y="324375"/>
            <a:ext cx="2042160" cy="1816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Admin\Desktop\Doc4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76828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4" t="342" r="59080" b="78315"/>
          <a:stretch/>
        </p:blipFill>
        <p:spPr bwMode="auto">
          <a:xfrm>
            <a:off x="3275856" y="2080304"/>
            <a:ext cx="2304256" cy="1996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\Desktop\Doc4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930" b="78196" l="29867" r="97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07" t="21561" r="29674" b="56194"/>
          <a:stretch/>
        </p:blipFill>
        <p:spPr bwMode="auto">
          <a:xfrm>
            <a:off x="6372200" y="2276872"/>
            <a:ext cx="2186176" cy="1967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Admin\Desktop\Doc4.jpg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0888" r="28926" b="56178"/>
          <a:stretch/>
        </p:blipFill>
        <p:spPr bwMode="auto">
          <a:xfrm>
            <a:off x="4956408" y="3933056"/>
            <a:ext cx="2508880" cy="22302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\Desktop\Doc4.jpg">
            <a:hlinkClick r:id="" action="ppaction://hlinkshowjump?jump=nextslide"/>
          </p:cNvPr>
          <p:cNvPicPr/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88" b="89996" l="9976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21358" r="28778" b="56719"/>
          <a:stretch/>
        </p:blipFill>
        <p:spPr bwMode="auto">
          <a:xfrm>
            <a:off x="1642178" y="3837974"/>
            <a:ext cx="2376264" cy="2181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5642237"/>
      </p:ext>
    </p:extLst>
  </p:cSld>
  <p:clrMapOvr>
    <a:masterClrMapping/>
  </p:clrMapOvr>
  <p:transition spd="slow" advClick="0"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lisyonok.ucoz.ru/smilez/ogromniye/27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4684"/>
            <a:ext cx="4769762" cy="34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5812" y="921494"/>
            <a:ext cx="412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355420"/>
      </p:ext>
    </p:extLst>
  </p:cSld>
  <p:clrMapOvr>
    <a:masterClrMapping/>
  </p:clrMapOvr>
  <p:transition spd="slow" advClick="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9" y="18864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908050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Задачи: развивать восприятие цвета, формы, величины ; наблюдательность, умение сравнивать и анализировать; концентрировать внимание; связную речь; самоконтроль.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b="1" dirty="0" smtClean="0"/>
              <a:t>Материал</a:t>
            </a:r>
            <a:r>
              <a:rPr lang="ru-RU" sz="1400" dirty="0"/>
              <a:t>: интерактивная доска. Карточки-задания на каждого ребенка .</a:t>
            </a:r>
          </a:p>
          <a:p>
            <a:pPr algn="ctr"/>
            <a:r>
              <a:rPr lang="ru-RU" sz="1400" b="1" dirty="0"/>
              <a:t> </a:t>
            </a:r>
            <a:r>
              <a:rPr lang="ru-RU" sz="1400" b="1" dirty="0" smtClean="0"/>
              <a:t>Ход </a:t>
            </a:r>
            <a:r>
              <a:rPr lang="ru-RU" sz="1400" b="1" dirty="0"/>
              <a:t>игры</a:t>
            </a:r>
            <a:endParaRPr lang="ru-RU" sz="1400" dirty="0"/>
          </a:p>
          <a:p>
            <a:r>
              <a:rPr lang="ru-RU" sz="1400" dirty="0"/>
              <a:t>Взрослый  рассказывает детям  о волшебной стране, в которой все предметы перепутались и предлагает помочь их  найти.</a:t>
            </a:r>
          </a:p>
          <a:p>
            <a:r>
              <a:rPr lang="ru-RU" sz="1400" dirty="0"/>
              <a:t>Схемы расположения предметов отображены на интерактивной доске.</a:t>
            </a:r>
          </a:p>
          <a:p>
            <a:r>
              <a:rPr lang="ru-RU" sz="1400" dirty="0"/>
              <a:t>По желанию один ребенок выходит к интерактивной доске и начинает игру. Остальные дети играют за столами ориентируясь на интерактивную доску.   После выполненного задания дети проверяют правильность его выполнения .  </a:t>
            </a:r>
            <a:r>
              <a:rPr lang="ru-RU" sz="1400" dirty="0" smtClean="0"/>
              <a:t> Если </a:t>
            </a:r>
            <a:r>
              <a:rPr lang="ru-RU" sz="1400" dirty="0"/>
              <a:t>дети затрудняются, то предложите рассмотреть картинку самостоятельно или отвечая на наводящие вопросы. Необходимо выделить признаки: цвет, форму, величину, пространственное расположение, количество предметов и их деталей. Побуждайте ребенка анализировать ошибки в развернутой речи. Предлагайте детям при сравнении картинок называть одинаковые и различные признаки</a:t>
            </a:r>
            <a:r>
              <a:rPr lang="ru-RU" sz="1400" dirty="0" smtClean="0"/>
              <a:t>.</a:t>
            </a:r>
            <a:endParaRPr lang="ru-RU" sz="1400" dirty="0">
              <a:latin typeface="+mn-lt"/>
            </a:endParaRPr>
          </a:p>
          <a:p>
            <a:pPr>
              <a:defRPr/>
            </a:pPr>
            <a:endParaRPr lang="ru-RU" sz="1400" dirty="0" smtClean="0">
              <a:latin typeface="+mn-lt"/>
            </a:endParaRPr>
          </a:p>
          <a:p>
            <a:pPr>
              <a:defRPr/>
            </a:pPr>
            <a:r>
              <a:rPr lang="ru-RU" sz="1400" dirty="0" smtClean="0">
                <a:latin typeface="+mn-lt"/>
              </a:rPr>
              <a:t>Игра </a:t>
            </a:r>
            <a:r>
              <a:rPr lang="ru-RU" sz="1400" dirty="0">
                <a:latin typeface="+mn-lt"/>
              </a:rPr>
              <a:t>начинается при нажатие кнопки </a:t>
            </a:r>
          </a:p>
          <a:p>
            <a:pPr>
              <a:defRPr/>
            </a:pPr>
            <a:endParaRPr lang="ru-RU" sz="1400" dirty="0">
              <a:latin typeface="+mn-lt"/>
            </a:endParaRPr>
          </a:p>
          <a:p>
            <a:pPr>
              <a:defRPr/>
            </a:pPr>
            <a:r>
              <a:rPr lang="ru-RU" sz="1400" dirty="0" smtClean="0">
                <a:latin typeface="+mn-lt"/>
              </a:rPr>
              <a:t>Дети </a:t>
            </a:r>
            <a:r>
              <a:rPr lang="ru-RU" sz="1400" dirty="0">
                <a:latin typeface="+mn-lt"/>
              </a:rPr>
              <a:t>нажимают на </a:t>
            </a:r>
            <a:r>
              <a:rPr lang="ru-RU" sz="1400" dirty="0" smtClean="0">
                <a:latin typeface="+mn-lt"/>
              </a:rPr>
              <a:t>картинку расположенную на игровом поле  , </a:t>
            </a:r>
            <a:r>
              <a:rPr lang="ru-RU" sz="1400" dirty="0">
                <a:latin typeface="+mn-lt"/>
              </a:rPr>
              <a:t>если выбор правильный </a:t>
            </a:r>
            <a:r>
              <a:rPr lang="ru-RU" sz="1400" dirty="0" smtClean="0">
                <a:latin typeface="+mn-lt"/>
              </a:rPr>
              <a:t>то высвечивается «подарок</a:t>
            </a:r>
            <a:r>
              <a:rPr lang="ru-RU" sz="1400" dirty="0">
                <a:latin typeface="+mn-lt"/>
              </a:rPr>
              <a:t>» </a:t>
            </a:r>
            <a:r>
              <a:rPr lang="ru-RU" sz="1400" dirty="0" smtClean="0">
                <a:latin typeface="+mn-lt"/>
              </a:rPr>
              <a:t>                                        Если </a:t>
            </a:r>
            <a:r>
              <a:rPr lang="ru-RU" sz="1400" dirty="0">
                <a:latin typeface="+mn-lt"/>
              </a:rPr>
              <a:t>нет-то картинка исчезает.</a:t>
            </a:r>
          </a:p>
          <a:p>
            <a:pPr>
              <a:defRPr/>
            </a:pPr>
            <a:endParaRPr lang="ru-RU" sz="1400" dirty="0" smtClean="0">
              <a:latin typeface="+mn-lt"/>
            </a:endParaRPr>
          </a:p>
          <a:p>
            <a:pPr>
              <a:defRPr/>
            </a:pPr>
            <a:endParaRPr lang="ru-RU" sz="1400" dirty="0" smtClean="0">
              <a:latin typeface="+mn-lt"/>
            </a:endParaRPr>
          </a:p>
          <a:p>
            <a:pPr>
              <a:defRPr/>
            </a:pPr>
            <a:r>
              <a:rPr lang="ru-RU" sz="1400" dirty="0" smtClean="0">
                <a:latin typeface="+mn-lt"/>
              </a:rPr>
              <a:t>Далее </a:t>
            </a:r>
            <a:r>
              <a:rPr lang="ru-RU" sz="1400" dirty="0">
                <a:latin typeface="+mn-lt"/>
              </a:rPr>
              <a:t>можно продолжить игру  нажав </a:t>
            </a:r>
          </a:p>
          <a:p>
            <a:pPr>
              <a:defRPr/>
            </a:pPr>
            <a:endParaRPr lang="ru-RU" sz="1400" dirty="0">
              <a:latin typeface="+mn-lt"/>
            </a:endParaRPr>
          </a:p>
          <a:p>
            <a:pPr>
              <a:defRPr/>
            </a:pPr>
            <a:r>
              <a:rPr lang="ru-RU" sz="1400" dirty="0">
                <a:latin typeface="+mn-lt"/>
              </a:rPr>
              <a:t>При повторении игры дети могут меняться местами и продолжать ее самостоятельно.</a:t>
            </a:r>
          </a:p>
          <a:p>
            <a:pPr>
              <a:defRPr/>
            </a:pPr>
            <a:endParaRPr lang="ru-RU" sz="1400" dirty="0">
              <a:latin typeface="+mn-lt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18" y="3781183"/>
            <a:ext cx="530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05" y="4508823"/>
            <a:ext cx="991925" cy="7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18" y="4953974"/>
            <a:ext cx="804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D:\Ирина\документы Ирина\уроки 1 класс 2012 г\Тесты 1 класс\математика\старт зеленая.png">
            <a:hlinkClick r:id="" action="ppaction://hlinkshowjump?jump=nextslide">
              <a:snd r:embed="rId2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85" y="5445224"/>
            <a:ext cx="1149240" cy="114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508936"/>
      </p:ext>
    </p:extLst>
  </p:cSld>
  <p:clrMapOvr>
    <a:masterClrMapping/>
  </p:clrMapOvr>
  <p:transition spd="slow" advClick="0">
    <p:pu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928688" y="620713"/>
            <a:ext cx="3787775" cy="10699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точно такую же чашку</a:t>
            </a:r>
            <a:endParaRPr lang="ru-RU" sz="32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C:\Users\Admin\Desktop\Doc55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5" b="89758" l="5491" r="99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55" y="27143"/>
            <a:ext cx="2747645" cy="2455545"/>
          </a:xfrm>
          <a:prstGeom prst="rect">
            <a:avLst/>
          </a:prstGeom>
          <a:noFill/>
          <a:extLst/>
        </p:spPr>
      </p:pic>
      <p:pic>
        <p:nvPicPr>
          <p:cNvPr id="10" name="Рисунок 9" descr="http://www.detiseti.ru/images/library/tasks/search/posuda-01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386" b="81053" l="28947" r="5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91" t="65327" r="41709" b="19095"/>
          <a:stretch/>
        </p:blipFill>
        <p:spPr bwMode="auto">
          <a:xfrm>
            <a:off x="1480473" y="4509120"/>
            <a:ext cx="2307344" cy="1233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www.detiseti.ru/images/library/tasks/search/posuda-01.jpg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281" b="97895" l="37368" r="7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38" t="80402" r="23617"/>
          <a:stretch/>
        </p:blipFill>
        <p:spPr bwMode="auto">
          <a:xfrm>
            <a:off x="2354862" y="2745369"/>
            <a:ext cx="3312815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www.detiseti.ru/images/library/tasks/search/posuda-01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74" b="94386" l="69123" r="975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29" t="77889" b="6030"/>
          <a:stretch/>
        </p:blipFill>
        <p:spPr bwMode="auto">
          <a:xfrm>
            <a:off x="5667677" y="2938973"/>
            <a:ext cx="2771800" cy="1268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www.detiseti.ru/images/library/tasks/search/posuda-01.jpg">
            <a:hlinkClick r:id="" action="ppaction://hlinkshowjump?jump=nextslide"/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75" b="46491" l="3158" r="32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43" r="68090" b="54523"/>
          <a:stretch/>
        </p:blipFill>
        <p:spPr bwMode="auto">
          <a:xfrm>
            <a:off x="4011270" y="4366917"/>
            <a:ext cx="2706082" cy="1518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://lisyonok.ucoz.ru/smilez/ogromniye/278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769762" cy="34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5812" y="476672"/>
            <a:ext cx="412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14" descr="http://www.slingshop.ru/image/cache/data/z2/599/hlopushka-na-800x800.jpg">
            <a:hlinkClick r:id="" action="ppaction://hlinkshowjump?jump=nextslide"/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25" b="46500" l="2500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3394" b="53899"/>
          <a:stretch/>
        </p:blipFill>
        <p:spPr bwMode="auto">
          <a:xfrm>
            <a:off x="7308304" y="5085184"/>
            <a:ext cx="1475656" cy="1227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Click="0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688" y="620713"/>
            <a:ext cx="3787775" cy="10699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такой же рисунок</a:t>
            </a:r>
            <a:endParaRPr lang="ru-RU" sz="32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Users\Admin\Desktop\Doc2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4946"/>
            <a:ext cx="3096344" cy="267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Doc2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2664296" cy="228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Doc2.jpg">
            <a:hlinkClick r:id="" action="ppaction://hlinkshowjump?jump=nextslide"/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1"/>
            <a:ext cx="2448188" cy="208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3002518" cy="2699752"/>
          </a:xfrm>
          <a:prstGeom prst="rect">
            <a:avLst/>
          </a:prstGeom>
          <a:noFill/>
        </p:spPr>
      </p:pic>
      <p:pic>
        <p:nvPicPr>
          <p:cNvPr id="12" name="Рисунок 11" descr="C:\Users\Admin\Desktop\Doc2.jpg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968" l="0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273" b="41635"/>
          <a:stretch/>
        </p:blipFill>
        <p:spPr bwMode="auto">
          <a:xfrm>
            <a:off x="3779912" y="3208840"/>
            <a:ext cx="2494350" cy="2290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:pull/>
        <p:sndAc>
          <p:stSnd>
            <p:snd r:embed="rId2" name="drumroll.wav"/>
          </p:stSnd>
        </p:sndAc>
      </p:transition>
    </mc:Choice>
    <mc:Fallback xmlns="">
      <p:transition spd="slow" advClick="0">
        <p:pull/>
        <p:sndAc>
          <p:stSnd>
            <p:snd r:embed="rId1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lisyonok.ucoz.ru/smilez/ogromniye/278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769762" cy="34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75812" y="921494"/>
            <a:ext cx="412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14" descr="http://www.slingshop.ru/image/cache/data/z2/599/hlopushka-na-800x800.jpg">
            <a:hlinkClick r:id="" action="ppaction://hlinkshowjump?jump=nextslide"/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25" b="46500" l="2500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3394" b="53899"/>
          <a:stretch/>
        </p:blipFill>
        <p:spPr bwMode="auto">
          <a:xfrm>
            <a:off x="7308304" y="5085184"/>
            <a:ext cx="1475656" cy="1227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Click="0"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28688" y="620713"/>
            <a:ext cx="3787775" cy="10699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такой же зонтик</a:t>
            </a:r>
            <a:endParaRPr lang="ru-RU" sz="32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C:\Users\Admin\Desktop\Doc2_Страница_1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4421" l="5502" r="551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0" t="4708" r="44176" b="66234"/>
          <a:stretch/>
        </p:blipFill>
        <p:spPr bwMode="auto">
          <a:xfrm>
            <a:off x="4716016" y="188640"/>
            <a:ext cx="2927856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40" b="75730" l="7607" r="782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2" t="9185" r="35814" b="30814"/>
          <a:stretch/>
        </p:blipFill>
        <p:spPr bwMode="auto">
          <a:xfrm>
            <a:off x="448219" y="2239322"/>
            <a:ext cx="2376264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Admin\Desktop\Doc3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65520" l="0" r="62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11674" r="37701" b="34205"/>
          <a:stretch/>
        </p:blipFill>
        <p:spPr bwMode="auto">
          <a:xfrm>
            <a:off x="2824483" y="2060848"/>
            <a:ext cx="2664296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Admin\Desktop\Doc2_Страница_1.jpg">
            <a:hlinkClick r:id="" action="ppaction://hlinkshowjump?jump=nextslide"/>
          </p:cNvPr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44421" l="5502" r="551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0" t="4708" r="44176" b="66234"/>
          <a:stretch/>
        </p:blipFill>
        <p:spPr bwMode="auto">
          <a:xfrm>
            <a:off x="1796005" y="4077072"/>
            <a:ext cx="2368471" cy="2044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Admin\Desktop\Doc2.jpg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95" b="100000" l="535" r="89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4" t="9003" r="23670" b="17042"/>
          <a:stretch/>
        </p:blipFill>
        <p:spPr bwMode="auto">
          <a:xfrm rot="20915727">
            <a:off x="3981596" y="3766025"/>
            <a:ext cx="2711780" cy="2310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Admin\Desktop\Doc55.jpg"/>
          <p:cNvPicPr/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414" l="0" r="97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10938" r="32628" b="36195"/>
          <a:stretch/>
        </p:blipFill>
        <p:spPr bwMode="auto">
          <a:xfrm>
            <a:off x="6073775" y="2314345"/>
            <a:ext cx="2890713" cy="260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Click="0">
    <p:cov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lisyonok.ucoz.ru/smilez/ogromniye/27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769762" cy="34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5812" y="921494"/>
            <a:ext cx="412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4" descr="http://www.slingshop.ru/image/cache/data/z2/599/hlopushka-na-800x800.jpg">
            <a:hlinkClick r:id="" action="ppaction://hlinkshowjump?jump=nextslide"/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46500" l="2500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3394" b="53899"/>
          <a:stretch/>
        </p:blipFill>
        <p:spPr bwMode="auto">
          <a:xfrm>
            <a:off x="7308304" y="5085184"/>
            <a:ext cx="1475656" cy="1227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3351225"/>
      </p:ext>
    </p:extLst>
  </p:cSld>
  <p:clrMapOvr>
    <a:masterClrMapping/>
  </p:clrMapOvr>
  <p:transition spd="slow" advClick="0"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476672"/>
            <a:ext cx="4608512" cy="1512143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группе присутствуют только эти предметы</a:t>
            </a:r>
            <a:endParaRPr lang="ru-RU" sz="32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C:\Users\Admin\Desktop\Doc55_Страница_1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92" b="41300" l="54776" r="82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20" t="20748" r="17897" b="60431"/>
          <a:stretch/>
        </p:blipFill>
        <p:spPr bwMode="auto">
          <a:xfrm>
            <a:off x="5508104" y="407033"/>
            <a:ext cx="2592288" cy="2343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Admin\Desktop\Doc3.jp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20" b="89959" l="9924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30" t="7062" r="19440" b="30791"/>
          <a:stretch/>
        </p:blipFill>
        <p:spPr bwMode="auto">
          <a:xfrm>
            <a:off x="5796137" y="3678944"/>
            <a:ext cx="2880320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\Desktop\Doc3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36" b="89936" l="9990" r="973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3" t="14854" r="5306" b="25464"/>
          <a:stretch/>
        </p:blipFill>
        <p:spPr bwMode="auto">
          <a:xfrm>
            <a:off x="3635895" y="2348880"/>
            <a:ext cx="2736303" cy="2660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Admin\Desktop\Doc3.jpg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101" b="92574" l="9902" r="89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3" t="31810" r="22383" b="29877"/>
          <a:stretch/>
        </p:blipFill>
        <p:spPr bwMode="auto">
          <a:xfrm>
            <a:off x="1763688" y="4005064"/>
            <a:ext cx="2664296" cy="2444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Admin\Desktop\Doc3.jpg">
            <a:hlinkClick r:id="" action="ppaction://hlinkshowjump?jump=nextslide"/>
          </p:cNvPr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676" r="89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" y="2348880"/>
            <a:ext cx="2701879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038539"/>
      </p:ext>
    </p:extLst>
  </p:cSld>
  <p:clrMapOvr>
    <a:masterClrMapping/>
  </p:clrMapOvr>
  <p:transition spd="slow" advClick="0">
    <p:push dir="u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121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«Найди одинаковые предметы»</vt:lpstr>
      <vt:lpstr>Презентация PowerPoint</vt:lpstr>
      <vt:lpstr>Найди точно такую же чашку</vt:lpstr>
      <vt:lpstr>Презентация PowerPoint</vt:lpstr>
      <vt:lpstr>Найди такой же рисунок</vt:lpstr>
      <vt:lpstr>Презентация PowerPoint</vt:lpstr>
      <vt:lpstr>Найди такой же зонтик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59</cp:revision>
  <dcterms:created xsi:type="dcterms:W3CDTF">2014-08-08T16:01:14Z</dcterms:created>
  <dcterms:modified xsi:type="dcterms:W3CDTF">2018-04-20T14:34:19Z</dcterms:modified>
</cp:coreProperties>
</file>