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0" r:id="rId4"/>
    <p:sldId id="258" r:id="rId5"/>
    <p:sldId id="265" r:id="rId6"/>
    <p:sldId id="263" r:id="rId7"/>
    <p:sldId id="266" r:id="rId8"/>
    <p:sldId id="267" r:id="rId9"/>
    <p:sldId id="268" r:id="rId10"/>
    <p:sldId id="261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009900"/>
    <a:srgbClr val="339933"/>
    <a:srgbClr val="339966"/>
    <a:srgbClr val="CC0066"/>
    <a:srgbClr val="FE007F"/>
    <a:srgbClr val="CC0000"/>
    <a:srgbClr val="6C0000"/>
    <a:srgbClr val="753805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331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67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59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573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324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67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647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561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106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15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607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0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audio" Target="../media/audio2.wav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3.wdp"/><Relationship Id="rId1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3.wav"/><Relationship Id="rId7" Type="http://schemas.microsoft.com/office/2007/relationships/hdphoto" Target="../media/hdphoto7.wdp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hdphoto" Target="../media/hdphoto5.wdp"/><Relationship Id="rId5" Type="http://schemas.openxmlformats.org/officeDocument/2006/relationships/audio" Target="../media/audio2.wav"/><Relationship Id="rId10" Type="http://schemas.openxmlformats.org/officeDocument/2006/relationships/image" Target="../media/image13.png"/><Relationship Id="rId4" Type="http://schemas.openxmlformats.org/officeDocument/2006/relationships/audio" Target="../media/audio4.wav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4.wav"/><Relationship Id="rId7" Type="http://schemas.microsoft.com/office/2007/relationships/hdphoto" Target="../media/hdphoto8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28.png"/><Relationship Id="rId5" Type="http://schemas.openxmlformats.org/officeDocument/2006/relationships/image" Target="../media/image23.jpe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audio" Target="../media/audio1.wav"/><Relationship Id="rId4" Type="http://schemas.openxmlformats.org/officeDocument/2006/relationships/audio" Target="../media/audio5.wav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844824"/>
            <a:ext cx="5616624" cy="122413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noFill/>
                </a:ln>
                <a:solidFill>
                  <a:srgbClr val="CC0066">
                    <a:alpha val="75000"/>
                  </a:srgbClr>
                </a:solidFill>
                <a:effectLst>
                  <a:outerShdw blurRad="50800" dist="63500" dir="10800000" algn="tl">
                    <a:srgbClr val="000000">
                      <a:alpha val="30000"/>
                    </a:srgbClr>
                  </a:outerShdw>
                </a:effectLst>
              </a:rPr>
              <a:t>«Волшебная логика»</a:t>
            </a:r>
            <a:endParaRPr lang="ru-RU" b="1" dirty="0">
              <a:ln w="11430">
                <a:noFill/>
              </a:ln>
              <a:solidFill>
                <a:srgbClr val="CC0066">
                  <a:alpha val="75000"/>
                </a:srgbClr>
              </a:solidFill>
              <a:effectLst>
                <a:outerShdw blurRad="50800" dist="63500" dir="108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9" descr="D:\Ирина\документы Ирина\уроки 1 класс 2012 г\Тесты 1 класс\математика\старт зеленая.png">
            <a:hlinkClick r:id="" action="ppaction://hlinkshowjump?jump=nextslide">
              <a:snd r:embed="rId3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996" y="5085184"/>
            <a:ext cx="137795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250" y="333375"/>
            <a:ext cx="6192838" cy="1366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 smtClean="0">
                <a:solidFill>
                  <a:srgbClr val="000000"/>
                </a:solidFill>
              </a:rPr>
              <a:t>филиал Муниципального автономного   дошкольного  образовательного учреждения </a:t>
            </a:r>
            <a:endParaRPr lang="ru-RU" altLang="ru-RU" sz="1000" dirty="0" smtClean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 smtClean="0">
                <a:solidFill>
                  <a:srgbClr val="000000"/>
                </a:solidFill>
              </a:rPr>
              <a:t>«Детский сад №26 комбинированного вида»-</a:t>
            </a:r>
            <a:endParaRPr lang="ru-RU" altLang="ru-RU" sz="1000" dirty="0" smtClean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000000"/>
                </a:solidFill>
              </a:rPr>
              <a:t>«Детский сад №54</a:t>
            </a:r>
            <a:r>
              <a:rPr lang="ru-RU" altLang="ru-RU" sz="1800" b="1" dirty="0" smtClean="0">
                <a:solidFill>
                  <a:srgbClr val="000000"/>
                </a:solidFill>
              </a:rPr>
              <a:t>»</a:t>
            </a:r>
            <a:endParaRPr lang="ru-RU" altLang="ru-RU" sz="1000" dirty="0" smtClean="0">
              <a:solidFill>
                <a:srgbClr val="FFFFFF"/>
              </a:solidFill>
            </a:endParaRPr>
          </a:p>
        </p:txBody>
      </p:sp>
      <p:sp>
        <p:nvSpPr>
          <p:cNvPr id="5" name="Поле 1"/>
          <p:cNvSpPr txBox="1"/>
          <p:nvPr/>
        </p:nvSpPr>
        <p:spPr>
          <a:xfrm>
            <a:off x="1712995" y="2852936"/>
            <a:ext cx="6696744" cy="125285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prstTxWarp prst="textDeflate">
              <a:avLst>
                <a:gd name="adj" fmla="val 19397"/>
              </a:avLst>
            </a:prstTxWarp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000" b="1" dirty="0" err="1">
                <a:solidFill>
                  <a:srgbClr val="00206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Логико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 –математическая  игра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для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детей</a:t>
            </a:r>
            <a:endParaRPr lang="ru-RU" sz="105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 старшего </a:t>
            </a:r>
            <a:r>
              <a:rPr lang="ru-RU" b="1" dirty="0">
                <a:solidFill>
                  <a:srgbClr val="00206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дошкольного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 возраста</a:t>
            </a:r>
            <a:endParaRPr lang="ru-RU" sz="1050" dirty="0"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97542" y="4105791"/>
            <a:ext cx="5327650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smtClean="0">
                <a:solidFill>
                  <a:schemeClr val="tx1"/>
                </a:solidFill>
              </a:rPr>
              <a:t>Составитель: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400" b="1" dirty="0" err="1">
                <a:solidFill>
                  <a:schemeClr val="tx1"/>
                </a:solidFill>
              </a:rPr>
              <a:t>Тарлавина</a:t>
            </a:r>
            <a:r>
              <a:rPr lang="ru-RU" sz="1400" b="1" dirty="0">
                <a:solidFill>
                  <a:schemeClr val="tx1"/>
                </a:solidFill>
              </a:rPr>
              <a:t> Е.А. </a:t>
            </a:r>
            <a:r>
              <a:rPr lang="ru-RU" sz="1400" dirty="0">
                <a:solidFill>
                  <a:schemeClr val="tx1"/>
                </a:solidFill>
              </a:rPr>
              <a:t>старший </a:t>
            </a:r>
            <a:r>
              <a:rPr lang="ru-RU" sz="1400" dirty="0" smtClean="0">
                <a:solidFill>
                  <a:schemeClr val="tx1"/>
                </a:solidFill>
              </a:rPr>
              <a:t>воспитатель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lisyonok.ucoz.ru/smilez_arbuz/MOI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633" y="2060848"/>
            <a:ext cx="3676607" cy="383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09919" y="715449"/>
            <a:ext cx="4121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585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  <p:sndAc>
          <p:stSnd>
            <p:snd r:embed="rId2" name="chimes.wav"/>
          </p:stSnd>
        </p:sndAc>
      </p:transition>
    </mc:Choice>
    <mc:Fallback xmlns="">
      <p:transition spd="slow" advClick="0">
        <p:circl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674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908050"/>
            <a:ext cx="878497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/>
              <a:t>Задачи: развивать восприятие цвета, формы, величины предметов, связную речь; умение концентрировать внимание.</a:t>
            </a:r>
            <a:endParaRPr lang="ru-RU" sz="1400" dirty="0"/>
          </a:p>
          <a:p>
            <a:pPr fontAlgn="base"/>
            <a:r>
              <a:rPr lang="ru-RU" sz="1400" b="1" dirty="0"/>
              <a:t>Материал</a:t>
            </a:r>
            <a:r>
              <a:rPr lang="ru-RU" sz="1400" dirty="0"/>
              <a:t>: интерактивная доска. Карточки-задания на каждого ребенка .</a:t>
            </a:r>
          </a:p>
          <a:p>
            <a:pPr algn="ctr" fontAlgn="base"/>
            <a:r>
              <a:rPr lang="ru-RU" sz="1400" b="1" dirty="0"/>
              <a:t>Ход игры</a:t>
            </a:r>
            <a:endParaRPr lang="ru-RU" sz="1400" dirty="0"/>
          </a:p>
          <a:p>
            <a:pPr lvl="0" fontAlgn="base"/>
            <a:r>
              <a:rPr lang="ru-RU" sz="1200" i="1" u="sng" dirty="0"/>
              <a:t>Задание </a:t>
            </a:r>
            <a:r>
              <a:rPr lang="ru-RU" sz="1200" dirty="0"/>
              <a:t> .Взрослый  рассказывает о том, что у детей прохудились сапожки просит помочь найти для каждого заплатку.   Схемы заплаток и картинки сапог  отображены на интерактивной доске.  </a:t>
            </a:r>
          </a:p>
          <a:p>
            <a:pPr lvl="0"/>
            <a:r>
              <a:rPr lang="ru-RU" sz="1200" i="1" u="sng" dirty="0"/>
              <a:t>Задание  </a:t>
            </a:r>
            <a:r>
              <a:rPr lang="ru-RU" sz="1200" dirty="0"/>
              <a:t>Взрослый просит детей помочь починить платочки . Схемы заплаток и картинки платочков отображены на интерактивной доске.  </a:t>
            </a:r>
          </a:p>
          <a:p>
            <a:pPr lvl="0"/>
            <a:r>
              <a:rPr lang="ru-RU" sz="1200" i="1" u="sng" dirty="0"/>
              <a:t>Задание </a:t>
            </a:r>
            <a:r>
              <a:rPr lang="ru-RU" sz="1200" dirty="0"/>
              <a:t>Взрослый просит детей помочь найти бусинку. Схемы бусинок отображены на интерактивной доске.  </a:t>
            </a:r>
          </a:p>
          <a:p>
            <a:pPr lvl="0" fontAlgn="base"/>
            <a:r>
              <a:rPr lang="ru-RU" sz="1200" i="1" u="sng" dirty="0"/>
              <a:t>Задание.</a:t>
            </a:r>
            <a:r>
              <a:rPr lang="ru-RU" sz="1200" dirty="0"/>
              <a:t> Взрослый просит детей составить коврик  из предложенных фигур. Схема коврика и фигуры отображены на интерактивной доске.</a:t>
            </a:r>
          </a:p>
          <a:p>
            <a:pPr fontAlgn="base"/>
            <a:r>
              <a:rPr lang="ru-RU" sz="1200" dirty="0"/>
              <a:t>По желанию один ребенок выходит к интерактивной доске и начинает игру. Остальные дети играют за столами ориентируясь на интерактивную доску</a:t>
            </a:r>
            <a:r>
              <a:rPr lang="ru-RU" sz="1200" dirty="0" smtClean="0"/>
              <a:t>.</a:t>
            </a:r>
            <a:r>
              <a:rPr lang="ru-RU" sz="1200" dirty="0"/>
              <a:t> Если ребенок выполнил задание неправильно, попросите его самостоятельно или с помощью наводящих вопросов проанализировать ( в развернутой речи) и исправить ошибки. </a:t>
            </a:r>
            <a:endParaRPr lang="ru-RU" sz="1200" dirty="0" smtClean="0"/>
          </a:p>
          <a:p>
            <a:pPr>
              <a:defRPr/>
            </a:pPr>
            <a:r>
              <a:rPr lang="ru-RU" sz="1400" dirty="0"/>
              <a:t>Игра начинается при нажатие кнопки </a:t>
            </a:r>
          </a:p>
          <a:p>
            <a:pPr>
              <a:defRPr/>
            </a:pPr>
            <a:endParaRPr lang="ru-RU" sz="1400" dirty="0"/>
          </a:p>
          <a:p>
            <a:pPr>
              <a:defRPr/>
            </a:pPr>
            <a:r>
              <a:rPr lang="ru-RU" sz="1400" dirty="0"/>
              <a:t>Дети нажимают на фигуру</a:t>
            </a:r>
            <a:r>
              <a:rPr lang="ru-RU" sz="1400" dirty="0" smtClean="0"/>
              <a:t>, расположенную  внизу игрового поля  если </a:t>
            </a:r>
            <a:r>
              <a:rPr lang="ru-RU" sz="1400" dirty="0"/>
              <a:t>выбор правильный эта фигура плавно проходит на свое место. Если нет-то фигура </a:t>
            </a:r>
            <a:r>
              <a:rPr lang="ru-RU" sz="1400" dirty="0" smtClean="0"/>
              <a:t>исчезает.</a:t>
            </a:r>
            <a:endParaRPr lang="ru-RU" sz="1400" dirty="0"/>
          </a:p>
          <a:p>
            <a:pPr>
              <a:defRPr/>
            </a:pPr>
            <a:r>
              <a:rPr lang="ru-RU" sz="1400" dirty="0" smtClean="0"/>
              <a:t>После </a:t>
            </a:r>
            <a:r>
              <a:rPr lang="ru-RU" sz="1400" dirty="0"/>
              <a:t>выполненного задания дети проверяют правильность его выполнения нажав значок</a:t>
            </a:r>
          </a:p>
          <a:p>
            <a:pPr>
              <a:defRPr/>
            </a:pPr>
            <a:endParaRPr lang="ru-RU" sz="1400" dirty="0"/>
          </a:p>
          <a:p>
            <a:pPr>
              <a:defRPr/>
            </a:pPr>
            <a:r>
              <a:rPr lang="ru-RU" sz="1400" dirty="0"/>
              <a:t>Далее можно продолжить игру  нажав </a:t>
            </a:r>
          </a:p>
          <a:p>
            <a:pPr>
              <a:defRPr/>
            </a:pPr>
            <a:endParaRPr lang="ru-RU" sz="1400" dirty="0"/>
          </a:p>
          <a:p>
            <a:pPr>
              <a:defRPr/>
            </a:pPr>
            <a:r>
              <a:rPr lang="ru-RU" sz="1400" dirty="0"/>
              <a:t>При повторении игры дети могут меняться местами и продолжать ее самостоятельно.</a:t>
            </a:r>
          </a:p>
          <a:p>
            <a:pPr>
              <a:defRPr/>
            </a:pPr>
            <a:endParaRPr lang="ru-RU" sz="1400" dirty="0"/>
          </a:p>
          <a:p>
            <a:pPr fontAlgn="base"/>
            <a:endParaRPr lang="ru-RU" sz="1400" dirty="0"/>
          </a:p>
          <a:p>
            <a:pPr fontAlgn="base"/>
            <a:endParaRPr lang="ru-RU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145" y="3574243"/>
            <a:ext cx="530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88" y="4323121"/>
            <a:ext cx="7112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032" y="4678721"/>
            <a:ext cx="806450" cy="67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 descr="D:\Ирина\документы Ирина\уроки 1 класс 2012 г\Тесты 1 класс\математика\старт зеленая.png">
            <a:hlinkClick r:id="" action="ppaction://hlinkshowjump?jump=nextslide">
              <a:snd r:embed="rId2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540507"/>
            <a:ext cx="1086959" cy="108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96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ll dir="ld"/>
        <p:sndAc>
          <p:stSnd>
            <p:snd r:embed="rId2" name="drumroll.wav"/>
          </p:stSnd>
        </p:sndAc>
      </p:transition>
    </mc:Choice>
    <mc:Fallback xmlns="">
      <p:transition spd="slow" advClick="0">
        <p:pull dir="ld"/>
        <p:sndAc>
          <p:stSnd>
            <p:snd r:embed="rId8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4176464" cy="108012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Почини сапожки</a:t>
            </a:r>
            <a:endParaRPr lang="ru-RU" sz="3600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C:\Users\Admin\Desktop\Doc2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19" r="50821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10" t="7224" r="49770" b="66572"/>
          <a:stretch/>
        </p:blipFill>
        <p:spPr bwMode="auto">
          <a:xfrm>
            <a:off x="834391" y="1559884"/>
            <a:ext cx="2088232" cy="223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ятно 1 5"/>
          <p:cNvSpPr/>
          <p:nvPr/>
        </p:nvSpPr>
        <p:spPr>
          <a:xfrm>
            <a:off x="4139952" y="5373216"/>
            <a:ext cx="690883" cy="648072"/>
          </a:xfrm>
          <a:prstGeom prst="irregularSeal1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C:\Users\Admin\Desktop\Doc2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977" l="0" r="99781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09" t="4105" r="49800" b="66149"/>
          <a:stretch/>
        </p:blipFill>
        <p:spPr bwMode="auto">
          <a:xfrm>
            <a:off x="2699792" y="1253208"/>
            <a:ext cx="2225441" cy="2576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6-конечная звезда 8"/>
          <p:cNvSpPr/>
          <p:nvPr/>
        </p:nvSpPr>
        <p:spPr>
          <a:xfrm>
            <a:off x="1899079" y="4348858"/>
            <a:ext cx="648072" cy="675158"/>
          </a:xfrm>
          <a:prstGeom prst="star6">
            <a:avLst>
              <a:gd name="adj" fmla="val 21872"/>
              <a:gd name="hf" fmla="val 11547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C:\Users\Admin\Desktop\Doc2.jpg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1" b="89977" l="1204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00" t="7361" r="50600" b="64327"/>
          <a:stretch/>
        </p:blipFill>
        <p:spPr bwMode="auto">
          <a:xfrm>
            <a:off x="4796764" y="1559884"/>
            <a:ext cx="2079492" cy="25158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12-конечная звезда 10"/>
          <p:cNvSpPr/>
          <p:nvPr/>
        </p:nvSpPr>
        <p:spPr>
          <a:xfrm>
            <a:off x="7668344" y="5171629"/>
            <a:ext cx="684000" cy="720000"/>
          </a:xfrm>
          <a:prstGeom prst="star12">
            <a:avLst>
              <a:gd name="adj" fmla="val 25396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C:\Users\Admin\Desktop\Doc2.jpg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977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795" r="47799" b="64185"/>
          <a:stretch/>
        </p:blipFill>
        <p:spPr bwMode="auto">
          <a:xfrm>
            <a:off x="6660232" y="1484784"/>
            <a:ext cx="2376264" cy="26211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32-конечная звезда 12"/>
          <p:cNvSpPr/>
          <p:nvPr/>
        </p:nvSpPr>
        <p:spPr>
          <a:xfrm>
            <a:off x="4488835" y="4286873"/>
            <a:ext cx="684000" cy="686779"/>
          </a:xfrm>
          <a:prstGeom prst="star32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7-конечная звезда 14"/>
          <p:cNvSpPr/>
          <p:nvPr/>
        </p:nvSpPr>
        <p:spPr>
          <a:xfrm>
            <a:off x="5836510" y="5046437"/>
            <a:ext cx="864096" cy="845192"/>
          </a:xfrm>
          <a:prstGeom prst="star7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10-конечная звезда 16"/>
          <p:cNvSpPr/>
          <p:nvPr/>
        </p:nvSpPr>
        <p:spPr>
          <a:xfrm>
            <a:off x="2572062" y="4929482"/>
            <a:ext cx="728705" cy="887467"/>
          </a:xfrm>
          <a:prstGeom prst="star10">
            <a:avLst>
              <a:gd name="adj" fmla="val 30044"/>
              <a:gd name="hf" fmla="val 105146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конечная звезда 17"/>
          <p:cNvSpPr/>
          <p:nvPr/>
        </p:nvSpPr>
        <p:spPr>
          <a:xfrm>
            <a:off x="6268558" y="4105889"/>
            <a:ext cx="823722" cy="823593"/>
          </a:xfrm>
          <a:prstGeom prst="star4">
            <a:avLst>
              <a:gd name="adj" fmla="val 24275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http://img.actionco.fr/Img/BREVE/2013/10/227830/livre-recettes-lutter-contre-coup-barre-bureau-F.jpg">
            <a:hlinkClick r:id="" action="ppaction://hlinkshowjump?jump=nextslide"/>
          </p:cNvPr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6875" l="17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28714"/>
            <a:ext cx="925830" cy="92583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5-конечная звезда 18"/>
          <p:cNvSpPr/>
          <p:nvPr/>
        </p:nvSpPr>
        <p:spPr>
          <a:xfrm>
            <a:off x="707628" y="4286873"/>
            <a:ext cx="757754" cy="737143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  <p:sndAc>
          <p:stSnd>
            <p:snd r:embed="rId2" name="drumroll.wav"/>
          </p:stSnd>
        </p:sndAc>
      </p:transition>
    </mc:Choice>
    <mc:Fallback xmlns="">
      <p:transition spd="slow" advClick="0">
        <p:circle/>
        <p:sndAc>
          <p:stSnd>
            <p:snd r:embed="rId1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-0.32899 -0.488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44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0.1309 -0.3407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5" y="-170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-0.27362 -0.4659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1" y="-23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022E-16 L 0.28663 -0.3324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3" y="-16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2" grpId="0"/>
      <p:bldP spid="6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58688" y="692696"/>
            <a:ext cx="4121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14" descr="http://www.slingshop.ru/image/cache/data/z2/599/hlopushka-na-800x800.jpg">
            <a:hlinkClick r:id="" action="ppaction://hlinkshowjump?jump=nextslide"/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25" b="46500" l="25000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3394" b="53899"/>
          <a:stretch/>
        </p:blipFill>
        <p:spPr bwMode="auto">
          <a:xfrm>
            <a:off x="7308304" y="5085184"/>
            <a:ext cx="1475656" cy="12275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 descr="http://lisyonok.ucoz.ru/smilez_arbuz/MOI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93" y="2129698"/>
            <a:ext cx="3676607" cy="383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diamond/>
        <p:sndAc>
          <p:stSnd>
            <p:snd r:embed="rId2" name="chimes.wav"/>
          </p:stSnd>
        </p:sndAc>
      </p:transition>
    </mc:Choice>
    <mc:Fallback xmlns="">
      <p:transition spd="slow" advClick="0">
        <p:diamond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51720" y="548680"/>
            <a:ext cx="4968552" cy="108012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Подбери подходящую заплатку </a:t>
            </a:r>
            <a:endParaRPr lang="ru-RU" sz="3600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C:\Users\Admin\Desktop\Doc55.jpg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2" b="89996" l="9976" r="97461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79" t="26316" r="49022" b="59399"/>
          <a:stretch/>
        </p:blipFill>
        <p:spPr bwMode="auto">
          <a:xfrm>
            <a:off x="395536" y="1844824"/>
            <a:ext cx="2664296" cy="18722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Admin\Desktop\Doc55.jpg"/>
          <p:cNvPicPr/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996" l="0" r="38513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1" t="7519" r="65218" b="78383"/>
          <a:stretch/>
        </p:blipFill>
        <p:spPr bwMode="auto">
          <a:xfrm>
            <a:off x="3203848" y="1844824"/>
            <a:ext cx="2808312" cy="17641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Admin\Desktop\Doc55.jpg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18" b="41898" l="33978" r="93349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85" t="7707" r="33217" b="77631"/>
          <a:stretch/>
        </p:blipFill>
        <p:spPr bwMode="auto">
          <a:xfrm>
            <a:off x="5868144" y="1844824"/>
            <a:ext cx="2808312" cy="17641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Капля 2"/>
          <p:cNvSpPr/>
          <p:nvPr/>
        </p:nvSpPr>
        <p:spPr>
          <a:xfrm>
            <a:off x="6745841" y="3831407"/>
            <a:ext cx="972108" cy="1008112"/>
          </a:xfrm>
          <a:prstGeom prst="teardrop">
            <a:avLst>
              <a:gd name="adj" fmla="val 105701"/>
            </a:avLst>
          </a:prstGeom>
          <a:pattFill prst="dk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09569" y="3903415"/>
            <a:ext cx="828092" cy="864096"/>
          </a:xfrm>
          <a:prstGeom prst="ellipse">
            <a:avLst/>
          </a:prstGeom>
          <a:pattFill prst="ltVert">
            <a:fgClr>
              <a:srgbClr val="C0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Хорда 9"/>
          <p:cNvSpPr/>
          <p:nvPr/>
        </p:nvSpPr>
        <p:spPr>
          <a:xfrm>
            <a:off x="2385730" y="3981816"/>
            <a:ext cx="900100" cy="792088"/>
          </a:xfrm>
          <a:prstGeom prst="chord">
            <a:avLst/>
          </a:prstGeom>
          <a:pattFill prst="zigZag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08004" y="4132195"/>
            <a:ext cx="1008112" cy="491329"/>
          </a:xfrm>
          <a:prstGeom prst="rect">
            <a:avLst/>
          </a:prstGeom>
          <a:pattFill prst="sphere">
            <a:fgClr>
              <a:srgbClr val="FFC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5580112" y="4839519"/>
            <a:ext cx="864096" cy="792088"/>
          </a:xfrm>
          <a:prstGeom prst="hexagon">
            <a:avLst/>
          </a:prstGeom>
          <a:pattFill prst="solidDmnd">
            <a:fgClr>
              <a:srgbClr val="CC0066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омб 12"/>
          <p:cNvSpPr/>
          <p:nvPr/>
        </p:nvSpPr>
        <p:spPr>
          <a:xfrm>
            <a:off x="7668456" y="4767511"/>
            <a:ext cx="1008000" cy="936104"/>
          </a:xfrm>
          <a:prstGeom prst="diamond">
            <a:avLst/>
          </a:prstGeom>
          <a:pattFill prst="ltHorz">
            <a:fgClr>
              <a:srgbClr val="C00000"/>
            </a:fgClr>
            <a:bgClr>
              <a:schemeClr val="bg1"/>
            </a:bgClr>
          </a:patt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7-конечная звезда 13"/>
          <p:cNvSpPr/>
          <p:nvPr/>
        </p:nvSpPr>
        <p:spPr>
          <a:xfrm>
            <a:off x="1187684" y="4767511"/>
            <a:ext cx="1080000" cy="1008000"/>
          </a:xfrm>
          <a:prstGeom prst="star7">
            <a:avLst/>
          </a:prstGeom>
          <a:pattFill prst="plaid">
            <a:fgClr>
              <a:srgbClr val="00B050"/>
            </a:fgClr>
            <a:bgClr>
              <a:schemeClr val="bg1"/>
            </a:bgClr>
          </a:patt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285830" y="4998614"/>
            <a:ext cx="1188132" cy="684076"/>
          </a:xfrm>
          <a:prstGeom prst="ellipse">
            <a:avLst/>
          </a:prstGeom>
          <a:pattFill prst="lgGrid">
            <a:fgClr>
              <a:schemeClr val="tx2"/>
            </a:fgClr>
            <a:bgClr>
              <a:schemeClr val="bg1"/>
            </a:bgClr>
          </a:patt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http://img.actionco.fr/Img/BREVE/2013/10/227830/livre-recettes-lutter-contre-coup-barre-bureau-F.jpg">
            <a:hlinkClick r:id="" action="ppaction://hlinkshowjump?jump=nextslide"/>
          </p:cNvPr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6875" l="17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626" y="5574354"/>
            <a:ext cx="9258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zoom dir="in"/>
        <p:sndAc>
          <p:stSnd>
            <p:snd r:embed="rId2" name="drumroll.wav"/>
          </p:stSnd>
        </p:sndAc>
      </p:transition>
    </mc:Choice>
    <mc:Fallback xmlns="">
      <p:transition spd="slow" advClick="0">
        <p:zoom dir="in"/>
        <p:sndAc>
          <p:stSnd>
            <p:snd r:embed="rId1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0949 L -0.7717 -0.38936 " pathEditMode="relative" rAng="0" ptsTypes="AA">
                                      <p:cBhvr>
                                        <p:cTn id="49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94" y="-190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0.31892 -0.3736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-18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0.42222 -0.3416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11" y="-17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lisyonok.ucoz.ru/smilez_arbuz/MOI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93" y="2129698"/>
            <a:ext cx="3676607" cy="383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58688" y="692696"/>
            <a:ext cx="4121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14" descr="http://www.slingshop.ru/image/cache/data/z2/599/hlopushka-na-800x800.jpg">
            <a:hlinkClick r:id="" action="ppaction://hlinkshowjump?jump=nextslide"/>
          </p:cNvPr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25" b="46500" l="25000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3394" b="53899"/>
          <a:stretch/>
        </p:blipFill>
        <p:spPr bwMode="auto">
          <a:xfrm>
            <a:off x="7308304" y="5085184"/>
            <a:ext cx="1475656" cy="12275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  <p:sndAc>
          <p:stSnd>
            <p:snd r:embed="rId2" name="chimes.wav"/>
          </p:stSnd>
        </p:sndAc>
      </p:transition>
    </mc:Choice>
    <mc:Fallback xmlns="">
      <p:transition spd="slow" advClick="0">
        <p:circl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15716" y="260648"/>
            <a:ext cx="5760640" cy="10081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Выбери бусинку, которая подходит </a:t>
            </a:r>
            <a:br>
              <a:rPr lang="ru-RU" sz="28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этим бусам.</a:t>
            </a:r>
            <a:endParaRPr lang="ru-RU" sz="2800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C:\Users\Admin\Desktop\Doc2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2" b="99701" l="0" r="89964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567" r="18976" b="21216"/>
          <a:stretch/>
        </p:blipFill>
        <p:spPr bwMode="auto">
          <a:xfrm>
            <a:off x="1475656" y="908720"/>
            <a:ext cx="6336704" cy="216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Овал 1"/>
          <p:cNvSpPr/>
          <p:nvPr/>
        </p:nvSpPr>
        <p:spPr>
          <a:xfrm>
            <a:off x="1496585" y="3649825"/>
            <a:ext cx="792088" cy="792088"/>
          </a:xfrm>
          <a:prstGeom prst="ellipse">
            <a:avLst/>
          </a:prstGeom>
          <a:pattFill prst="ltVert">
            <a:fgClr>
              <a:srgbClr val="C0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447808" y="4869160"/>
            <a:ext cx="792000" cy="792000"/>
          </a:xfrm>
          <a:prstGeom prst="ellipse">
            <a:avLst/>
          </a:prstGeom>
          <a:pattFill prst="pct90">
            <a:fgClr>
              <a:srgbClr val="C0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211960" y="3673876"/>
            <a:ext cx="792088" cy="792000"/>
          </a:xfrm>
          <a:prstGeom prst="ellipse">
            <a:avLst/>
          </a:prstGeom>
          <a:pattFill prst="lgGrid">
            <a:fgClr>
              <a:srgbClr val="C0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796136" y="4790469"/>
            <a:ext cx="792000" cy="792000"/>
          </a:xfrm>
          <a:prstGeom prst="ellipse">
            <a:avLst/>
          </a:prstGeom>
          <a:pattFill prst="ltHorz">
            <a:fgClr>
              <a:srgbClr val="C0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" action="ppaction://hlinkshowjump?jump=nextslide"/>
          </p:cNvPr>
          <p:cNvSpPr/>
          <p:nvPr/>
        </p:nvSpPr>
        <p:spPr>
          <a:xfrm>
            <a:off x="6840326" y="3673876"/>
            <a:ext cx="792000" cy="792000"/>
          </a:xfrm>
          <a:prstGeom prst="ellipse">
            <a:avLst/>
          </a:prstGeom>
          <a:pattFill prst="pct5">
            <a:fgClr>
              <a:srgbClr val="C0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circle/>
        <p:sndAc>
          <p:stSnd>
            <p:snd r:embed="rId2" name="drumroll.wav"/>
          </p:stSnd>
        </p:sndAc>
      </p:transition>
    </mc:Choice>
    <mc:Fallback xmlns="">
      <p:transition advClick="0">
        <p:circle/>
        <p:sndAc>
          <p:stSnd>
            <p:snd r:embed="rId8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lisyonok.ucoz.ru/smilez_arbuz/MOI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633" y="2060848"/>
            <a:ext cx="3676607" cy="383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09919" y="715449"/>
            <a:ext cx="4121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14" descr="http://www.slingshop.ru/image/cache/data/z2/599/hlopushka-na-800x800.jpg">
            <a:hlinkClick r:id="" action="ppaction://hlinkshowjump?jump=nextslide"/>
          </p:cNvPr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25" b="46500" l="25000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3394" b="53899"/>
          <a:stretch/>
        </p:blipFill>
        <p:spPr bwMode="auto">
          <a:xfrm>
            <a:off x="7308304" y="5085184"/>
            <a:ext cx="1475656" cy="12275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762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zoom/>
        <p:sndAc>
          <p:stSnd>
            <p:snd r:embed="rId2" name="chimes.wav"/>
          </p:stSnd>
        </p:sndAc>
      </p:transition>
    </mc:Choice>
    <mc:Fallback xmlns="">
      <p:transition spd="slow" advClick="0">
        <p:zoom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Admin\Desktop\логика....jpg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9457" r="40250" b="53026"/>
          <a:stretch/>
        </p:blipFill>
        <p:spPr bwMode="auto">
          <a:xfrm>
            <a:off x="2555776" y="1552063"/>
            <a:ext cx="4032448" cy="4248474"/>
          </a:xfrm>
          <a:prstGeom prst="rect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68670" y="404664"/>
            <a:ext cx="7416824" cy="115212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каждой фигурке своё место в пустом окошке. Объясни, почему некоторые фигурки не подошли</a:t>
            </a:r>
            <a:endParaRPr lang="ru-RU" sz="2400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C:\Users\Admin\Desktop\логика....jpg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14" b="17286" l="64128" r="80361"/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73" t="9200" r="21933" b="83592"/>
          <a:stretch/>
        </p:blipFill>
        <p:spPr bwMode="auto">
          <a:xfrm>
            <a:off x="7452320" y="1552063"/>
            <a:ext cx="864000" cy="75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Admin\Desktop\логика....jpg"/>
          <p:cNvPicPr/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429" b="27000" l="79359" r="96393"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802" t="16076" r="6601" b="74941"/>
          <a:stretch/>
        </p:blipFill>
        <p:spPr bwMode="auto">
          <a:xfrm>
            <a:off x="611560" y="1268760"/>
            <a:ext cx="828000" cy="90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Admin\Desktop\логика....jpg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571" b="39571" l="62725" r="80361"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120" t="32734" r="22166" b="60642"/>
          <a:stretch/>
        </p:blipFill>
        <p:spPr bwMode="auto">
          <a:xfrm>
            <a:off x="654991" y="2636912"/>
            <a:ext cx="792000" cy="79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Admin\Desktop\логика....jpg"/>
          <p:cNvPicPr/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429" b="49429" l="79359" r="96994"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264" t="40367" r="6834" b="52931"/>
          <a:stretch/>
        </p:blipFill>
        <p:spPr bwMode="auto">
          <a:xfrm>
            <a:off x="7408192" y="2688378"/>
            <a:ext cx="908128" cy="7405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Admin\Desktop\логика....jpg"/>
          <p:cNvPicPr/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43" b="33286" l="80160" r="94990"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67" t="24587" r="4650" b="67139"/>
          <a:stretch/>
        </p:blipFill>
        <p:spPr bwMode="auto">
          <a:xfrm>
            <a:off x="682077" y="3676300"/>
            <a:ext cx="936104" cy="915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C:\Users\Admin\Desktop\логика....jpg"/>
          <p:cNvPicPr/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857" b="25429" l="63928" r="81363"/>
                    </a14:imgEffect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66" t="17022" r="22335" b="74940"/>
          <a:stretch/>
        </p:blipFill>
        <p:spPr bwMode="auto">
          <a:xfrm>
            <a:off x="7486631" y="3789040"/>
            <a:ext cx="845128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C:\Users\Admin\Desktop\логика....jpg"/>
          <p:cNvPicPr/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857" b="40714" l="80361" r="95391"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738" t="30969" r="4650" b="59574"/>
          <a:stretch/>
        </p:blipFill>
        <p:spPr bwMode="auto">
          <a:xfrm>
            <a:off x="611560" y="4591460"/>
            <a:ext cx="1220035" cy="9098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C:\Users\Admin\Desktop\логика....jpg"/>
          <p:cNvPicPr/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190" b="47754" l="64187" r="78007"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59" t="39244" r="20265" b="51300"/>
          <a:stretch/>
        </p:blipFill>
        <p:spPr bwMode="auto">
          <a:xfrm>
            <a:off x="6594139" y="4465048"/>
            <a:ext cx="1239479" cy="929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C:\Users\Admin\Desktop\логика....jpg"/>
          <p:cNvPicPr/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714" b="32714" l="64329" r="82365"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50" t="24576" r="21077" b="67708"/>
          <a:stretch/>
        </p:blipFill>
        <p:spPr bwMode="auto">
          <a:xfrm>
            <a:off x="1221577" y="3370215"/>
            <a:ext cx="1225913" cy="837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C:\Users\Admin\Desktop\логика....jpg"/>
          <p:cNvPicPr/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571" b="40571" l="63928" r="80361"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249" t="31720" r="20482" b="59706"/>
          <a:stretch/>
        </p:blipFill>
        <p:spPr bwMode="auto">
          <a:xfrm flipH="1">
            <a:off x="7862256" y="4725144"/>
            <a:ext cx="1071580" cy="8705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 descr="http://img.actionco.fr/Img/BREVE/2013/10/227830/livre-recettes-lutter-contre-coup-barre-bureau-F.jpg">
            <a:hlinkClick r:id="" action="ppaction://hlinkshowjump?jump=nextslide"/>
          </p:cNvPr>
          <p:cNvPicPr/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6875" l="17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492" y="5501312"/>
            <a:ext cx="925830" cy="925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C:\Users\Admin\Desktop\логика....jpg"/>
          <p:cNvPicPr/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43" b="33286" l="80160" r="94990"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67" t="24587" r="4650" b="67139"/>
          <a:stretch/>
        </p:blipFill>
        <p:spPr bwMode="auto">
          <a:xfrm flipH="1">
            <a:off x="1446991" y="1773343"/>
            <a:ext cx="935990" cy="9150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diamond/>
        <p:sndAc>
          <p:stSnd>
            <p:snd r:embed="rId2" name="drumroll.wav"/>
          </p:stSnd>
        </p:sndAc>
      </p:transition>
    </mc:Choice>
    <mc:Fallback xmlns="">
      <p:transition spd="slow" advClick="0">
        <p:diamond/>
        <p:sndAc>
          <p:stSnd>
            <p:snd r:embed="rId19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-0.40937 0.323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16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0.33264 0.5224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32" y="26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1597 L 0.43507 0.0159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30469 0.1696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3" y="8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-0.19688 -0.1678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8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0.53178 -0.1222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80" y="-6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022E-16 L -0.12344 0.043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1" y="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34584 0.4372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21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</TotalTime>
  <Words>290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1_Тема Office</vt:lpstr>
      <vt:lpstr>«Волшебная логика»</vt:lpstr>
      <vt:lpstr>Презентация PowerPoint</vt:lpstr>
      <vt:lpstr>Почини сапожки</vt:lpstr>
      <vt:lpstr>Презентация PowerPoint</vt:lpstr>
      <vt:lpstr>Подбери подходящую заплатку </vt:lpstr>
      <vt:lpstr>Презентация PowerPoint</vt:lpstr>
      <vt:lpstr>Выбери бусинку, которая подходит  к этим бусам.</vt:lpstr>
      <vt:lpstr>Презентация PowerPoint</vt:lpstr>
      <vt:lpstr>Найди каждой фигурке своё место в пустом окошке. Объясни, почему некоторые фигурки не подошли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Admin</cp:lastModifiedBy>
  <cp:revision>43</cp:revision>
  <dcterms:created xsi:type="dcterms:W3CDTF">2014-08-08T16:01:14Z</dcterms:created>
  <dcterms:modified xsi:type="dcterms:W3CDTF">2018-04-20T14:32:57Z</dcterms:modified>
</cp:coreProperties>
</file>