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72" r:id="rId3"/>
    <p:sldId id="273" r:id="rId4"/>
    <p:sldId id="274" r:id="rId5"/>
    <p:sldId id="319" r:id="rId6"/>
    <p:sldId id="325" r:id="rId7"/>
    <p:sldId id="326" r:id="rId8"/>
    <p:sldId id="336" r:id="rId9"/>
    <p:sldId id="295" r:id="rId10"/>
    <p:sldId id="320" r:id="rId11"/>
    <p:sldId id="321" r:id="rId12"/>
    <p:sldId id="322" r:id="rId13"/>
    <p:sldId id="323" r:id="rId14"/>
    <p:sldId id="303" r:id="rId15"/>
    <p:sldId id="335" r:id="rId16"/>
    <p:sldId id="305" r:id="rId17"/>
    <p:sldId id="306" r:id="rId18"/>
    <p:sldId id="328" r:id="rId19"/>
    <p:sldId id="324" r:id="rId20"/>
    <p:sldId id="307" r:id="rId21"/>
    <p:sldId id="311" r:id="rId22"/>
    <p:sldId id="331" r:id="rId23"/>
    <p:sldId id="332" r:id="rId24"/>
    <p:sldId id="315" r:id="rId25"/>
    <p:sldId id="317" r:id="rId26"/>
    <p:sldId id="333" r:id="rId27"/>
    <p:sldId id="329" r:id="rId28"/>
    <p:sldId id="314" r:id="rId29"/>
    <p:sldId id="283" r:id="rId30"/>
    <p:sldId id="282" r:id="rId31"/>
    <p:sldId id="330" r:id="rId32"/>
    <p:sldId id="278" r:id="rId33"/>
    <p:sldId id="327" r:id="rId34"/>
    <p:sldId id="271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>
        <p:scale>
          <a:sx n="70" d="100"/>
          <a:sy n="70" d="100"/>
        </p:scale>
        <p:origin x="-127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Ладовое чувство</c:v>
                </c:pt>
                <c:pt idx="1">
                  <c:v>Музыкально-слуховые представления</c:v>
                </c:pt>
                <c:pt idx="2">
                  <c:v>Чувство ритма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32F828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Ладовое чувство</c:v>
                </c:pt>
                <c:pt idx="1">
                  <c:v>Музыкально-слуховые представления</c:v>
                </c:pt>
                <c:pt idx="2">
                  <c:v>Чувство ритма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Ладовое чувство</c:v>
                </c:pt>
                <c:pt idx="1">
                  <c:v>Музыкально-слуховые представления</c:v>
                </c:pt>
                <c:pt idx="2">
                  <c:v>Чувство ритма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37568"/>
        <c:axId val="25839104"/>
        <c:axId val="0"/>
      </c:bar3DChart>
      <c:catAx>
        <c:axId val="258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25839104"/>
        <c:crosses val="autoZero"/>
        <c:auto val="1"/>
        <c:lblAlgn val="ctr"/>
        <c:lblOffset val="100"/>
        <c:noMultiLvlLbl val="0"/>
      </c:catAx>
      <c:valAx>
        <c:axId val="2583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37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Ладовое чувство</c:v>
                </c:pt>
                <c:pt idx="1">
                  <c:v>Музыкально-слуховые представления</c:v>
                </c:pt>
                <c:pt idx="2">
                  <c:v>Чувство ритма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90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32F828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Ладовое чувство</c:v>
                </c:pt>
                <c:pt idx="1">
                  <c:v>Музыкально-слуховые представления</c:v>
                </c:pt>
                <c:pt idx="2">
                  <c:v>Чувство ритма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Ладовое чувство</c:v>
                </c:pt>
                <c:pt idx="1">
                  <c:v>Музыкально-слуховые представления</c:v>
                </c:pt>
                <c:pt idx="2">
                  <c:v>Чувство ритма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772416"/>
        <c:axId val="93778304"/>
        <c:axId val="0"/>
      </c:bar3DChart>
      <c:catAx>
        <c:axId val="9377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93778304"/>
        <c:crosses val="autoZero"/>
        <c:auto val="1"/>
        <c:lblAlgn val="ctr"/>
        <c:lblOffset val="100"/>
        <c:noMultiLvlLbl val="0"/>
      </c:catAx>
      <c:valAx>
        <c:axId val="937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77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уч. года</c:v>
                </c:pt>
                <c:pt idx="1">
                  <c:v>конец уч.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pyramid"/>
        <c:axId val="97465472"/>
        <c:axId val="97467008"/>
        <c:axId val="0"/>
      </c:bar3DChart>
      <c:catAx>
        <c:axId val="974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467008"/>
        <c:crosses val="autoZero"/>
        <c:auto val="1"/>
        <c:lblAlgn val="ctr"/>
        <c:lblOffset val="100"/>
        <c:noMultiLvlLbl val="0"/>
      </c:catAx>
      <c:valAx>
        <c:axId val="97467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746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ACE7B-51ED-41D8-9C12-10B699807CF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7E8462-F013-44ED-BD9A-B8B75237F92A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Дети</a:t>
          </a:r>
          <a:endParaRPr lang="ru-RU" dirty="0">
            <a:solidFill>
              <a:schemeClr val="bg1"/>
            </a:solidFill>
          </a:endParaRPr>
        </a:p>
      </dgm:t>
    </dgm:pt>
    <dgm:pt modelId="{43EBCE1F-851A-4857-98B5-A68CC3A048BB}" type="parTrans" cxnId="{7DB1FBC8-751C-437C-BBC4-ABCD78E34EF1}">
      <dgm:prSet/>
      <dgm:spPr/>
      <dgm:t>
        <a:bodyPr/>
        <a:lstStyle/>
        <a:p>
          <a:endParaRPr lang="ru-RU"/>
        </a:p>
      </dgm:t>
    </dgm:pt>
    <dgm:pt modelId="{68061CAF-46CD-460F-ADAC-F6796780F9F2}" type="sibTrans" cxnId="{7DB1FBC8-751C-437C-BBC4-ABCD78E34EF1}">
      <dgm:prSet/>
      <dgm:spPr/>
      <dgm:t>
        <a:bodyPr/>
        <a:lstStyle/>
        <a:p>
          <a:endParaRPr lang="ru-RU"/>
        </a:p>
      </dgm:t>
    </dgm:pt>
    <dgm:pt modelId="{8CD2E5C5-D49F-492B-AF55-1AA9838240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2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DC0EF5-84D0-4C16-A592-BBFFDA73581F}" type="parTrans" cxnId="{62B677A5-AD34-470F-902C-60879B8BE999}">
      <dgm:prSet/>
      <dgm:spPr/>
      <dgm:t>
        <a:bodyPr/>
        <a:lstStyle/>
        <a:p>
          <a:endParaRPr lang="ru-RU"/>
        </a:p>
      </dgm:t>
    </dgm:pt>
    <dgm:pt modelId="{00B8F7DC-8A82-409B-A80F-AEF965CFD8DD}" type="sibTrans" cxnId="{62B677A5-AD34-470F-902C-60879B8BE999}">
      <dgm:prSet/>
      <dgm:spPr/>
      <dgm:t>
        <a:bodyPr/>
        <a:lstStyle/>
        <a:p>
          <a:endParaRPr lang="ru-RU"/>
        </a:p>
      </dgm:t>
    </dgm:pt>
    <dgm:pt modelId="{59351271-CE6D-4FB6-9565-9CA897E7C7E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45E968-415A-42AA-971D-A2B59AD7CDBF}" type="parTrans" cxnId="{6EF9C1E8-78A1-4731-893B-33BD23106DB4}">
      <dgm:prSet/>
      <dgm:spPr/>
      <dgm:t>
        <a:bodyPr/>
        <a:lstStyle/>
        <a:p>
          <a:endParaRPr lang="ru-RU"/>
        </a:p>
      </dgm:t>
    </dgm:pt>
    <dgm:pt modelId="{8C2313EC-0763-49E1-9BF0-49A756B20618}" type="sibTrans" cxnId="{6EF9C1E8-78A1-4731-893B-33BD23106DB4}">
      <dgm:prSet/>
      <dgm:spPr/>
      <dgm:t>
        <a:bodyPr/>
        <a:lstStyle/>
        <a:p>
          <a:endParaRPr lang="ru-RU"/>
        </a:p>
      </dgm:t>
    </dgm:pt>
    <dgm:pt modelId="{2240AA24-0903-4FC2-A498-950D21C80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C32954-EDA5-46DB-8466-4FBB673F3A6D}" type="parTrans" cxnId="{21B00395-BE6E-4BB8-A0C5-87FE7F3F723A}">
      <dgm:prSet/>
      <dgm:spPr/>
      <dgm:t>
        <a:bodyPr/>
        <a:lstStyle/>
        <a:p>
          <a:endParaRPr lang="ru-RU"/>
        </a:p>
      </dgm:t>
    </dgm:pt>
    <dgm:pt modelId="{C93AC703-AE79-46D3-ACDE-5151DEF7A007}" type="sibTrans" cxnId="{21B00395-BE6E-4BB8-A0C5-87FE7F3F723A}">
      <dgm:prSet/>
      <dgm:spPr/>
      <dgm:t>
        <a:bodyPr/>
        <a:lstStyle/>
        <a:p>
          <a:endParaRPr lang="ru-RU"/>
        </a:p>
      </dgm:t>
    </dgm:pt>
    <dgm:pt modelId="{0CE0942B-0051-4DB8-B1B8-CB86B5AD4B04}" type="pres">
      <dgm:prSet presAssocID="{9D8ACE7B-51ED-41D8-9C12-10B699807C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94BC8-2240-476C-8025-975C26717BEC}" type="pres">
      <dgm:prSet presAssocID="{977E8462-F013-44ED-BD9A-B8B75237F92A}" presName="centerShape" presStyleLbl="node0" presStyleIdx="0" presStyleCnt="1"/>
      <dgm:spPr/>
      <dgm:t>
        <a:bodyPr/>
        <a:lstStyle/>
        <a:p>
          <a:endParaRPr lang="ru-RU"/>
        </a:p>
      </dgm:t>
    </dgm:pt>
    <dgm:pt modelId="{EF6E968B-5C5A-47DA-BFBF-5A88004695A0}" type="pres">
      <dgm:prSet presAssocID="{B1DC0EF5-84D0-4C16-A592-BBFFDA73581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8113624-4F91-4B45-B678-D9B36439C5E6}" type="pres">
      <dgm:prSet presAssocID="{8CD2E5C5-D49F-492B-AF55-1AA9838240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10CFA-2F97-49B6-A2DA-A525AE90AFF3}" type="pres">
      <dgm:prSet presAssocID="{7F45E968-415A-42AA-971D-A2B59AD7CDB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6DE1587-DE3A-48B5-B0D6-F7D220FE05F0}" type="pres">
      <dgm:prSet presAssocID="{59351271-CE6D-4FB6-9565-9CA897E7C7E9}" presName="node" presStyleLbl="node1" presStyleIdx="1" presStyleCnt="3" custRadScaleRad="10066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1D5B-6CF3-454D-94BC-1AD1F4B89B8E}" type="pres">
      <dgm:prSet presAssocID="{AEC32954-EDA5-46DB-8466-4FBB673F3A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612B60A-3798-4AF7-AAD8-785EC1B9EE75}" type="pres">
      <dgm:prSet presAssocID="{2240AA24-0903-4FC2-A498-950D21C801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71592-6D68-4D94-8F97-E980F293655A}" type="presOf" srcId="{8CD2E5C5-D49F-492B-AF55-1AA983824098}" destId="{A8113624-4F91-4B45-B678-D9B36439C5E6}" srcOrd="0" destOrd="0" presId="urn:microsoft.com/office/officeart/2005/8/layout/radial4"/>
    <dgm:cxn modelId="{8F7EB34E-C3D7-4F21-BF8F-3281C5FA8017}" type="presOf" srcId="{9D8ACE7B-51ED-41D8-9C12-10B699807CF4}" destId="{0CE0942B-0051-4DB8-B1B8-CB86B5AD4B04}" srcOrd="0" destOrd="0" presId="urn:microsoft.com/office/officeart/2005/8/layout/radial4"/>
    <dgm:cxn modelId="{21B00395-BE6E-4BB8-A0C5-87FE7F3F723A}" srcId="{977E8462-F013-44ED-BD9A-B8B75237F92A}" destId="{2240AA24-0903-4FC2-A498-950D21C801D8}" srcOrd="2" destOrd="0" parTransId="{AEC32954-EDA5-46DB-8466-4FBB673F3A6D}" sibTransId="{C93AC703-AE79-46D3-ACDE-5151DEF7A007}"/>
    <dgm:cxn modelId="{6EF9C1E8-78A1-4731-893B-33BD23106DB4}" srcId="{977E8462-F013-44ED-BD9A-B8B75237F92A}" destId="{59351271-CE6D-4FB6-9565-9CA897E7C7E9}" srcOrd="1" destOrd="0" parTransId="{7F45E968-415A-42AA-971D-A2B59AD7CDBF}" sibTransId="{8C2313EC-0763-49E1-9BF0-49A756B20618}"/>
    <dgm:cxn modelId="{17E45429-3FB5-4EC0-8186-20107A22B269}" type="presOf" srcId="{7F45E968-415A-42AA-971D-A2B59AD7CDBF}" destId="{EBA10CFA-2F97-49B6-A2DA-A525AE90AFF3}" srcOrd="0" destOrd="0" presId="urn:microsoft.com/office/officeart/2005/8/layout/radial4"/>
    <dgm:cxn modelId="{7DB1FBC8-751C-437C-BBC4-ABCD78E34EF1}" srcId="{9D8ACE7B-51ED-41D8-9C12-10B699807CF4}" destId="{977E8462-F013-44ED-BD9A-B8B75237F92A}" srcOrd="0" destOrd="0" parTransId="{43EBCE1F-851A-4857-98B5-A68CC3A048BB}" sibTransId="{68061CAF-46CD-460F-ADAC-F6796780F9F2}"/>
    <dgm:cxn modelId="{3FA7DD7B-2CC1-49EC-B679-E6129597978A}" type="presOf" srcId="{59351271-CE6D-4FB6-9565-9CA897E7C7E9}" destId="{A6DE1587-DE3A-48B5-B0D6-F7D220FE05F0}" srcOrd="0" destOrd="0" presId="urn:microsoft.com/office/officeart/2005/8/layout/radial4"/>
    <dgm:cxn modelId="{34D7EE0D-425F-4695-8510-3011DBF2D88F}" type="presOf" srcId="{2240AA24-0903-4FC2-A498-950D21C801D8}" destId="{F612B60A-3798-4AF7-AAD8-785EC1B9EE75}" srcOrd="0" destOrd="0" presId="urn:microsoft.com/office/officeart/2005/8/layout/radial4"/>
    <dgm:cxn modelId="{62B677A5-AD34-470F-902C-60879B8BE999}" srcId="{977E8462-F013-44ED-BD9A-B8B75237F92A}" destId="{8CD2E5C5-D49F-492B-AF55-1AA983824098}" srcOrd="0" destOrd="0" parTransId="{B1DC0EF5-84D0-4C16-A592-BBFFDA73581F}" sibTransId="{00B8F7DC-8A82-409B-A80F-AEF965CFD8DD}"/>
    <dgm:cxn modelId="{D84BC53D-C2D1-409E-B7ED-5F7D58751F17}" type="presOf" srcId="{AEC32954-EDA5-46DB-8466-4FBB673F3A6D}" destId="{5DF41D5B-6CF3-454D-94BC-1AD1F4B89B8E}" srcOrd="0" destOrd="0" presId="urn:microsoft.com/office/officeart/2005/8/layout/radial4"/>
    <dgm:cxn modelId="{0051A581-EEBA-4CFD-B251-B2E7FE07EFD7}" type="presOf" srcId="{B1DC0EF5-84D0-4C16-A592-BBFFDA73581F}" destId="{EF6E968B-5C5A-47DA-BFBF-5A88004695A0}" srcOrd="0" destOrd="0" presId="urn:microsoft.com/office/officeart/2005/8/layout/radial4"/>
    <dgm:cxn modelId="{A19283C0-DFAC-424D-B1C2-403E8B4DCA16}" type="presOf" srcId="{977E8462-F013-44ED-BD9A-B8B75237F92A}" destId="{21894BC8-2240-476C-8025-975C26717BEC}" srcOrd="0" destOrd="0" presId="urn:microsoft.com/office/officeart/2005/8/layout/radial4"/>
    <dgm:cxn modelId="{EED13D73-2FD2-4A56-A0CE-F94EA3E0113D}" type="presParOf" srcId="{0CE0942B-0051-4DB8-B1B8-CB86B5AD4B04}" destId="{21894BC8-2240-476C-8025-975C26717BEC}" srcOrd="0" destOrd="0" presId="urn:microsoft.com/office/officeart/2005/8/layout/radial4"/>
    <dgm:cxn modelId="{3BCB867D-C567-4E91-A519-72F1A948D749}" type="presParOf" srcId="{0CE0942B-0051-4DB8-B1B8-CB86B5AD4B04}" destId="{EF6E968B-5C5A-47DA-BFBF-5A88004695A0}" srcOrd="1" destOrd="0" presId="urn:microsoft.com/office/officeart/2005/8/layout/radial4"/>
    <dgm:cxn modelId="{CEE2D2C4-F5D5-489E-807F-732E4546DE7F}" type="presParOf" srcId="{0CE0942B-0051-4DB8-B1B8-CB86B5AD4B04}" destId="{A8113624-4F91-4B45-B678-D9B36439C5E6}" srcOrd="2" destOrd="0" presId="urn:microsoft.com/office/officeart/2005/8/layout/radial4"/>
    <dgm:cxn modelId="{1148E0DC-6BED-43F1-BBE4-B710967F7010}" type="presParOf" srcId="{0CE0942B-0051-4DB8-B1B8-CB86B5AD4B04}" destId="{EBA10CFA-2F97-49B6-A2DA-A525AE90AFF3}" srcOrd="3" destOrd="0" presId="urn:microsoft.com/office/officeart/2005/8/layout/radial4"/>
    <dgm:cxn modelId="{1C227F06-E27E-4E2A-AE4F-E9CDFBA83000}" type="presParOf" srcId="{0CE0942B-0051-4DB8-B1B8-CB86B5AD4B04}" destId="{A6DE1587-DE3A-48B5-B0D6-F7D220FE05F0}" srcOrd="4" destOrd="0" presId="urn:microsoft.com/office/officeart/2005/8/layout/radial4"/>
    <dgm:cxn modelId="{B64DECCD-0CFA-40D1-8739-B0BE8274A2B6}" type="presParOf" srcId="{0CE0942B-0051-4DB8-B1B8-CB86B5AD4B04}" destId="{5DF41D5B-6CF3-454D-94BC-1AD1F4B89B8E}" srcOrd="5" destOrd="0" presId="urn:microsoft.com/office/officeart/2005/8/layout/radial4"/>
    <dgm:cxn modelId="{7CF5FFA9-BCE0-45B0-B242-66E955BFBCE0}" type="presParOf" srcId="{0CE0942B-0051-4DB8-B1B8-CB86B5AD4B04}" destId="{F612B60A-3798-4AF7-AAD8-785EC1B9EE7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4BC8-2240-476C-8025-975C26717BEC}">
      <dsp:nvSpPr>
        <dsp:cNvPr id="0" name=""/>
        <dsp:cNvSpPr/>
      </dsp:nvSpPr>
      <dsp:spPr>
        <a:xfrm>
          <a:off x="2587224" y="3181541"/>
          <a:ext cx="2386390" cy="238639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chemeClr val="bg1"/>
              </a:solidFill>
            </a:rPr>
            <a:t>Дети</a:t>
          </a:r>
          <a:endParaRPr lang="ru-RU" sz="5800" kern="1200" dirty="0">
            <a:solidFill>
              <a:schemeClr val="bg1"/>
            </a:solidFill>
          </a:endParaRPr>
        </a:p>
      </dsp:txBody>
      <dsp:txXfrm>
        <a:off x="2936703" y="3531020"/>
        <a:ext cx="1687432" cy="1687432"/>
      </dsp:txXfrm>
    </dsp:sp>
    <dsp:sp modelId="{EF6E968B-5C5A-47DA-BFBF-5A88004695A0}">
      <dsp:nvSpPr>
        <dsp:cNvPr id="0" name=""/>
        <dsp:cNvSpPr/>
      </dsp:nvSpPr>
      <dsp:spPr>
        <a:xfrm rot="12900000">
          <a:off x="959990" y="2733854"/>
          <a:ext cx="1925325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13624-4F91-4B45-B678-D9B36439C5E6}">
      <dsp:nvSpPr>
        <dsp:cNvPr id="0" name=""/>
        <dsp:cNvSpPr/>
      </dsp:nvSpPr>
      <dsp:spPr>
        <a:xfrm>
          <a:off x="551" y="1614926"/>
          <a:ext cx="2267070" cy="181365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2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71" y="1668046"/>
        <a:ext cx="2160830" cy="1707416"/>
      </dsp:txXfrm>
    </dsp:sp>
    <dsp:sp modelId="{EBA10CFA-2F97-49B6-A2DA-A525AE90AFF3}">
      <dsp:nvSpPr>
        <dsp:cNvPr id="0" name=""/>
        <dsp:cNvSpPr/>
      </dsp:nvSpPr>
      <dsp:spPr>
        <a:xfrm rot="16200000">
          <a:off x="2807682" y="1755515"/>
          <a:ext cx="1945474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E1587-DE3A-48B5-B0D6-F7D220FE05F0}">
      <dsp:nvSpPr>
        <dsp:cNvPr id="0" name=""/>
        <dsp:cNvSpPr/>
      </dsp:nvSpPr>
      <dsp:spPr>
        <a:xfrm>
          <a:off x="2646884" y="216010"/>
          <a:ext cx="2267070" cy="181365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0004" y="269130"/>
        <a:ext cx="2160830" cy="1707416"/>
      </dsp:txXfrm>
    </dsp:sp>
    <dsp:sp modelId="{5DF41D5B-6CF3-454D-94BC-1AD1F4B89B8E}">
      <dsp:nvSpPr>
        <dsp:cNvPr id="0" name=""/>
        <dsp:cNvSpPr/>
      </dsp:nvSpPr>
      <dsp:spPr>
        <a:xfrm rot="19500000">
          <a:off x="4675523" y="2733854"/>
          <a:ext cx="1925325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2B60A-3798-4AF7-AAD8-785EC1B9EE75}">
      <dsp:nvSpPr>
        <dsp:cNvPr id="0" name=""/>
        <dsp:cNvSpPr/>
      </dsp:nvSpPr>
      <dsp:spPr>
        <a:xfrm>
          <a:off x="5293218" y="1614926"/>
          <a:ext cx="2267070" cy="181365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46338" y="1668046"/>
        <a:ext cx="2160830" cy="170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4973-6A64-4611-938F-5EA478ED691E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D0FEF-0757-413E-AC1D-52A29043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8464E2-8845-49EC-AE95-B7D0A036A37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4BD4F8-B4D4-4A94-A2A9-AD094241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050"/>
            <a:ext cx="9252520" cy="68627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064896" cy="30243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Педагогический проект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i="1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РАЗВИТИЕ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МУЗЫКАЛЬНОЙ ОДАРЕННОСТИ У ДЕТЕЙ ДОШКОЛЬНОГО ВОЗРАСТА В ПРОЦЕССЕ ИГРЫ НА ДЕТСКИХ МУЗЫКАЛЬНЫХ ИНСТРУМЕНТАХ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4104215" cy="14650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 Лазарева О.В.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МБДОУ «Детский сад № 2 «Ручеёк»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sz="4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1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Методические:</a:t>
            </a:r>
            <a:endParaRPr lang="ru-RU" sz="31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322128" cy="4032448"/>
          </a:xfrm>
        </p:spPr>
        <p:txBody>
          <a:bodyPr>
            <a:normAutofit/>
          </a:bodyPr>
          <a:lstStyle/>
          <a:p>
            <a:pPr algn="just" eaLnBrk="0" hangingPunct="0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Изучить музыкально-педагогическую литературу, материалы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сети  Интернет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диагностическое обследование детей, выявить детей с признаками одаренности в музыкальной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предметно-пространственную развивающую среду для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дальнейшего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музыкального развития детей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по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</a:p>
          <a:p>
            <a:pPr algn="just" eaLnBrk="0" hangingPunct="0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просветительскую работу  с родителями и педагогами по вопросам взаимодействия с музыкально одаренными детьми</a:t>
            </a:r>
          </a:p>
          <a:p>
            <a:pPr algn="ctr" eaLnBrk="0" hangingPunct="0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9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3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проекта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Дидактические:</a:t>
            </a:r>
            <a:endParaRPr lang="ru-RU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4800600"/>
          </a:xfrm>
        </p:spPr>
        <p:txBody>
          <a:bodyPr/>
          <a:lstStyle/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детей с элементарными музыкальными понятиями  (динамика, длительность, темп, ритм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практике</a:t>
            </a: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с музыкальными инструментами  и приемами игры на них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детей воспроизводить ритмическую пульсацию и простейшие ритмические рисунки с помощью хлопков, а также в игре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музыкальных инструментах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умение импровизировать знакомые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несложные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</a:t>
            </a: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чувство ансамбля. Исполнять песни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небольшие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 с аккомпанементом на музыкальных инструментах.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9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b="1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498080" cy="4800600"/>
          </a:xfrm>
        </p:spPr>
        <p:txBody>
          <a:bodyPr/>
          <a:lstStyle/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познакомятся с элементарными музыкальными понятиями  (динамика, длительность, темп, ритм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и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научатся применять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практике</a:t>
            </a: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Познакомятся с музыкальными инструментами  и приемами игры на них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научатся воспроизводить ритмическую пульсацию и простейшие ритмические рисунки с помощью хлопков, а также в игре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музыкальных инструментах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детей сформируется умение импровизировать знакомые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несложные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</a:t>
            </a: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детей сформируется  чувство ансамбля.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аучатся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исполнять песни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небольшие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 с аккомпанементом на музыкальных инструментах.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78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98080" cy="1143000"/>
          </a:xfrm>
        </p:spPr>
        <p:txBody>
          <a:bodyPr>
            <a:normAutofit fontScale="90000"/>
          </a:bodyPr>
          <a:lstStyle/>
          <a:p>
            <a:pPr lvl="0" algn="ctr" eaLnBrk="0" hangingPunct="0">
              <a:spcBef>
                <a:spcPts val="0"/>
              </a:spcBef>
              <a:defRPr/>
            </a:pPr>
            <a:r>
              <a:rPr lang="ru-RU" sz="40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Принципы реализации проекта</a:t>
            </a:r>
            <a:r>
              <a:rPr lang="ru-RU" sz="3200" b="1" i="1" dirty="0">
                <a:solidFill>
                  <a:srgbClr val="CC0066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CC0066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>
            <a:normAutofit/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индивидуального и дифференцированного подхода</a:t>
            </a:r>
          </a:p>
          <a:p>
            <a:pPr marL="342900" lvl="0" indent="-342900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эмоциональной увлеченности, заинтересованности тем, что и как подается ребенку </a:t>
            </a:r>
          </a:p>
          <a:p>
            <a:pPr marL="342900" lvl="0" indent="-342900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сочетания в музыкальном репертуаре высокохудожественной народной, классической и современной музыки</a:t>
            </a:r>
          </a:p>
          <a:p>
            <a:pPr marL="342900" lvl="0" indent="-342900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импровизационности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569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" y="21098"/>
            <a:ext cx="9144000" cy="6858000"/>
          </a:xfrm>
          <a:prstGeom prst="rect">
            <a:avLst/>
          </a:prstGeom>
        </p:spPr>
      </p:pic>
      <p:sp>
        <p:nvSpPr>
          <p:cNvPr id="13314" name="Rectangle 2"/>
          <p:cNvSpPr txBox="1">
            <a:spLocks/>
          </p:cNvSpPr>
          <p:nvPr/>
        </p:nvSpPr>
        <p:spPr bwMode="auto">
          <a:xfrm>
            <a:off x="649043" y="116632"/>
            <a:ext cx="7815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Рабочий план реализации проекта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81326"/>
              </p:ext>
            </p:extLst>
          </p:nvPr>
        </p:nvGraphicFramePr>
        <p:xfrm>
          <a:off x="128182" y="1118396"/>
          <a:ext cx="8856984" cy="4867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9882"/>
                <a:gridCol w="1876403"/>
                <a:gridCol w="1960699"/>
              </a:tblGrid>
              <a:tr h="508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noFill/>
                  </a:tcPr>
                </a:tc>
              </a:tr>
              <a:tr h="3367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Диагностика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уровня знаний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Сентябрь, май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дети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noFill/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Проведение родительского собрания,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анкетирование родителей.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Сентябрь, май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 муз. руководитель родители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noFill/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Развивающие занятия по обучению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 игре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детских музыкальных инструментах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Октябрь-май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дети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«Значение и задачи раннего приобщения детей к игре на ДМИ»     </a:t>
                      </a:r>
                    </a:p>
                  </a:txBody>
                  <a:tcPr marL="91435" marR="91435" marT="45718" marB="45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Цикл бесед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 музыкальных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инструментах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 учебного года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дети</a:t>
                      </a:r>
                    </a:p>
                  </a:txBody>
                  <a:tcPr marL="91435" marR="91435" marT="45718" marB="45718"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  для родителей «10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причин, по которым ребенок должен заниматься музыкой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воспитатель, дети</a:t>
                      </a:r>
                    </a:p>
                  </a:txBody>
                  <a:tcPr marL="91435" marR="91435" marT="45718" marB="45718"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занятия с детьми 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учебного года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тель, дети</a:t>
                      </a:r>
                    </a:p>
                  </a:txBody>
                  <a:tcPr marL="91435" marR="91435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Музыкально-дидактические игры «Ритмическое лото», «Волшебные звуки», «А ну-ка, повтори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«Угадай на чем играю?»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течение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учебного года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дети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" y="21098"/>
            <a:ext cx="9144000" cy="6858000"/>
          </a:xfrm>
          <a:prstGeom prst="rect">
            <a:avLst/>
          </a:prstGeom>
        </p:spPr>
      </p:pic>
      <p:sp>
        <p:nvSpPr>
          <p:cNvPr id="13314" name="Rectangle 2"/>
          <p:cNvSpPr txBox="1">
            <a:spLocks/>
          </p:cNvSpPr>
          <p:nvPr/>
        </p:nvSpPr>
        <p:spPr bwMode="auto">
          <a:xfrm>
            <a:off x="489024" y="116632"/>
            <a:ext cx="7815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Рабочий план реализации проекта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26657"/>
              </p:ext>
            </p:extLst>
          </p:nvPr>
        </p:nvGraphicFramePr>
        <p:xfrm>
          <a:off x="128182" y="980728"/>
          <a:ext cx="8856984" cy="4562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1890"/>
                <a:gridCol w="1804395"/>
                <a:gridCol w="1960699"/>
              </a:tblGrid>
              <a:tr h="508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 anchor="ctr"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 с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лэпбуком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Музыкальная шкатулка»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течение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учебного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тель, дети</a:t>
                      </a:r>
                    </a:p>
                  </a:txBody>
                  <a:tcPr marL="91435" marR="91435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воспитателей по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изготовлению музыкальных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инструментов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тель,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в конкурсе «Искорки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Тамбовщины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дети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предметно-развивающей среды по музыкальному развитию детей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учебного года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воспитатель, дети, родители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1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детей на детских музыкальных инструментах на праздниках и развлечениях</a:t>
                      </a:r>
                    </a:p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учебного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Концерт для родителей «Веселые музыканты»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воспитатель, дети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Фотовыставка «Музыкальный калейдоскоп»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руководитель, воспитатель</a:t>
                      </a:r>
                    </a:p>
                  </a:txBody>
                  <a:tcPr marL="91435" marR="91435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3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Text Box 30"/>
          <p:cNvSpPr txBox="1">
            <a:spLocks noChangeArrowheads="1"/>
          </p:cNvSpPr>
          <p:nvPr/>
        </p:nvSpPr>
        <p:spPr bwMode="auto">
          <a:xfrm>
            <a:off x="3286125" y="2928938"/>
            <a:ext cx="2303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4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14339" name="Rectangle 2"/>
          <p:cNvSpPr txBox="1">
            <a:spLocks/>
          </p:cNvSpPr>
          <p:nvPr/>
        </p:nvSpPr>
        <p:spPr bwMode="auto">
          <a:xfrm>
            <a:off x="1272206" y="41532"/>
            <a:ext cx="71354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5541" y="719755"/>
            <a:ext cx="3086076" cy="1557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39926" y="4125802"/>
            <a:ext cx="3000375" cy="1571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Обобщающий этап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420888"/>
            <a:ext cx="3000984" cy="15716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056181" y="1200944"/>
            <a:ext cx="1857375" cy="2143125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CFFCC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923107" y="3068960"/>
            <a:ext cx="1928813" cy="2449512"/>
          </a:xfrm>
          <a:prstGeom prst="curvedRightArrow">
            <a:avLst>
              <a:gd name="adj1" fmla="val 26432"/>
              <a:gd name="adj2" fmla="val 49288"/>
              <a:gd name="adj3" fmla="val 2146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" y="0"/>
            <a:ext cx="91357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5456"/>
            <a:ext cx="9828584" cy="338437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36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68760"/>
            <a:ext cx="75608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 методической литературой; 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музыкально-творческих  способностей детей старшего возраста;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перспективно-тематического плана, разработка конспектов занятий;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музыкального репертуара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иллюстраций, создание картотеки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музыкальных инструментов.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" y="-4769"/>
            <a:ext cx="91357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82858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музыкально-творческих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детей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года</a:t>
            </a:r>
            <a:br>
              <a:rPr lang="ru-RU" sz="31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3986684"/>
              </p:ext>
            </p:extLst>
          </p:nvPr>
        </p:nvGraphicFramePr>
        <p:xfrm>
          <a:off x="1475656" y="1628800"/>
          <a:ext cx="67687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7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88"/>
            <a:ext cx="9143999" cy="6858000"/>
          </a:xfrm>
          <a:prstGeom prst="rect">
            <a:avLst/>
          </a:prstGeom>
        </p:spPr>
      </p:pic>
      <p:pic>
        <p:nvPicPr>
          <p:cNvPr id="4" name="Рисунок 3" descr="http://www.maam.ru/upload/blogs/detsad-296210-14912360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" y="116632"/>
            <a:ext cx="3816423" cy="397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эпбук «Музыкальные инструменты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970"/>
            <a:ext cx="5911945" cy="388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73857" y="476672"/>
            <a:ext cx="4970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«Музыкальная шкатулка»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3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Одаренность человека - это маленький росточек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едва проклюнувшийся из земли и требующий к себе огромного внимания. Необходимо холить и лелеять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ухаживать за ним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его благороднее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чтобы он вырос и дал обильный плод»</a:t>
            </a:r>
          </a:p>
          <a:p>
            <a:pPr marL="82296" indent="0"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		В.А. Сухомлинский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72" y="0"/>
            <a:ext cx="890172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r>
              <a:rPr lang="ru-RU" sz="40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114" y="476672"/>
            <a:ext cx="8208911" cy="5328592"/>
          </a:xfrm>
        </p:spPr>
        <p:txBody>
          <a:bodyPr>
            <a:normAutofit/>
          </a:bodyPr>
          <a:lstStyle/>
          <a:p>
            <a:pPr marL="82296" indent="0">
              <a:buClr>
                <a:srgbClr val="002060"/>
              </a:buCl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развивающих занятий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обучению игре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детских музыкальных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инструментах;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Индивидуальные занятия с детьми;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детских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утренниках;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 для педагогов по изготовлению самодельных шумовых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музыкальных инструментов; 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занятия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воспитателей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обучению игре на музыкальных инструментах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для дальнейшей помощи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 предметно-развивающей среды;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рекомендаций для родителей;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родителей к оснащению музыкальных уголков</a:t>
            </a:r>
          </a:p>
        </p:txBody>
      </p:sp>
    </p:spTree>
    <p:extLst>
      <p:ext uri="{BB962C8B-B14F-4D97-AF65-F5344CB8AC3E}">
        <p14:creationId xmlns:p14="http://schemas.microsoft.com/office/powerpoint/2010/main" val="30728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56" y="143499"/>
            <a:ext cx="4047232" cy="303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64" y="3548587"/>
            <a:ext cx="5259136" cy="339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4587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74" y="3178923"/>
            <a:ext cx="2409745" cy="363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3042109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занятия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3" y="2959489"/>
            <a:ext cx="7020272" cy="394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995936" cy="22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95936" cy="22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2374714"/>
            <a:ext cx="7011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музыкальные инструменты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" y="0"/>
            <a:ext cx="4728525" cy="354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ot\Desktop\ПРОЕКТ\Фото одаренные дети\DSCN1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29" y="3557838"/>
            <a:ext cx="4588471" cy="3441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ot\Desktop\ПРОЕКТ\Артисты\DSCN3467-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5" y="3699031"/>
            <a:ext cx="4211959" cy="31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5335" y="929705"/>
            <a:ext cx="3968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школа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дошколят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02048" cy="158417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Обобщающий этап</a:t>
            </a:r>
            <a:r>
              <a:rPr lang="ru-RU" sz="4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7847" y="1340768"/>
            <a:ext cx="73083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Концерт для  родителей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«Веселые музыканты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фотовыставки «Музыкальный калейдоскоп»;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Заключительная диагностика детей;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результатов, их анализ, выводы;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421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89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47470"/>
            <a:ext cx="5328592" cy="356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957"/>
            <a:ext cx="4387786" cy="288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85" y="72375"/>
            <a:ext cx="3739913" cy="280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4185"/>
            <a:ext cx="2308630" cy="348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29070" y="2815301"/>
            <a:ext cx="392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Весёлые музыканты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725"/>
            <a:ext cx="9143999" cy="6858000"/>
          </a:xfrm>
          <a:prstGeom prst="rect">
            <a:avLst/>
          </a:prstGeom>
        </p:spPr>
      </p:pic>
      <p:pic>
        <p:nvPicPr>
          <p:cNvPr id="1026" name="Picture 2" descr="C:\Users\rot\Desktop\ПРОЕКТ\Артисты\DSCN3683-mi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9" y="28278"/>
            <a:ext cx="4542489" cy="329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t\Desktop\ПРОЕКТ\Артисты\DSCN3679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83" y="3587513"/>
            <a:ext cx="4557317" cy="332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t\Desktop\ПРОЕКТ\Артисты\DSCN3707-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5" y="28279"/>
            <a:ext cx="4389111" cy="329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t\Desktop\ПРОЕКТ\Артисты\DSCN370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" y="3587513"/>
            <a:ext cx="4569390" cy="3318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64336"/>
            <a:ext cx="842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Знакомимся с инструментами народов мира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" y="0"/>
            <a:ext cx="91357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82858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музыкально-творческих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детей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года</a:t>
            </a:r>
            <a:br>
              <a:rPr lang="ru-RU" sz="31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91548758"/>
              </p:ext>
            </p:extLst>
          </p:nvPr>
        </p:nvGraphicFramePr>
        <p:xfrm>
          <a:off x="1115616" y="1628800"/>
          <a:ext cx="70567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81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581685"/>
              </p:ext>
            </p:extLst>
          </p:nvPr>
        </p:nvGraphicFramePr>
        <p:xfrm>
          <a:off x="1547662" y="1412776"/>
          <a:ext cx="612068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Заголовок 2"/>
          <p:cNvSpPr>
            <a:spLocks noGrp="1"/>
          </p:cNvSpPr>
          <p:nvPr>
            <p:ph type="title"/>
          </p:nvPr>
        </p:nvSpPr>
        <p:spPr>
          <a:xfrm>
            <a:off x="647563" y="332656"/>
            <a:ext cx="784887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заинтересованности родителей воспитанников данной темой</a:t>
            </a:r>
          </a:p>
        </p:txBody>
      </p:sp>
    </p:spTree>
    <p:extLst>
      <p:ext uri="{BB962C8B-B14F-4D97-AF65-F5344CB8AC3E}">
        <p14:creationId xmlns:p14="http://schemas.microsoft.com/office/powerpoint/2010/main" val="1640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5" y="0"/>
            <a:ext cx="9143999" cy="6858000"/>
          </a:xfrm>
          <a:prstGeom prst="rect">
            <a:avLst/>
          </a:prstGeom>
        </p:spPr>
      </p:pic>
      <p:pic>
        <p:nvPicPr>
          <p:cNvPr id="2050" name="Picture 2" descr="C:\Users\rot\Desktop\ПРОЕКТ\Фото одаренные дети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08" y="3869611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t\Desktop\ПРОЕКТ\Фото одаренные дети\20180226_14401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6561" y="1492785"/>
            <a:ext cx="563262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t\Desktop\ПРОЕКТ\Фото одаренные дети\20180226_1429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/>
          <a:stretch/>
        </p:blipFill>
        <p:spPr bwMode="auto">
          <a:xfrm>
            <a:off x="4241841" y="260648"/>
            <a:ext cx="4392488" cy="305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3284836"/>
            <a:ext cx="354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выпускники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7" y="214313"/>
            <a:ext cx="7957517" cy="6429375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</a:t>
            </a:r>
          </a:p>
          <a:p>
            <a:pPr eaLnBrk="1" hangingPunct="1"/>
            <a:endParaRPr lang="ru-RU" b="1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</a:p>
          <a:p>
            <a:pPr algn="l" eaLnBrk="1" hangingPunct="1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 algn="l" eaLnBrk="1" hangingPunct="1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 algn="l" eaLnBrk="1" hangingPunct="1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уч. год </a:t>
            </a:r>
          </a:p>
          <a:p>
            <a:pPr algn="l" eaLnBrk="1" hangingPunct="1"/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7270"/>
            <a:ext cx="3346388" cy="446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79" y="808435"/>
            <a:ext cx="4267146" cy="303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8" y="4461671"/>
            <a:ext cx="3415262" cy="227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77" y="3875773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76" y="3844785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46357" y="223660"/>
            <a:ext cx="3013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гордость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7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Результативность проекта: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28700"/>
            <a:ext cx="77724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316" y="1028700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взаимодействия музыкального руководителя, воспитателей групп,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музыкально-творческих способностей дошкольников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повысился уровень развития музыкально-творческих способностей старших дошкольников.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 комплекс педагогических условий для развития музыкально-творческих способностей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Создана благоприятная, творческая предметно-развивающая среда: наглядно- дидактический материал «От воображения к творчеству», картотека музыкально- дидактических игр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Налажена тесная связь с выпускниками детского сада и их семьями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2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47563" y="980728"/>
            <a:ext cx="78488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представленные в проекте, могут быть использованы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специалистами ДОУ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педагогами дополнительного образования при организации работы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 одаренными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детьми, направленной на решение задач по развитию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endParaRPr lang="en-US" sz="2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1"/>
            <a:ext cx="8229600" cy="864096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Перспективы распространения проекта</a:t>
            </a:r>
            <a:r>
              <a:rPr lang="ru-RU" sz="4000" b="1" i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038528" cy="251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7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47563" y="1904057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1"/>
            <a:ext cx="8229600" cy="648071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Материальные ресурсы</a:t>
            </a:r>
            <a:r>
              <a:rPr lang="ru-RU" sz="4000" b="1" i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999" y="83671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компакт-диски с музыкой  и методикой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фонотека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записью лучших образцов классической, народной и современной детской музыки;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Музыкальные инструменты: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ударные мелодические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(барабаны, бубны, коробочки,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маракасы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кастаньеты, треугольники,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колокольчики),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ударные мелодические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диатоническим и хроматическим звукорядом (металлофоны,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ксилофоны),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духовые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однозвуковые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дудки, свистульки, трубы),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народных инструментов (трещотки, бубенцы, колотушки,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т.п.)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нестандартные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самодельные инструменты.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Наглядно-дидактическое обеспечение: дидактические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игры, наглядные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" y="-33493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386024" cy="8640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20688"/>
            <a:ext cx="9252520" cy="482453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Ветлугина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Н.А. Детский оркестр.- М.: Музыка, 1976.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Ветлугина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Н.А. Музыкальный букварь.- М., 1978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музыкальных руководителей детских дошкольных учреждений Серия «Ладушки». Композитор – Санкт-Петербург, 2002.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Кононова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Н.Г. Обучение дошкольников игре на детских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музыкальных инструментах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.- М., 1990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 Играй, наш оркестр.- М.: Музыка, 1983.</a:t>
            </a:r>
          </a:p>
          <a:p>
            <a:pPr marL="82296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О.П. Музыкальное развитие детей.- М., 1997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Тарасова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К.В. Диагностика музыкальной одаренности детей дошкольного возраста. М.: Просвещение, 1994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Трубникова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 Учим детей играть по слуху. Дошкольное воспитание.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  9.</a:t>
            </a:r>
          </a:p>
          <a:p>
            <a:pPr marL="82296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Тютюнникова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Т.Э.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дошкольниками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Дошкольное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воспитание. 2000. - № 6.     </a:t>
            </a:r>
          </a:p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336704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78" y="1426290"/>
            <a:ext cx="5371042" cy="40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19448" y="286238"/>
            <a:ext cx="7705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Участники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CC00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8244829"/>
              </p:ext>
            </p:extLst>
          </p:nvPr>
        </p:nvGraphicFramePr>
        <p:xfrm>
          <a:off x="683568" y="692696"/>
          <a:ext cx="756084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27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410" y="11663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Одаренные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ценная, но хрупкая часть нашего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один из важнейших ресурсов.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представляют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собой культурный и научный потенциал общества, от них зависит, как будет развиваться наука, техника и культура в будущем.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Остроактуальными являются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не только теоретические вопросы одарённости и способностей, но и практические проблемы, связанные с образованием и воспитанием одарённых детей.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Практика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музыкального воспитания в детском саду показывает, что дети, имеющие задатки музыкальности не просто готовы к дополнительной работе, но скорей нуждаются в этом. Они испытывают потребность в реализации своего творческого потенциала — с радостью участвуют в подготовке сольных номеров, легко усваивают дополнительный материал, их привлекает сценическая деятельность. Таким образом, проблема организации работы с музыкально одаренными детьми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является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актуальной и значимой для детского сада. </a:t>
            </a:r>
          </a:p>
          <a:p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638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9135715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1484784"/>
            <a:ext cx="73448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предположить, что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целенаправленное обучение детей игре на детских музыкальных инструментах будет положительно влиять на  развитие их музыкальных способностей, создаст основу для их дальнейшего музыкального образования</a:t>
            </a:r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292747"/>
            <a:ext cx="7498080" cy="14127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36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9" y="0"/>
            <a:ext cx="9171778" cy="6885072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основу проекта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легла работа Т.Э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Тютюнниковой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«Элементарное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так как это уникальная возможность: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индивидуальность детей, их способность к импровизации, творчеству, умение фантазировать;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и развивать музыкальные способности в увлекательной эстетической игре с инструментами;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проявить внимание к эмоциональному миру детей, их способности к сопереживанию;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общения и сотрудничества в группе;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тренировать  различные виды внимания, точную и быструю реакцию,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слушать, активно воспринимать.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279323"/>
            <a:ext cx="7498080" cy="14127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36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188641"/>
            <a:ext cx="7056784" cy="12241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36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5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Новизна</a:t>
            </a:r>
            <a:endParaRPr lang="ru-RU" sz="36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Новизну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составляет система методических приемов и подходов к развитию музыкально-творческих способностей дошкольников в процессе элементарного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78206"/>
            <a:ext cx="4187304" cy="17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9323"/>
            <a:ext cx="7498080" cy="14127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24136"/>
            <a:ext cx="7488832" cy="345638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</a:t>
            </a:r>
          </a:p>
          <a:p>
            <a:pPr marL="82296" indent="0" algn="ctr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Своевременное выявление                                    одаренных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игре на  музыкальных инструментах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условий для оптимального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развития  </a:t>
            </a:r>
          </a:p>
          <a:p>
            <a:pPr marL="82296"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музыкальных способностей</a:t>
            </a:r>
          </a:p>
          <a:p>
            <a:pPr marL="82296" indent="0" algn="r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4098" name="Picture 2" descr="F:\муз-ая папка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5631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Words>1157</Words>
  <Application>Microsoft Office PowerPoint</Application>
  <PresentationFormat>Экран (4:3)</PresentationFormat>
  <Paragraphs>206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Педагогический проект  РАЗВИТИЕ МУЗЫКАЛЬНОЙ ОДАРЕННОСТИ У ДЕТЕЙ ДОШКОЛЬНОГО ВОЗРАСТА В ПРОЦЕССЕ ИГРЫ НА ДЕТСКИХ МУЗЫКАЛЬНЫХ ИНСТРУМЕНТАХ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Новизна</vt:lpstr>
      <vt:lpstr>                         Цель проекта</vt:lpstr>
      <vt:lpstr>         Задачи проекта            Методические:</vt:lpstr>
      <vt:lpstr>Задачи проекта  Дидактические:</vt:lpstr>
      <vt:lpstr>Ожидаемые результаты</vt:lpstr>
      <vt:lpstr>Принципы реализации проекта </vt:lpstr>
      <vt:lpstr>Презентация PowerPoint</vt:lpstr>
      <vt:lpstr>Презентация PowerPoint</vt:lpstr>
      <vt:lpstr>Презентация PowerPoint</vt:lpstr>
      <vt:lpstr>Подготовительный этап </vt:lpstr>
      <vt:lpstr>Диагностика музыкально-творческих  способностей детей Начало года  </vt:lpstr>
      <vt:lpstr>Презентация PowerPoint</vt:lpstr>
      <vt:lpstr> Практический этап </vt:lpstr>
      <vt:lpstr>Презентация PowerPoint</vt:lpstr>
      <vt:lpstr>Презентация PowerPoint</vt:lpstr>
      <vt:lpstr>Презентация PowerPoint</vt:lpstr>
      <vt:lpstr>         Обобщающий этап </vt:lpstr>
      <vt:lpstr>Презентация PowerPoint</vt:lpstr>
      <vt:lpstr>Презентация PowerPoint</vt:lpstr>
      <vt:lpstr>Диагностика музыкально-творческих  способностей детей Конец года  </vt:lpstr>
      <vt:lpstr>Уровень заинтересованности родителей воспитанников данной темой</vt:lpstr>
      <vt:lpstr>Презентация PowerPoint</vt:lpstr>
      <vt:lpstr>Презентация PowerPoint</vt:lpstr>
      <vt:lpstr>Результативность проекта: </vt:lpstr>
      <vt:lpstr>Перспективы распространения проекта </vt:lpstr>
      <vt:lpstr>Материальные ресурсы </vt:lpstr>
      <vt:lpstr>   Информационные источники: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без кавычек</dc:title>
  <dc:creator>IPK</dc:creator>
  <cp:lastModifiedBy>rot</cp:lastModifiedBy>
  <cp:revision>207</cp:revision>
  <dcterms:created xsi:type="dcterms:W3CDTF">2014-02-20T08:09:30Z</dcterms:created>
  <dcterms:modified xsi:type="dcterms:W3CDTF">2018-03-05T12:09:54Z</dcterms:modified>
</cp:coreProperties>
</file>