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1" r:id="rId2"/>
    <p:sldId id="258" r:id="rId3"/>
    <p:sldId id="278" r:id="rId4"/>
    <p:sldId id="272" r:id="rId5"/>
    <p:sldId id="271" r:id="rId6"/>
    <p:sldId id="280" r:id="rId7"/>
    <p:sldId id="263" r:id="rId8"/>
    <p:sldId id="279" r:id="rId9"/>
    <p:sldId id="283" r:id="rId10"/>
    <p:sldId id="282" r:id="rId11"/>
    <p:sldId id="286" r:id="rId12"/>
    <p:sldId id="285" r:id="rId13"/>
    <p:sldId id="284" r:id="rId14"/>
    <p:sldId id="270" r:id="rId15"/>
    <p:sldId id="275" r:id="rId16"/>
    <p:sldId id="269" r:id="rId17"/>
    <p:sldId id="268" r:id="rId18"/>
    <p:sldId id="267" r:id="rId19"/>
    <p:sldId id="266" r:id="rId20"/>
    <p:sldId id="276" r:id="rId21"/>
    <p:sldId id="265" r:id="rId22"/>
    <p:sldId id="264" r:id="rId23"/>
    <p:sldId id="274" r:id="rId24"/>
    <p:sldId id="277" r:id="rId25"/>
    <p:sldId id="26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2154" autoAdjust="0"/>
  </p:normalViewPr>
  <p:slideViewPr>
    <p:cSldViewPr>
      <p:cViewPr>
        <p:scale>
          <a:sx n="87" d="100"/>
          <a:sy n="87" d="100"/>
        </p:scale>
        <p:origin x="-66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FFBD5-03BD-44B6-8C9A-E5826B69ECD9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1F3AC-16E7-4ADB-96A9-643884C9A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1F3AC-16E7-4ADB-96A9-643884C9AA4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214554"/>
            <a:ext cx="6500858" cy="2143140"/>
          </a:xfrm>
        </p:spPr>
        <p:txBody>
          <a:bodyPr anchor="ctr"/>
          <a:lstStyle/>
          <a:p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Экологический </a:t>
            </a: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проект</a:t>
            </a: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r>
              <a:rPr lang="ru-RU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Тема: « Зелёный листочек»</a:t>
            </a:r>
            <a:r>
              <a:rPr lang="ru-RU" sz="5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/>
            </a:r>
            <a:br>
              <a:rPr lang="ru-RU" sz="5400" dirty="0" smtClean="0">
                <a:solidFill>
                  <a:srgbClr val="00B050"/>
                </a:solidFill>
                <a:latin typeface="Arial" charset="0"/>
                <a:cs typeface="Arial" charset="0"/>
              </a:rPr>
            </a:b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6429420" cy="214314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Подготовила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воспитатель</a:t>
            </a:r>
          </a:p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Плетуханова.Н.В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2017г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42984"/>
            <a:ext cx="5786478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               3 этап.</a:t>
            </a:r>
          </a:p>
          <a:p>
            <a:endParaRPr lang="ru-RU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Создание альбома «Дети и природа»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Оформление выставки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«Книги о природе»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Показ презентации «В гостях у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матушки-Природы»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НОД «Подарок для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мишки-Топтышки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357562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6215106" cy="1160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Художественно-эстетическое: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чтение экологических сказок;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коллективная работа: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 Весенний пейзаж»;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рисование  «Первые цветы»;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рисование с помощью трафарета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( листья , грибы, овощи, фрукты)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лепка : «Берёза»;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исполнение песен о весне;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прослушивание аудиозаписи: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П.И.Чайковский  «Времена года»,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«Голоса птиц»;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просмотр мультфильмов.</a:t>
            </a: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</a:t>
            </a: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</a:p>
          <a:p>
            <a:endParaRPr 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6213556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Физическое развитие:</a:t>
            </a:r>
          </a:p>
          <a:p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п/игры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«У медведя во бору»;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«Солнышко и дождик»;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«Птички и птенчики»;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пальчиковая игра «Сорока».</a:t>
            </a:r>
          </a:p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Работа с родителями: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папки- передвижки «Учимся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наблюдать за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изменениями в природе»;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консультация для родителей: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«Осторожно-опасные растения!»;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«Игры на природе»;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«Знакомим детей с природой родного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края»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совместное сочинение экологических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сказок по теме.</a:t>
            </a: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50428.JPG"/>
          <p:cNvPicPr>
            <a:picLocks noChangeAspect="1"/>
          </p:cNvPicPr>
          <p:nvPr/>
        </p:nvPicPr>
        <p:blipFill>
          <a:blip r:embed="rId2" cstate="print">
            <a:lum bright="-25000" contrast="10000"/>
          </a:blip>
          <a:srcRect l="36416" t="-1438" r="6885" b="-1784"/>
          <a:stretch>
            <a:fillRect/>
          </a:stretch>
        </p:blipFill>
        <p:spPr>
          <a:xfrm rot="5400000">
            <a:off x="1334409" y="594361"/>
            <a:ext cx="4176000" cy="570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500042"/>
            <a:ext cx="631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Реализация  проекта:</a:t>
            </a:r>
            <a:endParaRPr lang="ru-RU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P1040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60000">
            <a:off x="3510637" y="3515021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404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00000">
            <a:off x="707113" y="1292167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500042"/>
            <a:ext cx="3348000" cy="251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50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000">
            <a:off x="3972554" y="3120348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50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600000">
            <a:off x="476233" y="3054750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1040464.JPG"/>
          <p:cNvPicPr>
            <a:picLocks noChangeAspect="1"/>
          </p:cNvPicPr>
          <p:nvPr/>
        </p:nvPicPr>
        <p:blipFill>
          <a:blip r:embed="rId2" cstate="print"/>
          <a:srcRect l="14062" t="22285" r="10721" b="4166"/>
          <a:stretch>
            <a:fillRect/>
          </a:stretch>
        </p:blipFill>
        <p:spPr>
          <a:xfrm rot="6000000">
            <a:off x="3919531" y="3579365"/>
            <a:ext cx="3096000" cy="228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60427_094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00000">
            <a:off x="1042795" y="3182602"/>
            <a:ext cx="2376000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40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428604"/>
            <a:ext cx="3708000" cy="278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40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428604"/>
            <a:ext cx="3600000" cy="301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1040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000">
            <a:off x="3857620" y="3357562"/>
            <a:ext cx="3492000" cy="261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404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600000">
            <a:off x="500034" y="3357562"/>
            <a:ext cx="3312622" cy="26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40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642918"/>
            <a:ext cx="3576320" cy="268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40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000">
            <a:off x="3972554" y="3477538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404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600000">
            <a:off x="613889" y="3469050"/>
            <a:ext cx="3140394" cy="240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40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57166"/>
            <a:ext cx="4104000" cy="323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1040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00000">
            <a:off x="714348" y="3714752"/>
            <a:ext cx="3096000" cy="232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404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0000">
            <a:off x="4214810" y="3643314"/>
            <a:ext cx="2844000" cy="229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551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Тип: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тво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ческий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      исследовательский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643050"/>
            <a:ext cx="5454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Участники 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оекта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дети,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воспитатель,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одители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643182"/>
            <a:ext cx="7708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одолжительность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еднес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очный,(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ап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ель-май).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3714752"/>
            <a:ext cx="6572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облема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небрежное, а порой и жестокое отношение детей к природе объясняется отсутствием у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них  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необходимых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знаний. 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40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0">
            <a:off x="3048001" y="3554817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40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00000">
            <a:off x="681232" y="570600"/>
            <a:ext cx="4392000" cy="32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40493.JPG"/>
          <p:cNvPicPr>
            <a:picLocks noChangeAspect="1"/>
          </p:cNvPicPr>
          <p:nvPr/>
        </p:nvPicPr>
        <p:blipFill>
          <a:blip r:embed="rId2" cstate="print"/>
          <a:srcRect r="20163" b="3899"/>
          <a:stretch>
            <a:fillRect/>
          </a:stretch>
        </p:blipFill>
        <p:spPr>
          <a:xfrm rot="4800000">
            <a:off x="594871" y="3289978"/>
            <a:ext cx="3024000" cy="273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40361.JPG"/>
          <p:cNvPicPr>
            <a:picLocks noChangeAspect="1"/>
          </p:cNvPicPr>
          <p:nvPr/>
        </p:nvPicPr>
        <p:blipFill>
          <a:blip r:embed="rId3" cstate="print"/>
          <a:srcRect r="1122" b="12109"/>
          <a:stretch>
            <a:fillRect/>
          </a:stretch>
        </p:blipFill>
        <p:spPr>
          <a:xfrm>
            <a:off x="1857356" y="357166"/>
            <a:ext cx="4140000" cy="2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1040370.JPG"/>
          <p:cNvPicPr>
            <a:picLocks noChangeAspect="1"/>
          </p:cNvPicPr>
          <p:nvPr/>
        </p:nvPicPr>
        <p:blipFill>
          <a:blip r:embed="rId4" cstate="print"/>
          <a:srcRect r="6977" b="26471"/>
          <a:stretch>
            <a:fillRect/>
          </a:stretch>
        </p:blipFill>
        <p:spPr>
          <a:xfrm rot="600000">
            <a:off x="3665078" y="3432814"/>
            <a:ext cx="3528000" cy="22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40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0">
            <a:off x="4044635" y="3692761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40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57166"/>
            <a:ext cx="4226560" cy="316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1040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600000">
            <a:off x="544173" y="369276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1050508.JPG"/>
          <p:cNvPicPr>
            <a:picLocks noChangeAspect="1"/>
          </p:cNvPicPr>
          <p:nvPr/>
        </p:nvPicPr>
        <p:blipFill>
          <a:blip r:embed="rId2" cstate="print"/>
          <a:srcRect l="37010" t="20999" r="33854" b="27554"/>
          <a:stretch>
            <a:fillRect/>
          </a:stretch>
        </p:blipFill>
        <p:spPr>
          <a:xfrm rot="240000">
            <a:off x="5443624" y="492074"/>
            <a:ext cx="1908000" cy="252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70502_102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000108"/>
            <a:ext cx="3096000" cy="41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1050510.JPG"/>
          <p:cNvPicPr>
            <a:picLocks noChangeAspect="1"/>
          </p:cNvPicPr>
          <p:nvPr/>
        </p:nvPicPr>
        <p:blipFill>
          <a:blip r:embed="rId4" cstate="print"/>
          <a:srcRect l="35114" t="5444" r="30588" b="23782"/>
          <a:stretch>
            <a:fillRect/>
          </a:stretch>
        </p:blipFill>
        <p:spPr>
          <a:xfrm rot="-240000">
            <a:off x="662643" y="628492"/>
            <a:ext cx="1728000" cy="267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50506.JPG"/>
          <p:cNvPicPr>
            <a:picLocks noChangeAspect="1"/>
          </p:cNvPicPr>
          <p:nvPr/>
        </p:nvPicPr>
        <p:blipFill>
          <a:blip r:embed="rId5" cstate="print"/>
          <a:srcRect l="35156" t="2083" r="23437" b="33333"/>
          <a:stretch>
            <a:fillRect/>
          </a:stretch>
        </p:blipFill>
        <p:spPr>
          <a:xfrm rot="240000">
            <a:off x="5160415" y="3360792"/>
            <a:ext cx="2232000" cy="261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50504.JPG"/>
          <p:cNvPicPr>
            <a:picLocks noChangeAspect="1"/>
          </p:cNvPicPr>
          <p:nvPr/>
        </p:nvPicPr>
        <p:blipFill>
          <a:blip r:embed="rId6" cstate="print"/>
          <a:srcRect l="28125" r="32032" b="16667"/>
          <a:stretch>
            <a:fillRect/>
          </a:stretch>
        </p:blipFill>
        <p:spPr>
          <a:xfrm rot="-420000">
            <a:off x="571472" y="3286124"/>
            <a:ext cx="1836000" cy="287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70502_102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6192000" cy="46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5472122" cy="64294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428596" y="2857496"/>
            <a:ext cx="5572164" cy="3543382"/>
            <a:chOff x="607288" y="-815361"/>
            <a:chExt cx="7925152" cy="63859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7288" y="-815361"/>
              <a:ext cx="7925152" cy="665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5" name="Прямоугольник 3"/>
            <p:cNvSpPr>
              <a:spLocks noChangeArrowheads="1"/>
            </p:cNvSpPr>
            <p:nvPr/>
          </p:nvSpPr>
          <p:spPr bwMode="auto">
            <a:xfrm>
              <a:off x="1366079" y="4849462"/>
              <a:ext cx="6407569" cy="72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956251"/>
            <a:ext cx="55007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571612"/>
            <a:ext cx="73936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Чтобы беречь Землю,</a:t>
            </a:r>
          </a:p>
          <a:p>
            <a:r>
              <a:rPr lang="ru-RU" sz="3600" i="1" dirty="0" smtClean="0">
                <a:solidFill>
                  <a:srgbClr val="00B050"/>
                </a:solidFill>
              </a:rPr>
              <a:t>п</a:t>
            </a:r>
            <a:r>
              <a:rPr lang="ru-RU" sz="3600" i="1" dirty="0" smtClean="0">
                <a:solidFill>
                  <a:srgbClr val="00B050"/>
                </a:solidFill>
              </a:rPr>
              <a:t>рироду, надо её </a:t>
            </a:r>
          </a:p>
          <a:p>
            <a:r>
              <a:rPr lang="ru-RU" sz="3600" i="1" dirty="0" smtClean="0">
                <a:solidFill>
                  <a:srgbClr val="00B050"/>
                </a:solidFill>
              </a:rPr>
              <a:t>п</a:t>
            </a:r>
            <a:r>
              <a:rPr lang="ru-RU" sz="3600" i="1" dirty="0" smtClean="0">
                <a:solidFill>
                  <a:srgbClr val="00B050"/>
                </a:solidFill>
              </a:rPr>
              <a:t>олюбить, чтобы полюбить,</a:t>
            </a:r>
          </a:p>
          <a:p>
            <a:r>
              <a:rPr lang="ru-RU" sz="3600" i="1" dirty="0" smtClean="0">
                <a:solidFill>
                  <a:srgbClr val="00B050"/>
                </a:solidFill>
              </a:rPr>
              <a:t>н</a:t>
            </a:r>
            <a:r>
              <a:rPr lang="ru-RU" sz="3600" i="1" dirty="0" smtClean="0">
                <a:solidFill>
                  <a:srgbClr val="00B050"/>
                </a:solidFill>
              </a:rPr>
              <a:t>адо узнать, узнав –</a:t>
            </a:r>
          </a:p>
          <a:p>
            <a:r>
              <a:rPr lang="ru-RU" sz="3600" i="1" dirty="0" smtClean="0">
                <a:solidFill>
                  <a:srgbClr val="00B050"/>
                </a:solidFill>
              </a:rPr>
              <a:t>н</a:t>
            </a:r>
            <a:r>
              <a:rPr lang="ru-RU" sz="3600" i="1" dirty="0" smtClean="0">
                <a:solidFill>
                  <a:srgbClr val="00B050"/>
                </a:solidFill>
              </a:rPr>
              <a:t>евозможно не полюбить.</a:t>
            </a:r>
          </a:p>
          <a:p>
            <a:r>
              <a:rPr lang="ru-RU" sz="3600" i="1" dirty="0" smtClean="0">
                <a:solidFill>
                  <a:srgbClr val="00B050"/>
                </a:solidFill>
              </a:rPr>
              <a:t> </a:t>
            </a:r>
            <a:r>
              <a:rPr lang="ru-RU" sz="3600" i="1" dirty="0" smtClean="0">
                <a:solidFill>
                  <a:srgbClr val="00B050"/>
                </a:solidFill>
              </a:rPr>
              <a:t>                   А.Н.Сладков.</a:t>
            </a:r>
            <a:endParaRPr lang="ru-RU" sz="36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99276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познавательная,исследовательская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        деятельность по изучению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оды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        во всех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оявлениях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в весенний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пе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иод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        в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емени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2143116"/>
            <a:ext cx="83502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азвивать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умение наблюдать за живыми 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объектамии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явлениями неживой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оды;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углубить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едставление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об изменениях в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одей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 весной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воспитывать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доб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ое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отношение,отзывчивость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любовь ко  всему живому,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в том числе и к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астениям;</a:t>
            </a:r>
          </a:p>
          <a:p>
            <a:pPr>
              <a:buFont typeface="Wingdings" pitchFamily="2" charset="2"/>
              <a:buChar char="§"/>
            </a:pP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азвивать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умение видеть к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асоту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ок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ужающего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 ми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а;</a:t>
            </a:r>
            <a:endParaRPr lang="en-US" sz="2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азвивать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инте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ес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к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оде, знакомить с 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авилами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поведения в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оде 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( не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вать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астения, не ломать ветки де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евьев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.)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                                                                    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</a:t>
            </a:r>
          </a:p>
          <a:p>
            <a:endParaRPr lang="ru-RU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428604"/>
            <a:ext cx="523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Актуальность:</a:t>
            </a:r>
            <a:endParaRPr lang="ru-RU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14422"/>
            <a:ext cx="62865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наши дни, когда мир находится на грани экологической катастрофы, экологическое воспитание, как никогда, является одной из актуальных проблем современности.  У детей отсутствуют  необходимые знания о природном мире. Именно на этапе дошкольного детства складывается начальное ощущение окружающего мира: ребенок получает эмоциональные впечатления о природе, накапливает представления о разных формах жизни. Таким образом, уже в этот период формируются первоосновы экологического мышления, сознания, экологической культуры, но только при одном условии – если взрослые, воспитывающие ребенка, сами обладают экологической культурой: понимают общие для всех людей проблемы и беспокоятся по их поводу, показывают маленькому человеку прекрасный мир природы, помогают наладить взаимоотношения с ним 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142984"/>
            <a:ext cx="74837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Ожидаемый 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езультат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дети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оявят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познавательный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инте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ес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к наблюдению за явлениями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оды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,к поисково-исследовательской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Будет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азвиваться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наблюдательность ,       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тво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ческая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активность и появятся    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едпосылки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бе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ежного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отношения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к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оде.</a:t>
            </a:r>
          </a:p>
          <a:p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537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Реализация проекта.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214422"/>
            <a:ext cx="538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1 этап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928802"/>
            <a:ext cx="55007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привлечение родителей в экологическом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 воспитании детей 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подбор дидактических,     подвижных игр, стихов, загадок художественных произведений  по тематике;                         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рассматривание иллюстраций  о весне, наблюдение за явлением природы(небо ,солнце, облака),за распустившимися листочками.</a:t>
            </a:r>
          </a:p>
          <a:p>
            <a:pPr>
              <a:buFont typeface="Wingdings" pitchFamily="2" charset="2"/>
              <a:buChar char="q"/>
            </a:pP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694313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2 этап.</a:t>
            </a:r>
            <a:endParaRPr lang="ru-RU" sz="3200" dirty="0" smtClean="0"/>
          </a:p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Познавательное развитие.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Рассматривание и обследование муляжей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трафаретов овощей , фруктов ,грибов,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листьев.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Были проведены следующие опыты: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«Зелёный лучок», «Посадка семян цветов».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Экскурсия на территории детского сада: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«На каких деревьях появляются почки?»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«Что было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сначало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,что будет потом?»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«Где ещё растут садовые цветы?» «Почему    весной прилетают птицы из тёплого к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ая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?»   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Экску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сия в с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еднею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г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уппу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 «   Что за чудо ого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од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Наблюдение «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Весенний-одуванчик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71546"/>
            <a:ext cx="7760245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Социально-коммуникативное: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 Д/игры «Времена года», 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« Узнай по описанию»,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«Чудесный мешочек»,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«Что растёт на грядке?», 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«С какого дерева листочек», 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«Найди и промолчи»,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«Что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сначало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что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потом», 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«Что изменилось?»,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«Скажи по другому».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6215106" cy="1133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Речевое развитие: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беседа о весне как о времени года;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беседа :« Наш дом природа»;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беседа : «Почему деревья плачут?»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беседа: «Весна в гости к нам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             пришла»;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беседа: «Первые весенние цветы»;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составление описательного рассказа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 картинам: «Встречаем птиц»,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«Весна пришла»;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чтение рассказов ,стихов по теме;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разучивание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потешек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,стихов о весне с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применением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мнемотаблиц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;       отгадывание загадок о весне, животных, растений.</a:t>
            </a:r>
          </a:p>
          <a:p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743</Words>
  <Application>Microsoft Office PowerPoint</Application>
  <PresentationFormat>Экран (4:3)</PresentationFormat>
  <Paragraphs>192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1_Тема Office</vt:lpstr>
      <vt:lpstr>Экологический проект Тема: « Зелёный листочек»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Берёзовый рай</dc:title>
  <dc:creator>Фокина Л. П. </dc:creator>
  <cp:lastModifiedBy>Алекс</cp:lastModifiedBy>
  <cp:revision>100</cp:revision>
  <dcterms:created xsi:type="dcterms:W3CDTF">2014-07-06T18:18:01Z</dcterms:created>
  <dcterms:modified xsi:type="dcterms:W3CDTF">2017-05-23T17:48:33Z</dcterms:modified>
</cp:coreProperties>
</file>