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60848"/>
            <a:ext cx="7143194" cy="403244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187624" y="476672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  </a:t>
            </a:r>
            <a:r>
              <a:rPr lang="ru-RU" sz="3200" b="1" dirty="0" smtClean="0"/>
              <a:t>   </a:t>
            </a:r>
            <a:r>
              <a:rPr lang="ru-RU" sz="3600" b="1" dirty="0" smtClean="0"/>
              <a:t>Интернет-активность</a:t>
            </a:r>
          </a:p>
          <a:p>
            <a:pPr algn="ctr"/>
            <a:r>
              <a:rPr lang="ru-RU" sz="3600" b="1" dirty="0" smtClean="0"/>
              <a:t>    детей и подростков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ÐÐ°ÑÑÐ¸Ð½ÐºÐ¸ Ð¿Ð¾ Ð·Ð°Ð¿ÑÐ¾ÑÑ Ð¿Ð¾Ð´ÑÐ¾ÑÑÐ¾Ðº Ð² ÐºÐ¾Ð¼Ð¿ÑÑÑÐµÑ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924944"/>
            <a:ext cx="4608512" cy="345638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55576" y="332656"/>
            <a:ext cx="7560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   </a:t>
            </a:r>
            <a:r>
              <a:rPr lang="ru-RU" sz="2400" dirty="0" smtClean="0"/>
              <a:t>По данным исследования «Дети России </a:t>
            </a:r>
            <a:r>
              <a:rPr lang="ru-RU" sz="2400" dirty="0" err="1" smtClean="0"/>
              <a:t>он-лайн</a:t>
            </a:r>
            <a:r>
              <a:rPr lang="ru-RU" sz="2400" dirty="0" smtClean="0"/>
              <a:t>», осуществленного сотрудниками фонда развития Интернет, факультета психологии МГУ им. М.В. Ломоносова и Федерального института развития образования </a:t>
            </a:r>
            <a:r>
              <a:rPr lang="ru-RU" sz="2400" dirty="0" err="1" smtClean="0"/>
              <a:t>Минобрнауки</a:t>
            </a:r>
            <a:r>
              <a:rPr lang="ru-RU" sz="2400" dirty="0" smtClean="0"/>
              <a:t> России  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708920"/>
            <a:ext cx="30243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  </a:t>
            </a:r>
            <a:r>
              <a:rPr lang="ru-RU" sz="2400" dirty="0" smtClean="0"/>
              <a:t>  - </a:t>
            </a:r>
            <a:r>
              <a:rPr lang="ru-RU" sz="2400" b="1" dirty="0" smtClean="0"/>
              <a:t>каждый пятый школьник  проводит  в интернете  более            5  часов  в  день;</a:t>
            </a:r>
          </a:p>
          <a:p>
            <a:pPr algn="just"/>
            <a:endParaRPr lang="ru-RU" sz="2400" b="1" dirty="0" smtClean="0"/>
          </a:p>
          <a:p>
            <a:r>
              <a:rPr lang="ru-RU" sz="2400" b="1" dirty="0" smtClean="0"/>
              <a:t>   - каждый  десятый опрошенный подросток отмечает, что в Интернете он живет.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8208912" cy="3744416"/>
          </a:xfrm>
        </p:spPr>
        <p:txBody>
          <a:bodyPr/>
          <a:lstStyle/>
          <a:p>
            <a:r>
              <a:rPr lang="ru-RU" sz="2000" b="0" cap="none" dirty="0" smtClean="0">
                <a:latin typeface="+mn-lt"/>
              </a:rPr>
              <a:t> </a:t>
            </a:r>
            <a:br>
              <a:rPr lang="ru-RU" sz="2000" b="0" cap="none" dirty="0" smtClean="0">
                <a:latin typeface="+mn-lt"/>
              </a:rPr>
            </a:br>
            <a:r>
              <a:rPr lang="ru-RU" sz="2000" b="0" cap="none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400" b="0" cap="none" dirty="0" smtClean="0">
                <a:solidFill>
                  <a:schemeClr val="tx1"/>
                </a:solidFill>
                <a:latin typeface="+mn-lt"/>
              </a:rPr>
              <a:t>1.Столкновения школьников с информацией, несущей угрозу их незрелой психике и психологическому здоровью (например, с информацией, сексуального характера, информацией, связанной с агрессией, суицидами ),</a:t>
            </a:r>
            <a:br>
              <a:rPr lang="ru-RU" sz="2400" b="0" cap="none" dirty="0" smtClean="0">
                <a:solidFill>
                  <a:schemeClr val="tx1"/>
                </a:solidFill>
                <a:latin typeface="+mn-lt"/>
              </a:rPr>
            </a:br>
            <a:r>
              <a:rPr lang="ru-RU" sz="2400" b="0" cap="none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2400" b="0" cap="none" dirty="0" smtClean="0">
                <a:solidFill>
                  <a:schemeClr val="tx1"/>
                </a:solidFill>
                <a:latin typeface="+mn-lt"/>
              </a:rPr>
            </a:br>
            <a:r>
              <a:rPr lang="ru-RU" sz="2400" b="0" cap="none" dirty="0" smtClean="0">
                <a:solidFill>
                  <a:schemeClr val="tx1"/>
                </a:solidFill>
                <a:latin typeface="+mn-lt"/>
              </a:rPr>
              <a:t>2.  Развития склонности к </a:t>
            </a:r>
            <a:r>
              <a:rPr lang="ru-RU" sz="2400" b="0" cap="none" dirty="0" err="1" smtClean="0">
                <a:solidFill>
                  <a:schemeClr val="tx1"/>
                </a:solidFill>
                <a:latin typeface="+mn-lt"/>
              </a:rPr>
              <a:t>интернет-зависимости</a:t>
            </a:r>
            <a:r>
              <a:rPr lang="ru-RU" sz="2400" b="0" cap="none" dirty="0" smtClean="0">
                <a:solidFill>
                  <a:schemeClr val="tx1"/>
                </a:solidFill>
                <a:latin typeface="+mn-lt"/>
              </a:rPr>
              <a:t>, целенаправленное  деструктивное  влияния  на  сознание посредством  сетевого  взаимодействия. </a:t>
            </a:r>
            <a:br>
              <a:rPr lang="ru-RU" sz="2400" b="0" cap="none" dirty="0" smtClean="0">
                <a:solidFill>
                  <a:schemeClr val="tx1"/>
                </a:solidFill>
                <a:latin typeface="+mn-lt"/>
              </a:rPr>
            </a:br>
            <a:r>
              <a:rPr lang="ru-RU" sz="2400" b="0" cap="none" dirty="0" smtClean="0">
                <a:solidFill>
                  <a:schemeClr val="tx1"/>
                </a:solidFill>
                <a:latin typeface="+mn-lt"/>
              </a:rPr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60648"/>
            <a:ext cx="72008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 </a:t>
            </a:r>
            <a:r>
              <a:rPr lang="ru-RU" sz="3200" dirty="0" smtClean="0"/>
              <a:t>Негативное  воздействие                                        </a:t>
            </a:r>
          </a:p>
          <a:p>
            <a:pPr algn="ctr"/>
            <a:r>
              <a:rPr lang="ru-RU" sz="3200" dirty="0" err="1" smtClean="0"/>
              <a:t>интернет-активности</a:t>
            </a:r>
            <a:endParaRPr lang="ru-RU" sz="3200" dirty="0" smtClean="0"/>
          </a:p>
          <a:p>
            <a:pPr algn="ctr"/>
            <a:r>
              <a:rPr lang="ru-RU" sz="3200" dirty="0" smtClean="0"/>
              <a:t> детей и подростков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8060432" cy="4464496"/>
          </a:xfrm>
        </p:spPr>
        <p:txBody>
          <a:bodyPr/>
          <a:lstStyle/>
          <a:p>
            <a:r>
              <a:rPr lang="ru-RU" sz="1800" cap="none" dirty="0" smtClean="0">
                <a:solidFill>
                  <a:schemeClr val="tx1"/>
                </a:solidFill>
              </a:rPr>
              <a:t> - </a:t>
            </a:r>
            <a:r>
              <a:rPr lang="ru-RU" sz="24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> обеспечение возможностей для социализации учащихся в соответствии с индивидуальными потребностями и целями, с ценностями жизни в обществе; </a:t>
            </a:r>
            <a:br>
              <a:rPr lang="ru-RU" sz="24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</a:br>
            <a:r>
              <a:rPr lang="ru-RU" sz="24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/>
            </a:r>
            <a:br>
              <a:rPr lang="ru-RU" sz="24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</a:br>
            <a:r>
              <a:rPr lang="ru-RU" sz="24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> - включение детей и взрослых в различные виды совместной деятельности; </a:t>
            </a:r>
            <a:br>
              <a:rPr lang="ru-RU" sz="24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</a:br>
            <a:r>
              <a:rPr lang="ru-RU" sz="24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/>
            </a:r>
            <a:br>
              <a:rPr lang="ru-RU" sz="24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</a:br>
            <a:r>
              <a:rPr lang="ru-RU" sz="24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> - развитии всех сторон психики: не только когнитивной, но и  эмоциональной, личностной, духовной, включая способность к регуляции своих действий и состояний. 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76672"/>
            <a:ext cx="6908304" cy="64807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Профилактическая  работа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дети в интернет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714488"/>
            <a:ext cx="4714908" cy="282894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187624" y="476672"/>
            <a:ext cx="6696744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  </a:t>
            </a:r>
            <a:r>
              <a:rPr lang="ru-RU" sz="3200" b="1" dirty="0" smtClean="0"/>
              <a:t>   </a:t>
            </a:r>
            <a:r>
              <a:rPr lang="ru-RU" sz="2800" b="1" dirty="0" smtClean="0"/>
              <a:t>Интернет-активность</a:t>
            </a:r>
          </a:p>
          <a:p>
            <a:pPr algn="ctr"/>
            <a:r>
              <a:rPr lang="ru-RU" sz="2800" b="1" dirty="0" smtClean="0"/>
              <a:t>    детей и подростков </a:t>
            </a:r>
            <a:endParaRPr lang="ru-RU" sz="1600" b="1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46</TotalTime>
  <Words>102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Метро</vt:lpstr>
      <vt:lpstr>Слайд 1</vt:lpstr>
      <vt:lpstr>Слайд 2</vt:lpstr>
      <vt:lpstr>   1.Столкновения школьников с информацией, несущей угрозу их незрелой психике и психологическому здоровью (например, с информацией, сексуального характера, информацией, связанной с агрессией, суицидами ),  2.  Развития склонности к интернет-зависимости, целенаправленное  деструктивное  влияния  на  сознание посредством  сетевого  взаимодействия.   </vt:lpstr>
      <vt:lpstr> -  обеспечение возможностей для социализации учащихся в соответствии с индивидуальными потребностями и целями, с ценностями жизни в обществе;    - включение детей и взрослых в различные виды совместной деятельности;    - развитии всех сторон психики: не только когнитивной, но и  эмоциональной, личностной, духовной, включая способность к регуляции своих действий и состояний.   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Кабинет психолога</dc:creator>
  <cp:lastModifiedBy>Кабинет психолога</cp:lastModifiedBy>
  <cp:revision>13</cp:revision>
  <dcterms:created xsi:type="dcterms:W3CDTF">2018-03-28T13:13:53Z</dcterms:created>
  <dcterms:modified xsi:type="dcterms:W3CDTF">2018-04-13T10:55:49Z</dcterms:modified>
</cp:coreProperties>
</file>