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72" r:id="rId5"/>
    <p:sldId id="259" r:id="rId6"/>
    <p:sldId id="260" r:id="rId7"/>
    <p:sldId id="263" r:id="rId8"/>
    <p:sldId id="264" r:id="rId9"/>
    <p:sldId id="261" r:id="rId10"/>
    <p:sldId id="273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0" autoAdjust="0"/>
    <p:restoredTop sz="94767" autoAdjust="0"/>
  </p:normalViewPr>
  <p:slideViewPr>
    <p:cSldViewPr>
      <p:cViewPr varScale="1">
        <p:scale>
          <a:sx n="70" d="100"/>
          <a:sy n="70" d="100"/>
        </p:scale>
        <p:origin x="-93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657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16CFF-C963-4DCF-9BE4-5668B7BEB524}" type="datetimeFigureOut">
              <a:rPr lang="ru-RU" smtClean="0"/>
              <a:pPr/>
              <a:t>10.02.2018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BD5B4AA-F458-4674-9F1C-46F7A7260F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16CFF-C963-4DCF-9BE4-5668B7BEB524}" type="datetimeFigureOut">
              <a:rPr lang="ru-RU" smtClean="0"/>
              <a:pPr/>
              <a:t>10.02.2018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5B4AA-F458-4674-9F1C-46F7A7260F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16CFF-C963-4DCF-9BE4-5668B7BEB524}" type="datetimeFigureOut">
              <a:rPr lang="ru-RU" smtClean="0"/>
              <a:pPr/>
              <a:t>10.02.2018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5B4AA-F458-4674-9F1C-46F7A7260F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16CFF-C963-4DCF-9BE4-5668B7BEB524}" type="datetimeFigureOut">
              <a:rPr lang="ru-RU" smtClean="0"/>
              <a:pPr/>
              <a:t>10.02.2018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BD5B4AA-F458-4674-9F1C-46F7A7260F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16CFF-C963-4DCF-9BE4-5668B7BEB524}" type="datetimeFigureOut">
              <a:rPr lang="ru-RU" smtClean="0"/>
              <a:pPr/>
              <a:t>10.02.2018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5B4AA-F458-4674-9F1C-46F7A7260F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16CFF-C963-4DCF-9BE4-5668B7BEB524}" type="datetimeFigureOut">
              <a:rPr lang="ru-RU" smtClean="0"/>
              <a:pPr/>
              <a:t>10.02.2018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5B4AA-F458-4674-9F1C-46F7A7260F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16CFF-C963-4DCF-9BE4-5668B7BEB524}" type="datetimeFigureOut">
              <a:rPr lang="ru-RU" smtClean="0"/>
              <a:pPr/>
              <a:t>10.02.2018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BD5B4AA-F458-4674-9F1C-46F7A7260F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16CFF-C963-4DCF-9BE4-5668B7BEB524}" type="datetimeFigureOut">
              <a:rPr lang="ru-RU" smtClean="0"/>
              <a:pPr/>
              <a:t>10.02.2018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5B4AA-F458-4674-9F1C-46F7A7260F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16CFF-C963-4DCF-9BE4-5668B7BEB524}" type="datetimeFigureOut">
              <a:rPr lang="ru-RU" smtClean="0"/>
              <a:pPr/>
              <a:t>10.02.2018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5B4AA-F458-4674-9F1C-46F7A7260F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16CFF-C963-4DCF-9BE4-5668B7BEB524}" type="datetimeFigureOut">
              <a:rPr lang="ru-RU" smtClean="0"/>
              <a:pPr/>
              <a:t>10.02.2018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5B4AA-F458-4674-9F1C-46F7A7260F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16CFF-C963-4DCF-9BE4-5668B7BEB524}" type="datetimeFigureOut">
              <a:rPr lang="ru-RU" smtClean="0"/>
              <a:pPr/>
              <a:t>10.02.2018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5B4AA-F458-4674-9F1C-46F7A7260F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9216CFF-C963-4DCF-9BE4-5668B7BEB524}" type="datetimeFigureOut">
              <a:rPr lang="ru-RU" smtClean="0"/>
              <a:pPr/>
              <a:t>10.02.2018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BD5B4AA-F458-4674-9F1C-46F7A7260F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980728"/>
            <a:ext cx="9144000" cy="5040560"/>
          </a:xfrm>
        </p:spPr>
        <p:txBody>
          <a:bodyPr>
            <a:normAutofit/>
          </a:bodyPr>
          <a:lstStyle/>
          <a:p>
            <a:r>
              <a:rPr lang="ru-RU" smtClean="0"/>
              <a:t> Прыжки </a:t>
            </a:r>
            <a:r>
              <a:rPr lang="ru-RU" dirty="0" smtClean="0"/>
              <a:t>и прыжковые упражнения , </a:t>
            </a: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 в </a:t>
            </a:r>
            <a:r>
              <a:rPr lang="ru-RU" dirty="0" smtClean="0"/>
              <a:t>группе начальной </a:t>
            </a: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 подготовки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/>
              <a:t/>
            </a:r>
            <a:br>
              <a:rPr lang="ru-RU"/>
            </a:br>
            <a:r>
              <a:rPr lang="ru-RU" smtClean="0"/>
              <a:t>  </a:t>
            </a:r>
            <a:br>
              <a:rPr lang="ru-RU" smtClean="0"/>
            </a:br>
            <a:r>
              <a:rPr lang="ru-RU"/>
              <a:t> </a:t>
            </a:r>
            <a:r>
              <a:rPr lang="ru-RU" smtClean="0"/>
              <a:t>   </a:t>
            </a:r>
            <a:r>
              <a:rPr lang="ru-RU" sz="1800" smtClean="0"/>
              <a:t>тренер-преподаватель Медведева М.В.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0588" y="188640"/>
            <a:ext cx="8458200" cy="9144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4400" dirty="0">
                <a:latin typeface="+mj-lt"/>
              </a:rPr>
              <a:t>легкая атлетика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" name="Рисунок 4" descr="ki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1772816"/>
            <a:ext cx="3256202" cy="4896544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32"/>
            <a:ext cx="9036496" cy="132343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Специальные подготовительные упражнения</a:t>
            </a:r>
            <a:endParaRPr kumimoji="0" lang="ru-RU" sz="4000" b="0" i="0" u="none" strike="noStrike" kern="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65820" y="1474108"/>
            <a:ext cx="77048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Прыжки в длину с места (одинарный, тройной, пятерной). Обратить внимание на вынос бедер и приземление.</a:t>
            </a:r>
          </a:p>
        </p:txBody>
      </p:sp>
      <p:pic>
        <p:nvPicPr>
          <p:cNvPr id="4" name="Picture 4" descr="C:\Users\111\Pictures\4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5616" y="2641197"/>
            <a:ext cx="7056784" cy="3653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33225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Подвижные игры  для  формирования техники  прыжков  у  детей</a:t>
            </a:r>
            <a:endParaRPr lang="ru-RU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96752"/>
            <a:ext cx="8686800" cy="5519862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dirty="0" smtClean="0"/>
              <a:t>      Для детей начального уровня подготовки важно поддерживать интерес к использованию прыжковых упражнений в игровой форме и эстафетах. Это способствует постепенному и непрерывному росту результатов в прыжках. Вот название некоторых игр:</a:t>
            </a:r>
          </a:p>
          <a:p>
            <a:pPr algn="ctr">
              <a:buNone/>
            </a:pPr>
            <a:r>
              <a:rPr lang="ru-RU" dirty="0" smtClean="0"/>
              <a:t>1.</a:t>
            </a:r>
            <a:r>
              <a:rPr lang="ru-RU" u="sng" dirty="0" smtClean="0"/>
              <a:t>Прыжки по полоскам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 Совершенствование прыжковых навыков. Развитие быстроты реакции</a:t>
            </a:r>
          </a:p>
          <a:p>
            <a:pPr algn="ctr">
              <a:buNone/>
            </a:pPr>
            <a:r>
              <a:rPr lang="ru-RU" dirty="0" smtClean="0"/>
              <a:t> 2.</a:t>
            </a:r>
            <a:r>
              <a:rPr lang="ru-RU" u="sng" dirty="0" smtClean="0"/>
              <a:t>С кочки на кочку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Закрепление и совершенствование навыков в выполнении прыжка в длину с места.</a:t>
            </a:r>
          </a:p>
          <a:p>
            <a:pPr algn="ctr">
              <a:buNone/>
            </a:pPr>
            <a:r>
              <a:rPr lang="ru-RU" dirty="0" smtClean="0"/>
              <a:t> 3. </a:t>
            </a:r>
            <a:r>
              <a:rPr lang="ru-RU" u="sng" dirty="0" smtClean="0"/>
              <a:t>Парашютисты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Закрепление и совершенствование умения мягко приземляться, выполнять в момент прыжка свободное маховое движение. Развивает  ловкость, внимательность</a:t>
            </a:r>
          </a:p>
          <a:p>
            <a:pPr algn="ctr">
              <a:buNone/>
            </a:pPr>
            <a:r>
              <a:rPr lang="ru-RU" dirty="0" smtClean="0"/>
              <a:t> 4. </a:t>
            </a:r>
            <a:r>
              <a:rPr lang="ru-RU" u="sng" dirty="0" smtClean="0"/>
              <a:t>Удочка прыжковая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Совершенствуется навык в отталкивании в игровых условиях. Развивает ловкость.</a:t>
            </a:r>
          </a:p>
          <a:p>
            <a:pPr algn="ctr">
              <a:buNone/>
            </a:pPr>
            <a:r>
              <a:rPr lang="ru-RU" dirty="0" smtClean="0"/>
              <a:t> 5</a:t>
            </a:r>
            <a:r>
              <a:rPr lang="ru-RU" u="sng" dirty="0" smtClean="0"/>
              <a:t>. Кто дальше прыгнет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Совершенствуются навыки в выполнения прыжков в длину с разбега в соревновательных условиях.</a:t>
            </a:r>
          </a:p>
          <a:p>
            <a:pPr algn="ctr">
              <a:buNone/>
            </a:pPr>
            <a:r>
              <a:rPr lang="ru-RU" dirty="0" smtClean="0"/>
              <a:t> 6</a:t>
            </a:r>
            <a:r>
              <a:rPr lang="ru-RU" u="sng" dirty="0" smtClean="0"/>
              <a:t>. Кузнечики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Закрепляет  умение согласовывать движения ног и рук при выполнении прыжков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pPr algn="just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Содержание 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12776"/>
            <a:ext cx="8686800" cy="5328592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ru-RU" sz="3500" b="1" dirty="0" smtClean="0"/>
              <a:t>Обучение </a:t>
            </a:r>
          </a:p>
          <a:p>
            <a:pPr>
              <a:buFont typeface="Wingdings" pitchFamily="2" charset="2"/>
              <a:buChar char="§"/>
            </a:pPr>
            <a:r>
              <a:rPr lang="ru-RU" sz="3500" b="1" dirty="0" smtClean="0"/>
              <a:t>Бег с преодолением препятствий и прыжковая подготовка</a:t>
            </a:r>
          </a:p>
          <a:p>
            <a:pPr>
              <a:buFont typeface="Wingdings" pitchFamily="2" charset="2"/>
              <a:buChar char="§"/>
            </a:pPr>
            <a:r>
              <a:rPr lang="ru-RU" sz="3500" b="1" dirty="0" smtClean="0"/>
              <a:t>Упражнения в скачках и прыжках</a:t>
            </a:r>
            <a:r>
              <a:rPr lang="ru-RU" sz="3500" dirty="0" smtClean="0"/>
              <a:t> </a:t>
            </a:r>
          </a:p>
          <a:p>
            <a:pPr>
              <a:buFont typeface="Wingdings" pitchFamily="2" charset="2"/>
              <a:buChar char="§"/>
            </a:pPr>
            <a:r>
              <a:rPr lang="ru-RU" sz="3500" b="1" dirty="0" smtClean="0"/>
              <a:t>Прыжки через гимнастическую скамейку </a:t>
            </a:r>
          </a:p>
          <a:p>
            <a:pPr>
              <a:buFont typeface="Wingdings" pitchFamily="2" charset="2"/>
              <a:buChar char="§"/>
            </a:pPr>
            <a:r>
              <a:rPr lang="ru-RU" sz="3500" b="1" dirty="0" smtClean="0"/>
              <a:t>Прыжки с ноги на ногу, или многоскоки</a:t>
            </a:r>
          </a:p>
          <a:p>
            <a:pPr>
              <a:buFont typeface="Wingdings" pitchFamily="2" charset="2"/>
              <a:buChar char="§"/>
            </a:pPr>
            <a:r>
              <a:rPr lang="ru-RU" sz="3500" b="1" dirty="0" smtClean="0"/>
              <a:t>Прыжки в длину с места </a:t>
            </a:r>
          </a:p>
          <a:p>
            <a:pPr>
              <a:buFont typeface="Wingdings" pitchFamily="2" charset="2"/>
              <a:buChar char="§"/>
            </a:pPr>
            <a:r>
              <a:rPr lang="ru-RU" sz="3500" b="1" dirty="0"/>
              <a:t>Подвижные игры для формирования техники прыжков  у учащихся </a:t>
            </a:r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4634_html_m14c5a5f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838200"/>
          </a:xfrm>
        </p:spPr>
        <p:txBody>
          <a:bodyPr/>
          <a:lstStyle/>
          <a:p>
            <a:pPr algn="ctr"/>
            <a:r>
              <a:rPr lang="ru-RU" dirty="0" smtClean="0"/>
              <a:t>Обучение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836712"/>
            <a:ext cx="8820472" cy="6021288"/>
          </a:xfrm>
        </p:spPr>
        <p:txBody>
          <a:bodyPr>
            <a:normAutofit fontScale="40000" lnSpcReduction="20000"/>
          </a:bodyPr>
          <a:lstStyle/>
          <a:p>
            <a:pPr algn="just">
              <a:buNone/>
            </a:pPr>
            <a:r>
              <a:rPr lang="ru-RU" sz="6000" dirty="0" smtClean="0"/>
              <a:t>     </a:t>
            </a:r>
            <a:r>
              <a:rPr lang="ru-RU" sz="6000" u="sng" dirty="0" smtClean="0"/>
              <a:t>Прыжки</a:t>
            </a:r>
            <a:r>
              <a:rPr lang="ru-RU" sz="6000" dirty="0" smtClean="0"/>
              <a:t> используются как средства для развития силы, выносливости, быстроты. В младшем и среднем школьном возрасте закладываются основы техники движений. </a:t>
            </a:r>
          </a:p>
          <a:p>
            <a:pPr algn="just">
              <a:buNone/>
            </a:pPr>
            <a:r>
              <a:rPr lang="ru-RU" sz="6000" dirty="0" smtClean="0"/>
              <a:t>    -педагогическая практика показывает что, эффективным средством развития физических качеств являются </a:t>
            </a:r>
            <a:r>
              <a:rPr lang="ru-RU" sz="6000" u="sng" dirty="0" smtClean="0"/>
              <a:t>ациклические упражнения</a:t>
            </a:r>
            <a:r>
              <a:rPr lang="ru-RU" sz="6000" dirty="0" smtClean="0"/>
              <a:t> В этих целях рекомендуется использовать различные прыжковые упражнения, особенно </a:t>
            </a:r>
            <a:r>
              <a:rPr lang="ru-RU" sz="6000" u="sng" dirty="0" err="1" smtClean="0"/>
              <a:t>уступающе-преодолевающего</a:t>
            </a:r>
            <a:r>
              <a:rPr lang="ru-RU" sz="6000" dirty="0" smtClean="0"/>
              <a:t> характера, </a:t>
            </a:r>
            <a:r>
              <a:rPr lang="ru-RU" sz="6000" u="sng" dirty="0" smtClean="0"/>
              <a:t>которые способствуют формирования свода стопы, правильной осанки, что в свою очередь обеспечивает нормальную работу центральной нервной и </a:t>
            </a:r>
            <a:r>
              <a:rPr lang="ru-RU" sz="6000" u="sng" dirty="0" err="1" smtClean="0"/>
              <a:t>сердечно-сосудистой</a:t>
            </a:r>
            <a:r>
              <a:rPr lang="ru-RU" sz="6000" u="sng" dirty="0" smtClean="0"/>
              <a:t> систем .</a:t>
            </a:r>
            <a:endParaRPr lang="ru-RU" sz="6000" dirty="0" smtClean="0"/>
          </a:p>
          <a:p>
            <a:pPr algn="just">
              <a:buNone/>
            </a:pPr>
            <a:r>
              <a:rPr lang="ru-RU" sz="6000" dirty="0" smtClean="0"/>
              <a:t>    -Каждое занятие, включающее прыжки, необходимо начинать с подготовительных упражнений: ходьба на внешней стороне стопы, ходьба перекатом с пятки на носок, ходьба выпадами и т. д. По мере развития школьников эти подготовительные упражнения усложняются, а необходимость их использования остается на любом уровне подготовленности. Это позволяет избежать травм и эмоционально настраивает ребят на прыжки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D:\1а Атестация Моя\прыжки\38 - копия - коп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94" y="2850946"/>
            <a:ext cx="3888978" cy="1280517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1а Атестация Моя\прыжки\38 - копия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0033" y="2949364"/>
            <a:ext cx="4752975" cy="1190625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0528" y="1233080"/>
            <a:ext cx="8892480" cy="5472608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 smtClean="0"/>
              <a:t>    Бег с преодолением препятствий хорошо сочетается с прыжковой подготовкой детей.  </a:t>
            </a:r>
          </a:p>
          <a:p>
            <a:pPr algn="just">
              <a:buNone/>
            </a:pPr>
            <a:r>
              <a:rPr lang="ru-RU" dirty="0" smtClean="0"/>
              <a:t>    Скачки и прыжки через препятствия (а также на препятствие и с доставанием рукой высоко подвешенных мягких предметов) выполняются в медленном  беге с легкими ускорениями.</a:t>
            </a:r>
          </a:p>
          <a:p>
            <a:pPr algn="just">
              <a:buNone/>
            </a:pPr>
            <a:r>
              <a:rPr lang="ru-RU" dirty="0" smtClean="0"/>
              <a:t> 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    Использую </a:t>
            </a:r>
            <a:r>
              <a:rPr lang="ru-RU" i="1" u="sng" dirty="0" smtClean="0"/>
              <a:t>полосу препятствий в разминочном беге</a:t>
            </a:r>
            <a:r>
              <a:rPr lang="ru-RU" dirty="0" smtClean="0"/>
              <a:t>.  Пробегая 1-2 минуты гладкого бега, постепенно создаю препятствия, расставляя их по залу через разные промежутки  (Пробежать по скамейке вдоль, перепрыгнуть скамейку повернутую поперек, толчок от гимнастического мостика одной ногой с «зависанием»,  приземлением на мат, на другою ногу).  Дети с удовольствием преодолевают полосу.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Бег с преодолением препятствий и прыжковая подготовка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Упражнения в скачках и прыжках</a:t>
            </a:r>
            <a:r>
              <a:rPr lang="ru-RU" dirty="0" smtClean="0"/>
              <a:t> 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23528" y="1340768"/>
            <a:ext cx="6408712" cy="5517232"/>
          </a:xfrm>
        </p:spPr>
        <p:txBody>
          <a:bodyPr>
            <a:normAutofit fontScale="55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ru-RU" dirty="0" smtClean="0"/>
              <a:t>1. Скачки на обеих ногах с продвижением вперед.</a:t>
            </a:r>
          </a:p>
          <a:p>
            <a:pPr algn="just">
              <a:buFont typeface="Wingdings" pitchFamily="2" charset="2"/>
              <a:buChar char="§"/>
            </a:pPr>
            <a:r>
              <a:rPr lang="ru-RU" dirty="0" smtClean="0"/>
              <a:t>2. Комбинации скачков, усложняемые поворотами. Например, 4 шага-прыжка по «кочкам» с ноги на ногу, 4 прыжка на обеих, ногах 2 прыжка на обеих ногах с поворотами по 180°, обычный бег (10-20 шагов) и повторение комбинации.</a:t>
            </a:r>
          </a:p>
          <a:p>
            <a:pPr algn="just">
              <a:buFont typeface="Wingdings" pitchFamily="2" charset="2"/>
              <a:buChar char="§"/>
            </a:pPr>
            <a:r>
              <a:rPr lang="ru-RU" dirty="0" smtClean="0"/>
              <a:t>3. Скачки на обеих ногах, выполняемые на гимнастическую скамейку и с нее.</a:t>
            </a:r>
          </a:p>
          <a:p>
            <a:pPr algn="just">
              <a:buFont typeface="Wingdings" pitchFamily="2" charset="2"/>
              <a:buChar char="§"/>
            </a:pPr>
            <a:r>
              <a:rPr lang="ru-RU" dirty="0" smtClean="0"/>
              <a:t>4. Прыжки в “шаге” через препятствия (выполняются через 6-8 </a:t>
            </a:r>
            <a:r>
              <a:rPr lang="ru-RU" dirty="0" err="1" smtClean="0"/>
              <a:t>барьерчиков</a:t>
            </a:r>
            <a:r>
              <a:rPr lang="ru-RU" dirty="0" smtClean="0"/>
              <a:t> или набивных мячей и т. п.) с </a:t>
            </a:r>
            <a:r>
              <a:rPr lang="ru-RU" dirty="0" err="1" smtClean="0"/>
              <a:t>пробеганием</a:t>
            </a:r>
            <a:r>
              <a:rPr lang="ru-RU" dirty="0" smtClean="0"/>
              <a:t> расстояния между препятствиями в два и один шаг, и также в один толчок (бег прыжками).</a:t>
            </a:r>
          </a:p>
          <a:p>
            <a:pPr algn="just">
              <a:buFont typeface="Wingdings" pitchFamily="2" charset="2"/>
              <a:buChar char="§"/>
            </a:pPr>
            <a:r>
              <a:rPr lang="ru-RU" dirty="0" smtClean="0"/>
              <a:t>5. </a:t>
            </a:r>
            <a:r>
              <a:rPr lang="ru-RU" u="sng" dirty="0" smtClean="0"/>
              <a:t>Прыжок в шаге с доставанием рукой мягкого предмета, подвешенного к баскетбольному кольцу, веревке, </a:t>
            </a:r>
            <a:r>
              <a:rPr lang="ru-RU" dirty="0" smtClean="0"/>
              <a:t>с поворотами в сторону толчковой ноги.</a:t>
            </a:r>
          </a:p>
          <a:p>
            <a:pPr algn="just">
              <a:buFont typeface="Wingdings" pitchFamily="2" charset="2"/>
              <a:buChar char="§"/>
            </a:pPr>
            <a:r>
              <a:rPr lang="ru-RU" dirty="0" smtClean="0"/>
              <a:t>6. Прыжок “наступая” на возвышенность,</a:t>
            </a:r>
          </a:p>
          <a:p>
            <a:pPr algn="just">
              <a:buFont typeface="Wingdings" pitchFamily="2" charset="2"/>
              <a:buChar char="§"/>
            </a:pPr>
            <a:r>
              <a:rPr lang="ru-RU" dirty="0" smtClean="0"/>
              <a:t>Так же использую </a:t>
            </a:r>
            <a:r>
              <a:rPr lang="ru-RU" i="1" u="sng" dirty="0" smtClean="0"/>
              <a:t>лестницу скорости и координации</a:t>
            </a:r>
            <a:r>
              <a:rPr lang="ru-RU" dirty="0" smtClean="0"/>
              <a:t>. Ее можно нарисовать на полу, можно выложить из скакалок. Все упражнения выполняются на передней части стопы, это способствует укреплению стопы, что в дальнейшем приведет к более правильному бегу и прыжкам.</a:t>
            </a:r>
          </a:p>
          <a:p>
            <a:endParaRPr lang="ru-RU" dirty="0"/>
          </a:p>
        </p:txBody>
      </p:sp>
      <p:pic>
        <p:nvPicPr>
          <p:cNvPr id="5" name="Рисунок 4" descr="T15KY5XeVXXXXM.bPb_093243.jpg_310x3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6216" y="5229200"/>
            <a:ext cx="1268760" cy="1268760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6" name="Рисунок 5" descr="T12t98XgJhXXb6XL2X_085207.jpg_310x31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65447" y="4725144"/>
            <a:ext cx="1778553" cy="1772816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7" name="Рисунок 6" descr="i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04248" y="1628800"/>
            <a:ext cx="2339752" cy="1244549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8" name="Рисунок 7" descr="helth72_clip_image004.jpg"/>
          <p:cNvPicPr>
            <a:picLocks noChangeAspect="1"/>
          </p:cNvPicPr>
          <p:nvPr/>
        </p:nvPicPr>
        <p:blipFill>
          <a:blip r:embed="rId5" cstate="print">
            <a:lum bright="10000" contrast="30000"/>
          </a:blip>
          <a:srcRect l="33011" t="1435" r="25731" b="4673"/>
          <a:stretch>
            <a:fillRect/>
          </a:stretch>
        </p:blipFill>
        <p:spPr>
          <a:xfrm>
            <a:off x="7524328" y="2823286"/>
            <a:ext cx="1224136" cy="2088231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8388424" cy="573325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Разновидности: 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– прыжки на правой ноге на месте и с продвижением; 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– прыжки на левой ноге на месте и с продвижением; 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– прыжки на двух ногах на месте и с продвижением; 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– подскоки: ходьба перекатом с пятки на носок с последующим прыжком;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– подскоки с махом ногой и руками; 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– подскоки с доставанием подвешенного предмета; 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– прыжки приставными шагами;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– прыжки с ноги на ногу, с выносом бедра вперед; 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– прыжки на одной ноге через линию; 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– прыжки на двух ногах через линию; 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–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напрыгивание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на линию на одной и двух ногах; 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– прыжки на месте с различной высотой подскока; 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– прыжки на месте с различной высотой подскока и взмахом руками; 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– прыжки с поворотом на 90, 180, 360°; 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– прыжки ноги врозь, ноги вместе из и.п.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– стоя и из приседа; 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– прыжки ноги врозь, разножкой. 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Для разнообразия положительного эмоционального фона эти упражнения используются не только в подготовительной части урока, но и как элементы подвижных игр, в упражнениях со скакалкой, с обручем, с мячом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Рисунок 4" descr="1595_html_m65ca9cb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5" y="2564904"/>
            <a:ext cx="3599771" cy="1944216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155632" cy="3075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Прыжки на одной и двух ногах на месте и в движении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7b71c654e46606c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116632"/>
            <a:ext cx="3600400" cy="2206697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6" name="Рисунок 5" descr="77931_html_m5b3c142d.jpg"/>
          <p:cNvPicPr>
            <a:picLocks noChangeAspect="1"/>
          </p:cNvPicPr>
          <p:nvPr/>
        </p:nvPicPr>
        <p:blipFill>
          <a:blip r:embed="rId3" cstate="print"/>
          <a:srcRect l="22647" t="20140" r="21055"/>
          <a:stretch>
            <a:fillRect/>
          </a:stretch>
        </p:blipFill>
        <p:spPr>
          <a:xfrm>
            <a:off x="6660231" y="3284984"/>
            <a:ext cx="1489033" cy="1584176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6" y="1628800"/>
            <a:ext cx="9144000" cy="52292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800" dirty="0" smtClean="0">
                <a:cs typeface="Times New Roman" pitchFamily="18" charset="0"/>
              </a:rPr>
              <a:t>Младшим школьникам предлагается выполняют прыжок через гимнастическую скамейку с опорой на руки. Кисти рук охватывают края скамейки, локти не сгибать. Отталкиваясь двумя ногами, нужно перепрыгнуть скамейку, высоко удерживая таз и ноги. Мягкое приземление должно быть с другой стороны скамейки.. Знакомство с этим упражнением – первый опыт ребенка, занимающегося на спортивном снаряде. Здесь, как и во многих других упражнениях, достигается несколько целей:  </a:t>
            </a:r>
          </a:p>
          <a:p>
            <a:pPr algn="just">
              <a:buNone/>
            </a:pPr>
            <a:r>
              <a:rPr lang="ru-RU" sz="1800" dirty="0" smtClean="0">
                <a:cs typeface="Times New Roman" pitchFamily="18" charset="0"/>
              </a:rPr>
              <a:t>    – развития верхнего плечевого пояса; </a:t>
            </a:r>
          </a:p>
          <a:p>
            <a:pPr algn="just">
              <a:buNone/>
            </a:pPr>
            <a:r>
              <a:rPr lang="ru-RU" sz="1800" dirty="0" smtClean="0">
                <a:cs typeface="Times New Roman" pitchFamily="18" charset="0"/>
              </a:rPr>
              <a:t>    – координации движений; </a:t>
            </a:r>
          </a:p>
          <a:p>
            <a:pPr algn="just">
              <a:buNone/>
            </a:pPr>
            <a:r>
              <a:rPr lang="ru-RU" sz="1800" dirty="0" smtClean="0">
                <a:cs typeface="Times New Roman" pitchFamily="18" charset="0"/>
              </a:rPr>
              <a:t>    – прыгучести;</a:t>
            </a:r>
          </a:p>
          <a:p>
            <a:pPr algn="just">
              <a:buNone/>
            </a:pPr>
            <a:r>
              <a:rPr lang="ru-RU" sz="1800" dirty="0" smtClean="0">
                <a:cs typeface="Times New Roman" pitchFamily="18" charset="0"/>
              </a:rPr>
              <a:t>    – усваиваются правила безопасности на занятиях.</a:t>
            </a:r>
          </a:p>
          <a:p>
            <a:pPr algn="just">
              <a:buNone/>
            </a:pPr>
            <a:r>
              <a:rPr lang="ru-RU" sz="1800" dirty="0" smtClean="0">
                <a:cs typeface="Times New Roman" pitchFamily="18" charset="0"/>
              </a:rPr>
              <a:t>      Детям 3-4 классов это упражнение предлагается в более сложном виде: без опоры на руки. Важное значение имеет навык грамотного маха руками. Стоя лицом или боком к скамейке, сделать замах с одновременным неглубоким приседанием. В момент прыжка «подхватить» себя руками, удерживая правильную осанку. Разновидностью этого упражнения являются прыжки через легкоатлетические барьеры или другие препятствия. Нагрузка дозируется высотой барьера, расстоянием между барьерами, их количеством  </a:t>
            </a:r>
            <a:endParaRPr lang="ru-RU" sz="1800" dirty="0"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5040560" cy="177281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Прыжки через гимнастическую скамейку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08520" y="476672"/>
            <a:ext cx="9144000" cy="6381328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000" dirty="0" smtClean="0"/>
              <a:t>     </a:t>
            </a:r>
          </a:p>
          <a:p>
            <a:pPr algn="just">
              <a:buNone/>
            </a:pPr>
            <a:endParaRPr lang="ru-RU" sz="2000" dirty="0" smtClean="0"/>
          </a:p>
          <a:p>
            <a:pPr algn="just">
              <a:buNone/>
            </a:pPr>
            <a:r>
              <a:rPr lang="ru-RU" sz="2000" dirty="0" smtClean="0"/>
              <a:t>     При выполнении этого упражнения толчковая нога при отталкивании полностью выпрямляется во всех суставах, маховая, согнутая в коленном суставе, энергично посылается коленом вперед и немного вверх, туловище наклонено вперед, руки, согнутые в локтевых суставах, энергично движутся назад-вперед. Обучение этому упражнению начинается с подготовительных движений: </a:t>
            </a:r>
          </a:p>
          <a:p>
            <a:pPr algn="just">
              <a:buNone/>
            </a:pPr>
            <a:r>
              <a:rPr lang="ru-RU" sz="2000" dirty="0" smtClean="0"/>
              <a:t>     – выпады в движении </a:t>
            </a:r>
          </a:p>
          <a:p>
            <a:pPr algn="just">
              <a:buNone/>
            </a:pPr>
            <a:r>
              <a:rPr lang="ru-RU" sz="2000" dirty="0" smtClean="0"/>
              <a:t>     – выпады на месте; </a:t>
            </a:r>
          </a:p>
          <a:p>
            <a:pPr algn="just">
              <a:buNone/>
            </a:pPr>
            <a:r>
              <a:rPr lang="ru-RU" sz="2000" dirty="0" smtClean="0"/>
              <a:t>     – пружинящие покачивания в выпаде; </a:t>
            </a:r>
          </a:p>
          <a:p>
            <a:pPr algn="just">
              <a:buNone/>
            </a:pPr>
            <a:r>
              <a:rPr lang="ru-RU" sz="2000" dirty="0" smtClean="0"/>
              <a:t>     – то же со сменой положения ног прыжком; </a:t>
            </a:r>
          </a:p>
          <a:p>
            <a:pPr algn="just">
              <a:buNone/>
            </a:pPr>
            <a:r>
              <a:rPr lang="ru-RU" sz="2000" dirty="0" smtClean="0"/>
              <a:t>     – ходьба выпадами с различными положениями рук; </a:t>
            </a:r>
          </a:p>
          <a:p>
            <a:pPr algn="just">
              <a:buNone/>
            </a:pPr>
            <a:r>
              <a:rPr lang="ru-RU" sz="2000" dirty="0" smtClean="0"/>
              <a:t>      - пружинящие прыжки без смены положения ног с небольшим      продвижением вперед. </a:t>
            </a:r>
          </a:p>
          <a:p>
            <a:pPr algn="just">
              <a:buNone/>
            </a:pPr>
            <a:r>
              <a:rPr lang="ru-RU" sz="2000" dirty="0" smtClean="0"/>
              <a:t>     Положение туловища в этих упражнениях сохраняется строго вертикальным, шаги пружинящие, происходит  активная работа руками. </a:t>
            </a:r>
            <a:endParaRPr lang="ru-RU" sz="2000" dirty="0"/>
          </a:p>
        </p:txBody>
      </p:sp>
      <p:pic>
        <p:nvPicPr>
          <p:cNvPr id="7" name="Рисунок 6" descr="img19.jpg"/>
          <p:cNvPicPr>
            <a:picLocks noChangeAspect="1"/>
          </p:cNvPicPr>
          <p:nvPr/>
        </p:nvPicPr>
        <p:blipFill>
          <a:blip r:embed="rId2" cstate="print"/>
          <a:srcRect t="17391"/>
          <a:stretch>
            <a:fillRect/>
          </a:stretch>
        </p:blipFill>
        <p:spPr>
          <a:xfrm>
            <a:off x="5180682" y="2439419"/>
            <a:ext cx="3995936" cy="2475743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многоскоки</a:t>
            </a:r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52400" y="152400"/>
            <a:ext cx="9144000" cy="1196752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 smtClean="0"/>
              <a:t>многоскоки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838200"/>
          </a:xfrm>
        </p:spPr>
        <p:txBody>
          <a:bodyPr/>
          <a:lstStyle/>
          <a:p>
            <a:pPr algn="ctr"/>
            <a:r>
              <a:rPr lang="ru-RU" dirty="0" smtClean="0"/>
              <a:t>Прыжки в длину с места</a:t>
            </a:r>
            <a:endParaRPr lang="ru-RU" dirty="0"/>
          </a:p>
        </p:txBody>
      </p:sp>
      <p:pic>
        <p:nvPicPr>
          <p:cNvPr id="15" name="Содержимое 14" descr="m7a0a6719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71800" y="4293096"/>
            <a:ext cx="4691441" cy="2304256"/>
          </a:xfrm>
        </p:spPr>
      </p:pic>
      <p:sp>
        <p:nvSpPr>
          <p:cNvPr id="17" name="Прямоугольник 16"/>
          <p:cNvSpPr/>
          <p:nvPr/>
        </p:nvSpPr>
        <p:spPr>
          <a:xfrm>
            <a:off x="316507" y="1196752"/>
            <a:ext cx="849694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Отталкиваясь двумя ногами (стопы на ширине плеч и параллельно друг другу), мах руками вперед-вверх. В прыжке максимально вытянуться. Усилия прилагать не только в горизонтальном, но и в вертикальном направлении. При приземлении подать плечи максимально вперед, стараться </a:t>
            </a:r>
            <a:r>
              <a:rPr lang="ru-RU" sz="2000" b="1" u="sng" dirty="0" smtClean="0">
                <a:solidFill>
                  <a:schemeClr val="accent1">
                    <a:lumMod val="75000"/>
                  </a:schemeClr>
                </a:solidFill>
              </a:rPr>
              <a:t>удержать ноги выше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, не допускать преждевременного приземления. Обязательно добиваться широкой амплитуды движений, </a:t>
            </a:r>
            <a:r>
              <a:rPr lang="ru-RU" sz="2000" b="1" u="sng" dirty="0" smtClean="0">
                <a:solidFill>
                  <a:schemeClr val="accent1">
                    <a:lumMod val="75000"/>
                  </a:schemeClr>
                </a:solidFill>
              </a:rPr>
              <a:t>правильного маха руками вперед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, мягкого приземления </a:t>
            </a:r>
            <a:r>
              <a:rPr lang="ru-RU" sz="2000" b="1" u="sng" dirty="0" smtClean="0">
                <a:solidFill>
                  <a:schemeClr val="accent1">
                    <a:lumMod val="75000"/>
                  </a:schemeClr>
                </a:solidFill>
              </a:rPr>
              <a:t>одновременно на две ноги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. Обучение этому упражнению легче начинать в игровой форме: например, в игре «Цапля и лягушки». Соревновательный момент в этом, как и в других упражнениях, используют лишь тогда, когда у детей сложился правильный рисунок прыжка. Иначе произойдет закрепление неверного движения и повлечет за собой дальнейшие ошибки при выполнении более сложных прыжков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808</TotalTime>
  <Words>1118</Words>
  <Application>Microsoft Office PowerPoint</Application>
  <PresentationFormat>Экран (4:3)</PresentationFormat>
  <Paragraphs>89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 Прыжки и прыжковые упражнения ,   в группе начальной   подготовки           тренер-преподаватель Медведева М.В. </vt:lpstr>
      <vt:lpstr>Содержание  </vt:lpstr>
      <vt:lpstr>Обучение</vt:lpstr>
      <vt:lpstr>Бег с преодолением препятствий и прыжковая подготовка</vt:lpstr>
      <vt:lpstr>Упражнения в скачках и прыжках </vt:lpstr>
      <vt:lpstr>Прыжки на одной и двух ногах на месте и в движении</vt:lpstr>
      <vt:lpstr>Прыжки через гимнастическую скамейку</vt:lpstr>
      <vt:lpstr>многоскоки</vt:lpstr>
      <vt:lpstr>Прыжки в длину с места</vt:lpstr>
      <vt:lpstr>Презентация PowerPoint</vt:lpstr>
      <vt:lpstr>Подвижные игры  для  формирования техники  прыжков  у  детей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Прыжки и прыжковые упражнения на уроках физкультуры</dc:title>
  <dc:creator>марина</dc:creator>
  <cp:lastModifiedBy>User</cp:lastModifiedBy>
  <cp:revision>96</cp:revision>
  <dcterms:created xsi:type="dcterms:W3CDTF">2014-12-09T10:14:58Z</dcterms:created>
  <dcterms:modified xsi:type="dcterms:W3CDTF">2018-02-10T19:09:05Z</dcterms:modified>
</cp:coreProperties>
</file>