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65" r:id="rId2"/>
    <p:sldId id="256" r:id="rId3"/>
    <p:sldId id="257" r:id="rId4"/>
    <p:sldId id="263" r:id="rId5"/>
    <p:sldId id="258" r:id="rId6"/>
    <p:sldId id="259" r:id="rId7"/>
    <p:sldId id="260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0A5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0FE4C-3EED-42C4-AEF1-DCE26E3378DA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E3BB0-4C47-4D2E-BC0F-B026CC983E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E3BB0-4C47-4D2E-BC0F-B026CC983EC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2766-EE1E-4739-9DE5-EDD6F68B8BA7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300A-D3AE-44F7-9BC0-FFA3B94F0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2766-EE1E-4739-9DE5-EDD6F68B8BA7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300A-D3AE-44F7-9BC0-FFA3B94F0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2766-EE1E-4739-9DE5-EDD6F68B8BA7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300A-D3AE-44F7-9BC0-FFA3B94F0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2766-EE1E-4739-9DE5-EDD6F68B8BA7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300A-D3AE-44F7-9BC0-FFA3B94F0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2766-EE1E-4739-9DE5-EDD6F68B8BA7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300A-D3AE-44F7-9BC0-FFA3B94F0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2766-EE1E-4739-9DE5-EDD6F68B8BA7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300A-D3AE-44F7-9BC0-FFA3B94F0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2766-EE1E-4739-9DE5-EDD6F68B8BA7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300A-D3AE-44F7-9BC0-FFA3B94F0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2766-EE1E-4739-9DE5-EDD6F68B8BA7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300A-D3AE-44F7-9BC0-FFA3B94F0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2766-EE1E-4739-9DE5-EDD6F68B8BA7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300A-D3AE-44F7-9BC0-FFA3B94F0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2766-EE1E-4739-9DE5-EDD6F68B8BA7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300A-D3AE-44F7-9BC0-FFA3B94F0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2766-EE1E-4739-9DE5-EDD6F68B8BA7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4B300A-D3AE-44F7-9BC0-FFA3B94F06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F92766-EE1E-4739-9DE5-EDD6F68B8BA7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4B300A-D3AE-44F7-9BC0-FFA3B94F065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34302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ГБОУ СОШ №372 г.Санкт-Петербурга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786058"/>
            <a:ext cx="7854696" cy="3143272"/>
          </a:xfrm>
        </p:spPr>
        <p:txBody>
          <a:bodyPr>
            <a:normAutofit fontScale="85000" lnSpcReduction="10000"/>
          </a:bodyPr>
          <a:lstStyle/>
          <a:p>
            <a:pPr algn="ctr"/>
            <a:endParaRPr lang="ru-RU" sz="3600" dirty="0" smtClean="0"/>
          </a:p>
          <a:p>
            <a:pPr algn="ctr"/>
            <a:r>
              <a:rPr lang="ru-RU" sz="6000" dirty="0" smtClean="0"/>
              <a:t>" </a:t>
            </a:r>
            <a:r>
              <a:rPr lang="ru-RU" sz="6000" dirty="0" smtClean="0">
                <a:solidFill>
                  <a:schemeClr val="tx1">
                    <a:lumMod val="95000"/>
                  </a:schemeClr>
                </a:solidFill>
              </a:rPr>
              <a:t>Дружба — великая сила!"</a:t>
            </a:r>
          </a:p>
          <a:p>
            <a:endParaRPr lang="ru-RU" sz="3600" dirty="0" smtClean="0"/>
          </a:p>
          <a:p>
            <a:pPr algn="ctr"/>
            <a:r>
              <a:rPr lang="ru-RU" sz="30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Карагяур</a:t>
            </a:r>
            <a:r>
              <a:rPr lang="ru-RU" sz="3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Ольга Александровна</a:t>
            </a:r>
          </a:p>
          <a:p>
            <a:pPr algn="ctr"/>
            <a:r>
              <a:rPr lang="ru-RU" sz="3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Воспитатель ГПД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esenki_iz_multikov_druzhba_krepkaja_ne_slomaetsj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00962" cy="1643074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/>
              <a:t> </a:t>
            </a:r>
            <a:r>
              <a:rPr lang="ru-RU" sz="3200" dirty="0" smtClean="0"/>
              <a:t>Друг - близкий </a:t>
            </a:r>
            <a:r>
              <a:rPr lang="ru-RU" sz="3200" dirty="0"/>
              <a:t>человек, приятель</a:t>
            </a:r>
            <a:r>
              <a:rPr lang="ru-RU" sz="3200" dirty="0" smtClean="0"/>
              <a:t>, </a:t>
            </a:r>
            <a:r>
              <a:rPr lang="ru-RU" sz="3200" dirty="0"/>
              <a:t>хороший знакомый; а в самом тесном смысле, связанный узами </a:t>
            </a:r>
            <a:r>
              <a:rPr lang="ru-RU" sz="3200" dirty="0" smtClean="0"/>
              <a:t>дружбы (из словаря В. Даля)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4786322"/>
            <a:ext cx="6400800" cy="1752600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Дружба - взаимная </a:t>
            </a:r>
            <a:r>
              <a:rPr lang="ru-RU" dirty="0">
                <a:solidFill>
                  <a:schemeClr val="tx1"/>
                </a:solidFill>
              </a:rPr>
              <a:t>привязанность двух или более людей, тесная связь их; в добром смысле, бескорыстная, стойкая приязнь, основанная на любви и </a:t>
            </a:r>
            <a:r>
              <a:rPr lang="ru-RU" dirty="0" smtClean="0">
                <a:solidFill>
                  <a:schemeClr val="tx1"/>
                </a:solidFill>
              </a:rPr>
              <a:t>уважении </a:t>
            </a:r>
            <a:r>
              <a:rPr lang="ru-RU" sz="2800" dirty="0" smtClean="0"/>
              <a:t>(из словаря В.Даля)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друг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8860" y="2214554"/>
            <a:ext cx="3857652" cy="24288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928686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solidFill>
                  <a:schemeClr val="accent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Настоящий друг</a:t>
            </a:r>
            <a:endParaRPr lang="ru-RU" b="1" spc="50" dirty="0">
              <a:ln w="11430"/>
              <a:solidFill>
                <a:schemeClr val="accent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Содержимое 7" descr="druzy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57554" y="3071810"/>
            <a:ext cx="2143140" cy="1450445"/>
          </a:xfrm>
        </p:spPr>
      </p:pic>
      <p:sp>
        <p:nvSpPr>
          <p:cNvPr id="9" name="Овал 8"/>
          <p:cNvSpPr/>
          <p:nvPr/>
        </p:nvSpPr>
        <p:spPr>
          <a:xfrm rot="18653131">
            <a:off x="5038197" y="1849067"/>
            <a:ext cx="2418201" cy="1204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Добрый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 rot="21337040">
            <a:off x="5542400" y="3165609"/>
            <a:ext cx="2500330" cy="118719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Верный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 rot="19295572">
            <a:off x="5697472" y="4037486"/>
            <a:ext cx="1195339" cy="242973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Отзывчи</a:t>
            </a:r>
            <a:r>
              <a:rPr lang="ru-RU" sz="2400" dirty="0" smtClean="0">
                <a:solidFill>
                  <a:schemeClr val="tx1"/>
                </a:solidFill>
              </a:rPr>
              <a:t>в</a:t>
            </a:r>
            <a:r>
              <a:rPr lang="ru-RU" dirty="0" smtClean="0">
                <a:solidFill>
                  <a:schemeClr val="tx1"/>
                </a:solidFill>
              </a:rPr>
              <a:t>ый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 rot="767936">
            <a:off x="4449929" y="812466"/>
            <a:ext cx="1138155" cy="225033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Надёжный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 rot="20882623">
            <a:off x="4439293" y="4480359"/>
            <a:ext cx="1124287" cy="228492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/>
              <a:t>Щедрый</a:t>
            </a:r>
            <a:endParaRPr lang="ru-RU" sz="2400" dirty="0"/>
          </a:p>
        </p:txBody>
      </p:sp>
      <p:sp>
        <p:nvSpPr>
          <p:cNvPr id="14" name="Овал 13"/>
          <p:cNvSpPr/>
          <p:nvPr/>
        </p:nvSpPr>
        <p:spPr>
          <a:xfrm rot="579954">
            <a:off x="3214427" y="4509335"/>
            <a:ext cx="1122153" cy="236631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 </a:t>
            </a:r>
            <a:r>
              <a:rPr lang="ru-RU" sz="2400" i="1" dirty="0" smtClean="0"/>
              <a:t>Терпеливый</a:t>
            </a:r>
            <a:endParaRPr lang="ru-RU" sz="2400" dirty="0"/>
          </a:p>
        </p:txBody>
      </p:sp>
      <p:sp>
        <p:nvSpPr>
          <p:cNvPr id="15" name="Овал 14"/>
          <p:cNvSpPr/>
          <p:nvPr/>
        </p:nvSpPr>
        <p:spPr>
          <a:xfrm rot="2681599">
            <a:off x="1854654" y="3977944"/>
            <a:ext cx="1168377" cy="250408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Уступчивый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 rot="20917601">
            <a:off x="3189236" y="828877"/>
            <a:ext cx="1129668" cy="226301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Честный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 rot="21179727">
            <a:off x="773894" y="3290620"/>
            <a:ext cx="2486036" cy="112871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Бескорыстный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 rot="2455156">
            <a:off x="1259406" y="1878647"/>
            <a:ext cx="2458507" cy="1166364"/>
          </a:xfrm>
          <a:prstGeom prst="ellipse">
            <a:avLst/>
          </a:prstGeom>
          <a:solidFill>
            <a:srgbClr val="C60A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Вежливый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66_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1785926"/>
            <a:ext cx="7143818" cy="4464887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57166"/>
            <a:ext cx="8305800" cy="938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Дружба начинается с улыбки</a:t>
            </a:r>
            <a:endParaRPr lang="ru-RU" dirty="0"/>
          </a:p>
        </p:txBody>
      </p:sp>
      <p:pic>
        <p:nvPicPr>
          <p:cNvPr id="4" name="Рисунок 3" descr="im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357298"/>
            <a:ext cx="8001056" cy="5214950"/>
          </a:xfrm>
          <a:prstGeom prst="rect">
            <a:avLst/>
          </a:prstGeom>
        </p:spPr>
      </p:pic>
      <p:pic>
        <p:nvPicPr>
          <p:cNvPr id="5" name="Рисунок 4" descr="1266_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022" y="1357298"/>
            <a:ext cx="8243944" cy="521497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867524"/>
          </a:xfrm>
        </p:spPr>
        <p:txBody>
          <a:bodyPr>
            <a:norm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Лучшие друзья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8229600" cy="4389120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Смешной мишка </a:t>
            </a:r>
            <a:r>
              <a:rPr lang="ru-RU" sz="28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Винни-Пух</a:t>
            </a:r>
            <a:r>
              <a:rPr lang="ru-RU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и … (Пятачок)</a:t>
            </a:r>
          </a:p>
          <a:p>
            <a:r>
              <a:rPr lang="ru-RU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Мальчик по имени Малыш и … (</a:t>
            </a:r>
            <a:r>
              <a:rPr lang="ru-RU" sz="28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Карлсон</a:t>
            </a:r>
            <a:r>
              <a:rPr lang="ru-RU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</a:t>
            </a:r>
          </a:p>
          <a:p>
            <a:r>
              <a:rPr lang="ru-RU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Зелёный крокодил Гена и … (</a:t>
            </a:r>
            <a:r>
              <a:rPr lang="ru-RU" sz="28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Чебурашка</a:t>
            </a:r>
            <a:r>
              <a:rPr lang="ru-RU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</a:t>
            </a:r>
          </a:p>
          <a:p>
            <a:r>
              <a:rPr lang="ru-RU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Доверчивый Буратино и … (</a:t>
            </a:r>
            <a:r>
              <a:rPr lang="ru-RU" sz="28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Мальвина,Пьеро</a:t>
            </a:r>
            <a:r>
              <a:rPr lang="ru-RU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</a:t>
            </a:r>
          </a:p>
          <a:p>
            <a:r>
              <a:rPr lang="ru-RU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Котенок по имени Гав…</a:t>
            </a:r>
          </a:p>
          <a:p>
            <a:pPr>
              <a:buNone/>
            </a:pPr>
            <a:r>
              <a:rPr lang="ru-RU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(щенок)</a:t>
            </a:r>
          </a:p>
        </p:txBody>
      </p:sp>
      <p:pic>
        <p:nvPicPr>
          <p:cNvPr id="7" name="Рисунок 6" descr="maxres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3929066"/>
            <a:ext cx="3143272" cy="236628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857232"/>
            <a:ext cx="621509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smtClean="0"/>
              <a:t>В школе у друга сломалась ручка. Как ты поступишь?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 Дам свою.</a:t>
            </a:r>
            <a:br>
              <a:rPr lang="ru-RU" dirty="0" smtClean="0"/>
            </a:br>
            <a:r>
              <a:rPr lang="ru-RU" dirty="0" smtClean="0"/>
              <a:t>б) Не буду огорчаться: попросит у кого - </a:t>
            </a:r>
            <a:r>
              <a:rPr lang="ru-RU" dirty="0" err="1" smtClean="0"/>
              <a:t>нибудь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в) На перемене помогу найти запасную.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Вы с классом поехали на экскурсию. Вдруг один из твоих друзей обнаруживает, что не взял  с собой еды. Как ты поступишь? </a:t>
            </a:r>
          </a:p>
          <a:p>
            <a:pPr marL="342900" indent="-342900"/>
            <a:r>
              <a:rPr lang="ru-RU" dirty="0" smtClean="0"/>
              <a:t>      а)Скажешь ему, чтобы в следующий раз он лучше собирался в поездку. </a:t>
            </a:r>
          </a:p>
          <a:p>
            <a:pPr marL="342900" indent="-342900"/>
            <a:r>
              <a:rPr lang="ru-RU" dirty="0" smtClean="0"/>
              <a:t>      б)Поделишься с ним своим обедом. </a:t>
            </a:r>
          </a:p>
          <a:p>
            <a:pPr marL="342900" indent="-342900"/>
            <a:r>
              <a:rPr lang="ru-RU" dirty="0" smtClean="0"/>
              <a:t>      в) Скажешь об этом учителю, чтобы он что-нибудь придумал.</a:t>
            </a:r>
          </a:p>
          <a:p>
            <a:pPr marL="342900" indent="-342900"/>
            <a:r>
              <a:rPr lang="ru-RU" b="1" dirty="0" smtClean="0"/>
              <a:t> 3.   Вы собрались в кино, но вдруг выясняется, что у твоего друга нет денег на билет. Как ты поступишь?</a:t>
            </a:r>
          </a:p>
          <a:p>
            <a:pPr marL="342900" indent="-342900"/>
            <a:r>
              <a:rPr lang="ru-RU" dirty="0" smtClean="0"/>
              <a:t>       а) Пойдешь в кино один.</a:t>
            </a:r>
          </a:p>
          <a:p>
            <a:pPr marL="342900" indent="-342900"/>
            <a:r>
              <a:rPr lang="ru-RU" dirty="0" smtClean="0"/>
              <a:t>       б) Одолжишь другу денег. </a:t>
            </a:r>
          </a:p>
          <a:p>
            <a:pPr marL="342900" indent="-342900"/>
            <a:r>
              <a:rPr lang="ru-RU" dirty="0" smtClean="0"/>
              <a:t>       в) Найдешь приятеля, который мог бы сводить вас в кино.</a:t>
            </a:r>
          </a:p>
          <a:p>
            <a:pPr marL="342900" indent="-342900"/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 descr="78168275_66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4143380"/>
            <a:ext cx="2138950" cy="21211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009650"/>
          </a:xfrm>
        </p:spPr>
        <p:txBody>
          <a:bodyPr/>
          <a:lstStyle/>
          <a:p>
            <a:pPr algn="ctr"/>
            <a:r>
              <a:rPr lang="ru-RU" dirty="0" smtClean="0"/>
              <a:t>Основные законы дружбы</a:t>
            </a:r>
            <a:endParaRPr lang="ru-RU" dirty="0"/>
          </a:p>
        </p:txBody>
      </p:sp>
      <p:pic>
        <p:nvPicPr>
          <p:cNvPr id="4" name="Рисунок 3" descr="img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928670"/>
            <a:ext cx="7494458" cy="1143008"/>
          </a:xfrm>
        </p:spPr>
        <p:txBody>
          <a:bodyPr/>
          <a:lstStyle/>
          <a:p>
            <a:r>
              <a:rPr lang="ru-RU" b="0" dirty="0" smtClean="0"/>
              <a:t>Пословицы о дружбе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500306"/>
            <a:ext cx="7854696" cy="3571900"/>
          </a:xfrm>
          <a:ln>
            <a:solidFill>
              <a:schemeClr val="tx1">
                <a:lumMod val="85000"/>
              </a:schemeClr>
            </a:solidFill>
          </a:ln>
        </p:spPr>
        <p:txBody>
          <a:bodyPr>
            <a:normAutofit fontScale="70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>
              <a:buFont typeface="Arial" pitchFamily="34" charset="0"/>
              <a:buChar char="•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Верный друг лучше сотни слуг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Не имей 100 рублей, а имей 100 друзей.</a:t>
            </a:r>
          </a:p>
          <a:p>
            <a:pPr algn="l">
              <a:buFont typeface="Arial" pitchFamily="34" charset="0"/>
              <a:buChar char="•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Дружба дороже денег. </a:t>
            </a:r>
          </a:p>
          <a:p>
            <a:pPr algn="l">
              <a:buFont typeface="Arial" pitchFamily="34" charset="0"/>
              <a:buChar char="•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Дружбу помни, а зло забывай. </a:t>
            </a:r>
          </a:p>
          <a:p>
            <a:pPr algn="l">
              <a:buFont typeface="Arial" pitchFamily="34" charset="0"/>
              <a:buChar char="•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Одежда лучше новая, а друг - старый. </a:t>
            </a:r>
          </a:p>
          <a:p>
            <a:pPr algn="l">
              <a:buFont typeface="Arial" pitchFamily="34" charset="0"/>
              <a:buChar char="•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Старый друг лучше новых двух.</a:t>
            </a:r>
          </a:p>
          <a:p>
            <a:pPr algn="l">
              <a:buFont typeface="Arial" pitchFamily="34" charset="0"/>
              <a:buChar char="•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Человек без друзей, что дерево без корней.</a:t>
            </a:r>
          </a:p>
          <a:p>
            <a:pPr algn="l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/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/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/>
            <a:endParaRPr lang="ru-RU" b="1" i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/>
            <a:endParaRPr lang="ru-RU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85786" y="642918"/>
            <a:ext cx="2212848" cy="1108996"/>
          </a:xfrm>
        </p:spPr>
        <p:txBody>
          <a:bodyPr/>
          <a:lstStyle/>
          <a:p>
            <a:r>
              <a:rPr lang="ru-RU" dirty="0" smtClean="0"/>
              <a:t>Добрый друг - великое сокровище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609600" y="2071678"/>
            <a:ext cx="2209800" cy="3429023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1800" dirty="0" smtClean="0"/>
          </a:p>
          <a:p>
            <a:pPr algn="ctr"/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  <a:t>Дружит с солнцем ветерок,</a:t>
            </a:r>
            <a:b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  <a:t>А роса – с травою.</a:t>
            </a:r>
            <a:b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  <a:t>Дружит с бабочкой цветок,</a:t>
            </a:r>
            <a:b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  <a:t>Дружим мы с тобою.</a:t>
            </a:r>
            <a:b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  <a:t>Всё с друзьями пополам</a:t>
            </a:r>
            <a:b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  <a:t>Поделить мы рады!</a:t>
            </a:r>
            <a:b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  <a:t>Только ссориться друзьям</a:t>
            </a:r>
            <a:b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  <a:t>Никогда не надо!</a:t>
            </a:r>
            <a:endParaRPr lang="ru-RU" sz="7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Рисунок 6" descr="0_12da2f_182d4fc_orig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0862" r="10862"/>
          <a:stretch>
            <a:fillRect/>
          </a:stretch>
        </p:blipFill>
        <p:spPr/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</TotalTime>
  <Words>150</Words>
  <Application>Microsoft Office PowerPoint</Application>
  <PresentationFormat>Экран (4:3)</PresentationFormat>
  <Paragraphs>53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ГБОУ СОШ №372 г.Санкт-Петербурга  </vt:lpstr>
      <vt:lpstr> Друг - близкий человек, приятель, хороший знакомый; а в самом тесном смысле, связанный узами дружбы (из словаря В. Даля)</vt:lpstr>
      <vt:lpstr>Настоящий друг</vt:lpstr>
      <vt:lpstr>Дружба начинается с улыбки</vt:lpstr>
      <vt:lpstr>   Лучшие друзья</vt:lpstr>
      <vt:lpstr>Слайд 6</vt:lpstr>
      <vt:lpstr>Основные законы дружбы</vt:lpstr>
      <vt:lpstr>Пословицы о дружбе</vt:lpstr>
      <vt:lpstr>Добрый друг - великое сокровище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43</cp:revision>
  <dcterms:created xsi:type="dcterms:W3CDTF">2018-03-02T09:34:44Z</dcterms:created>
  <dcterms:modified xsi:type="dcterms:W3CDTF">2018-03-02T18:59:28Z</dcterms:modified>
</cp:coreProperties>
</file>