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64" r:id="rId4"/>
    <p:sldId id="257" r:id="rId5"/>
    <p:sldId id="261" r:id="rId6"/>
    <p:sldId id="262" r:id="rId7"/>
    <p:sldId id="268" r:id="rId8"/>
    <p:sldId id="258" r:id="rId9"/>
    <p:sldId id="259" r:id="rId10"/>
    <p:sldId id="260" r:id="rId11"/>
    <p:sldId id="265" r:id="rId12"/>
    <p:sldId id="266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3" d="100"/>
          <a:sy n="43" d="100"/>
        </p:scale>
        <p:origin x="1296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C9B51-E5A4-421E-929E-7859ABEB7D9E}" type="datetimeFigureOut">
              <a:rPr lang="ru-RU" smtClean="0"/>
              <a:pPr/>
              <a:t>11.02.2018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AE9DB-541B-4A5B-ABC9-20C96B479B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88411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C9B51-E5A4-421E-929E-7859ABEB7D9E}" type="datetimeFigureOut">
              <a:rPr lang="ru-RU" smtClean="0"/>
              <a:pPr/>
              <a:t>11.02.2018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AE9DB-541B-4A5B-ABC9-20C96B479B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77643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C9B51-E5A4-421E-929E-7859ABEB7D9E}" type="datetimeFigureOut">
              <a:rPr lang="ru-RU" smtClean="0"/>
              <a:pPr/>
              <a:t>11.02.2018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AE9DB-541B-4A5B-ABC9-20C96B479B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71058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C9B51-E5A4-421E-929E-7859ABEB7D9E}" type="datetimeFigureOut">
              <a:rPr lang="ru-RU" smtClean="0"/>
              <a:pPr/>
              <a:t>11.02.2018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AE9DB-541B-4A5B-ABC9-20C96B479B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8101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C9B51-E5A4-421E-929E-7859ABEB7D9E}" type="datetimeFigureOut">
              <a:rPr lang="ru-RU" smtClean="0"/>
              <a:pPr/>
              <a:t>11.02.2018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AE9DB-541B-4A5B-ABC9-20C96B479B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74121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C9B51-E5A4-421E-929E-7859ABEB7D9E}" type="datetimeFigureOut">
              <a:rPr lang="ru-RU" smtClean="0"/>
              <a:pPr/>
              <a:t>11.02.2018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AE9DB-541B-4A5B-ABC9-20C96B479B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84593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C9B51-E5A4-421E-929E-7859ABEB7D9E}" type="datetimeFigureOut">
              <a:rPr lang="ru-RU" smtClean="0"/>
              <a:pPr/>
              <a:t>11.02.2018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AE9DB-541B-4A5B-ABC9-20C96B479B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11109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C9B51-E5A4-421E-929E-7859ABEB7D9E}" type="datetimeFigureOut">
              <a:rPr lang="ru-RU" smtClean="0"/>
              <a:pPr/>
              <a:t>11.02.2018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AE9DB-541B-4A5B-ABC9-20C96B479B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48796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C9B51-E5A4-421E-929E-7859ABEB7D9E}" type="datetimeFigureOut">
              <a:rPr lang="ru-RU" smtClean="0"/>
              <a:pPr/>
              <a:t>11.02.2018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AE9DB-541B-4A5B-ABC9-20C96B479B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9924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C9B51-E5A4-421E-929E-7859ABEB7D9E}" type="datetimeFigureOut">
              <a:rPr lang="ru-RU" smtClean="0"/>
              <a:pPr/>
              <a:t>11.02.2018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AE9DB-541B-4A5B-ABC9-20C96B479B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18572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C9B51-E5A4-421E-929E-7859ABEB7D9E}" type="datetimeFigureOut">
              <a:rPr lang="ru-RU" smtClean="0"/>
              <a:pPr/>
              <a:t>11.02.2018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AE9DB-541B-4A5B-ABC9-20C96B479B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33196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0C9B51-E5A4-421E-929E-7859ABEB7D9E}" type="datetimeFigureOut">
              <a:rPr lang="ru-RU" smtClean="0"/>
              <a:pPr/>
              <a:t>11.02.2018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AAE9DB-541B-4A5B-ABC9-20C96B479B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79796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60649"/>
            <a:ext cx="7772400" cy="3528392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+mn-lt"/>
              </a:rPr>
              <a:t>Интегрированный урок  по </a:t>
            </a:r>
            <a:r>
              <a:rPr lang="ru-RU" b="1" dirty="0" smtClean="0">
                <a:solidFill>
                  <a:srgbClr val="FF0000"/>
                </a:solidFill>
                <a:latin typeface="+mn-lt"/>
              </a:rPr>
              <a:t>ИЗО, </a:t>
            </a:r>
            <a:r>
              <a:rPr lang="ru-RU" b="1" smtClean="0">
                <a:solidFill>
                  <a:srgbClr val="FF0000"/>
                </a:solidFill>
                <a:latin typeface="+mn-lt"/>
              </a:rPr>
              <a:t>истории России и </a:t>
            </a:r>
            <a:r>
              <a:rPr lang="ru-RU" b="1" dirty="0" smtClean="0">
                <a:solidFill>
                  <a:srgbClr val="FF0000"/>
                </a:solidFill>
                <a:latin typeface="+mn-lt"/>
              </a:rPr>
              <a:t>истории Дагестана</a:t>
            </a:r>
            <a:r>
              <a:rPr lang="ru-RU" b="1" dirty="0" smtClean="0">
                <a:solidFill>
                  <a:srgbClr val="FF0000"/>
                </a:solidFill>
                <a:latin typeface="+mn-lt"/>
              </a:rPr>
              <a:t> </a:t>
            </a:r>
            <a:r>
              <a:rPr lang="ru-RU" b="1" dirty="0" smtClean="0">
                <a:solidFill>
                  <a:srgbClr val="FF0000"/>
                </a:solidFill>
                <a:latin typeface="+mn-lt"/>
              </a:rPr>
              <a:t>по теме:</a:t>
            </a:r>
            <a:br>
              <a:rPr lang="ru-RU" b="1" dirty="0" smtClean="0">
                <a:solidFill>
                  <a:srgbClr val="FF0000"/>
                </a:solidFill>
                <a:latin typeface="+mn-lt"/>
              </a:rPr>
            </a:br>
            <a:r>
              <a:rPr lang="ru-RU" b="1" dirty="0" smtClean="0">
                <a:solidFill>
                  <a:srgbClr val="FF0000"/>
                </a:solidFill>
                <a:latin typeface="+mn-lt"/>
              </a:rPr>
              <a:t/>
            </a:r>
            <a:br>
              <a:rPr lang="ru-RU" b="1" dirty="0" smtClean="0">
                <a:solidFill>
                  <a:srgbClr val="FF0000"/>
                </a:solidFill>
                <a:latin typeface="+mn-lt"/>
              </a:rPr>
            </a:br>
            <a:r>
              <a:rPr lang="ru-RU" sz="5400" b="1" dirty="0" smtClean="0">
                <a:solidFill>
                  <a:srgbClr val="0070C0"/>
                </a:solidFill>
                <a:latin typeface="+mn-lt"/>
              </a:rPr>
              <a:t>«История </a:t>
            </a:r>
            <a:r>
              <a:rPr lang="ru-RU" sz="5400" b="1" dirty="0" smtClean="0">
                <a:solidFill>
                  <a:srgbClr val="0070C0"/>
                </a:solidFill>
                <a:latin typeface="+mn-lt"/>
              </a:rPr>
              <a:t> </a:t>
            </a:r>
            <a:r>
              <a:rPr lang="ru-RU" sz="5400" b="1" dirty="0" smtClean="0">
                <a:solidFill>
                  <a:srgbClr val="0070C0"/>
                </a:solidFill>
                <a:latin typeface="+mn-lt"/>
              </a:rPr>
              <a:t>в живописи».</a:t>
            </a:r>
            <a:endParaRPr lang="ru-RU" sz="5400" b="1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979712" y="4149080"/>
            <a:ext cx="6904856" cy="1345704"/>
          </a:xfrm>
        </p:spPr>
        <p:txBody>
          <a:bodyPr>
            <a:normAutofit fontScale="85000" lnSpcReduction="2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Руководители:</a:t>
            </a:r>
          </a:p>
          <a:p>
            <a:r>
              <a:rPr lang="ru-RU" b="1" dirty="0" smtClean="0">
                <a:solidFill>
                  <a:srgbClr val="FF0000"/>
                </a:solidFill>
              </a:rPr>
              <a:t>                </a:t>
            </a:r>
            <a:r>
              <a:rPr lang="ru-RU" b="1" dirty="0" err="1" smtClean="0">
                <a:solidFill>
                  <a:srgbClr val="FF0000"/>
                </a:solidFill>
              </a:rPr>
              <a:t>Мурадханова</a:t>
            </a:r>
            <a:r>
              <a:rPr lang="ru-RU" b="1" dirty="0" smtClean="0">
                <a:solidFill>
                  <a:srgbClr val="FF0000"/>
                </a:solidFill>
              </a:rPr>
              <a:t> Г.М</a:t>
            </a:r>
            <a:r>
              <a:rPr lang="ru-RU" b="1" dirty="0" smtClean="0">
                <a:solidFill>
                  <a:srgbClr val="FF0000"/>
                </a:solidFill>
              </a:rPr>
              <a:t>.- учитель истории</a:t>
            </a:r>
          </a:p>
          <a:p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b="1" dirty="0">
                <a:solidFill>
                  <a:srgbClr val="FF0000"/>
                </a:solidFill>
              </a:rPr>
              <a:t>Ахмедова З.А</a:t>
            </a:r>
            <a:r>
              <a:rPr lang="ru-RU" b="1" dirty="0" smtClean="0">
                <a:solidFill>
                  <a:srgbClr val="FF0000"/>
                </a:solidFill>
              </a:rPr>
              <a:t>.- учитель ИЗО</a:t>
            </a:r>
            <a:endParaRPr lang="ru-RU" b="1" dirty="0">
              <a:solidFill>
                <a:srgbClr val="FF0000"/>
              </a:solidFill>
            </a:endParaRPr>
          </a:p>
          <a:p>
            <a:endParaRPr lang="ru-RU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7265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ru-RU" dirty="0" smtClean="0"/>
              <a:t>Картина </a:t>
            </a:r>
            <a:r>
              <a:rPr lang="ru-RU" dirty="0" err="1" smtClean="0"/>
              <a:t>Г.М.Камбулатова</a:t>
            </a:r>
            <a:r>
              <a:rPr lang="en-US" dirty="0" smtClean="0"/>
              <a:t>:”</a:t>
            </a:r>
            <a:r>
              <a:rPr lang="ru-RU" dirty="0" err="1" smtClean="0"/>
              <a:t>Хайдакъцы</a:t>
            </a:r>
            <a:r>
              <a:rPr lang="en-US" dirty="0" smtClean="0"/>
              <a:t>”</a:t>
            </a:r>
            <a:endParaRPr lang="ru-RU" dirty="0"/>
          </a:p>
        </p:txBody>
      </p:sp>
      <p:pic>
        <p:nvPicPr>
          <p:cNvPr id="1026" name="Picture 2" descr="C:\Users\РМЛИ-ФВМ-2\Desktop\b5203da0236683dfd59665994d6275d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620688"/>
            <a:ext cx="7234063" cy="41017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58590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РЕФЛЕКСИЯ: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835696" y="2564904"/>
            <a:ext cx="5688632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sz="3200" b="1" dirty="0">
                <a:solidFill>
                  <a:srgbClr val="FF0000"/>
                </a:solidFill>
              </a:rPr>
              <a:t>Если бы вы были художником, как бы вы отразили историю Дагестана</a:t>
            </a:r>
            <a:r>
              <a:rPr lang="en-US" sz="3200" b="1" dirty="0">
                <a:solidFill>
                  <a:srgbClr val="FF0000"/>
                </a:solidFill>
              </a:rPr>
              <a:t> XX-XXI </a:t>
            </a:r>
            <a:r>
              <a:rPr lang="ru-RU" sz="3200" b="1" dirty="0">
                <a:solidFill>
                  <a:srgbClr val="FF0000"/>
                </a:solidFill>
              </a:rPr>
              <a:t> века в своих картинах. (УСТНОЕ </a:t>
            </a:r>
            <a:r>
              <a:rPr lang="ru-RU" sz="3200" b="1" dirty="0" smtClean="0">
                <a:solidFill>
                  <a:srgbClr val="FF0000"/>
                </a:solidFill>
              </a:rPr>
              <a:t>ЭССЕ)?</a:t>
            </a:r>
            <a:r>
              <a:rPr lang="ru-RU" sz="3200" b="1" dirty="0">
                <a:solidFill>
                  <a:srgbClr val="FF0000"/>
                </a:solidFill>
              </a:rPr>
              <a:t/>
            </a:r>
            <a:br>
              <a:rPr lang="ru-RU" sz="3200" b="1" dirty="0">
                <a:solidFill>
                  <a:srgbClr val="FF0000"/>
                </a:solidFill>
              </a:rPr>
            </a:br>
            <a:endParaRPr lang="ru-RU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9862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>Домашнее </a:t>
            </a:r>
            <a:r>
              <a:rPr lang="ru-RU" sz="3600" dirty="0"/>
              <a:t>задание:</a:t>
            </a:r>
            <a:br>
              <a:rPr lang="ru-RU" sz="3600" dirty="0"/>
            </a:br>
            <a:r>
              <a:rPr lang="ru-RU" sz="3600" dirty="0"/>
              <a:t> Написать эссе на тему:</a:t>
            </a:r>
            <a:r>
              <a:rPr lang="ru-RU" dirty="0"/>
              <a:t/>
            </a:r>
            <a:br>
              <a:rPr lang="ru-RU" dirty="0"/>
            </a:br>
            <a:r>
              <a:rPr lang="ru-RU" dirty="0" smtClean="0">
                <a:solidFill>
                  <a:srgbClr val="FF0000"/>
                </a:solidFill>
              </a:rPr>
              <a:t> 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600200"/>
            <a:ext cx="8435280" cy="5141168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 </a:t>
            </a:r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619672" y="2924945"/>
            <a:ext cx="523832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>История </a:t>
            </a:r>
            <a:r>
              <a:rPr lang="ru-RU" sz="3600" b="1" dirty="0">
                <a:solidFill>
                  <a:srgbClr val="FF0000"/>
                </a:solidFill>
              </a:rPr>
              <a:t>Дагестана</a:t>
            </a:r>
            <a:r>
              <a:rPr lang="en-US" sz="3600" b="1" dirty="0">
                <a:solidFill>
                  <a:srgbClr val="FF0000"/>
                </a:solidFill>
              </a:rPr>
              <a:t> XX-XXI </a:t>
            </a:r>
            <a:r>
              <a:rPr lang="ru-RU" sz="3600" b="1" dirty="0">
                <a:solidFill>
                  <a:srgbClr val="FF0000"/>
                </a:solidFill>
              </a:rPr>
              <a:t> века </a:t>
            </a:r>
            <a:r>
              <a:rPr lang="ru-RU" sz="3600" b="1" dirty="0" smtClean="0">
                <a:solidFill>
                  <a:srgbClr val="FF0000"/>
                </a:solidFill>
              </a:rPr>
              <a:t>в ваших картинах.</a:t>
            </a:r>
            <a:r>
              <a:rPr lang="ru-RU" sz="3600" dirty="0">
                <a:solidFill>
                  <a:srgbClr val="FF0000"/>
                </a:solidFill>
              </a:rPr>
              <a:t> </a:t>
            </a:r>
            <a:endParaRPr lang="ru-RU" sz="3600" dirty="0" smtClean="0">
              <a:solidFill>
                <a:srgbClr val="FF0000"/>
              </a:solidFill>
            </a:endParaRPr>
          </a:p>
          <a:p>
            <a:endParaRPr lang="ru-RU" sz="3600" dirty="0">
              <a:solidFill>
                <a:srgbClr val="FF0000"/>
              </a:solidFill>
            </a:endParaRPr>
          </a:p>
          <a:p>
            <a:endParaRPr lang="ru-RU" sz="3600" dirty="0" smtClean="0">
              <a:solidFill>
                <a:srgbClr val="FF0000"/>
              </a:solidFill>
            </a:endParaRPr>
          </a:p>
          <a:p>
            <a:r>
              <a:rPr lang="ru-RU" sz="3600" dirty="0" smtClean="0">
                <a:solidFill>
                  <a:srgbClr val="FF0000"/>
                </a:solidFill>
              </a:rPr>
              <a:t>        СПАСИБО</a:t>
            </a:r>
            <a:r>
              <a:rPr lang="ru-RU" sz="3600" dirty="0">
                <a:solidFill>
                  <a:srgbClr val="FF0000"/>
                </a:solidFill>
              </a:rPr>
              <a:t>!!!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457782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Цель урока: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ru-RU" sz="1800" b="1" dirty="0" smtClean="0"/>
          </a:p>
          <a:p>
            <a:r>
              <a:rPr lang="ru-RU" sz="2800" b="1" dirty="0" smtClean="0">
                <a:solidFill>
                  <a:srgbClr val="FF0000"/>
                </a:solidFill>
              </a:rPr>
              <a:t>1. Раскрыть идейное содержание в картинах выдающихся художников </a:t>
            </a:r>
            <a:r>
              <a:rPr lang="ru-RU" sz="2800" b="1" dirty="0" err="1" smtClean="0">
                <a:solidFill>
                  <a:srgbClr val="FF0000"/>
                </a:solidFill>
              </a:rPr>
              <a:t>Ф.Рубо</a:t>
            </a:r>
            <a:r>
              <a:rPr lang="ru-RU" sz="2800" b="1" dirty="0" smtClean="0">
                <a:solidFill>
                  <a:srgbClr val="FF0000"/>
                </a:solidFill>
              </a:rPr>
              <a:t>, М. Шабанова,  </a:t>
            </a:r>
            <a:r>
              <a:rPr lang="ru-RU" sz="2800" b="1" dirty="0" err="1" smtClean="0">
                <a:solidFill>
                  <a:srgbClr val="FF0000"/>
                </a:solidFill>
              </a:rPr>
              <a:t>А.Мусаева</a:t>
            </a:r>
            <a:r>
              <a:rPr lang="ru-RU" sz="2800" b="1" dirty="0" smtClean="0">
                <a:solidFill>
                  <a:srgbClr val="FF0000"/>
                </a:solidFill>
              </a:rPr>
              <a:t>, </a:t>
            </a:r>
            <a:r>
              <a:rPr lang="ru-RU" sz="2800" b="1" dirty="0" err="1" smtClean="0">
                <a:solidFill>
                  <a:srgbClr val="FF0000"/>
                </a:solidFill>
              </a:rPr>
              <a:t>М.Камбулатова</a:t>
            </a:r>
            <a:r>
              <a:rPr lang="ru-RU" sz="2800" b="1" dirty="0" smtClean="0">
                <a:solidFill>
                  <a:srgbClr val="FF0000"/>
                </a:solidFill>
              </a:rPr>
              <a:t>.</a:t>
            </a:r>
          </a:p>
          <a:p>
            <a:endParaRPr lang="ru-RU" sz="2800" b="1" dirty="0" smtClean="0">
              <a:solidFill>
                <a:srgbClr val="FF0000"/>
              </a:solidFill>
            </a:endParaRPr>
          </a:p>
          <a:p>
            <a:r>
              <a:rPr lang="ru-RU" sz="2800" b="1" dirty="0" smtClean="0">
                <a:solidFill>
                  <a:srgbClr val="FF0000"/>
                </a:solidFill>
              </a:rPr>
              <a:t>2. Раскрытие в картинах художников исторических личностей,  сыгравших огромную роль в истории Дагестана. </a:t>
            </a:r>
          </a:p>
          <a:p>
            <a:endParaRPr lang="ru-RU" sz="2800" b="1" dirty="0" smtClean="0">
              <a:solidFill>
                <a:srgbClr val="FF0000"/>
              </a:solidFill>
            </a:endParaRPr>
          </a:p>
          <a:p>
            <a:r>
              <a:rPr lang="ru-RU" sz="2800" b="1" dirty="0" smtClean="0">
                <a:solidFill>
                  <a:srgbClr val="FF0000"/>
                </a:solidFill>
              </a:rPr>
              <a:t>3. Показать героический подвиг дагестанцев перед лицом грозной опасности.</a:t>
            </a:r>
          </a:p>
          <a:p>
            <a:endParaRPr lang="ru-RU" sz="2800" b="1" dirty="0" smtClean="0">
              <a:solidFill>
                <a:srgbClr val="FF0000"/>
              </a:solidFill>
            </a:endParaRPr>
          </a:p>
          <a:p>
            <a:r>
              <a:rPr lang="ru-RU" sz="2800" b="1" dirty="0" smtClean="0">
                <a:solidFill>
                  <a:srgbClr val="FF0000"/>
                </a:solidFill>
              </a:rPr>
              <a:t>4. Показать высокий профессионализм художников , их талант в раскрытии исторических событий .</a:t>
            </a:r>
          </a:p>
          <a:p>
            <a:pPr marL="0" indent="0">
              <a:buNone/>
            </a:pPr>
            <a:endParaRPr lang="ru-RU" sz="2800" dirty="0" smtClean="0"/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321289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FF0000"/>
                </a:solidFill>
              </a:rPr>
              <a:t>ЗАДАЧИ УРОКА:</a:t>
            </a:r>
            <a:br>
              <a:rPr lang="ru-RU" b="1" dirty="0">
                <a:solidFill>
                  <a:srgbClr val="FF0000"/>
                </a:solidFill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556792"/>
            <a:ext cx="8435280" cy="4569371"/>
          </a:xfrm>
        </p:spPr>
        <p:txBody>
          <a:bodyPr>
            <a:normAutofit/>
          </a:bodyPr>
          <a:lstStyle/>
          <a:p>
            <a:r>
              <a:rPr lang="ru-RU" sz="1800" b="1" dirty="0" smtClean="0">
                <a:solidFill>
                  <a:srgbClr val="FF0000"/>
                </a:solidFill>
              </a:rPr>
              <a:t>1. Как художники пытались сохранить историю?</a:t>
            </a:r>
          </a:p>
          <a:p>
            <a:endParaRPr lang="ru-RU" sz="1800" b="1" dirty="0" smtClean="0">
              <a:solidFill>
                <a:srgbClr val="FF0000"/>
              </a:solidFill>
            </a:endParaRPr>
          </a:p>
          <a:p>
            <a:r>
              <a:rPr lang="ru-RU" sz="1800" b="1" dirty="0" smtClean="0">
                <a:solidFill>
                  <a:srgbClr val="FF0000"/>
                </a:solidFill>
              </a:rPr>
              <a:t>2 Как история в картинах показывала мастерство художников?</a:t>
            </a:r>
            <a:br>
              <a:rPr lang="ru-RU" sz="1800" b="1" dirty="0" smtClean="0">
                <a:solidFill>
                  <a:srgbClr val="FF0000"/>
                </a:solidFill>
              </a:rPr>
            </a:br>
            <a:endParaRPr lang="ru-RU" sz="1800" b="1" dirty="0" smtClean="0">
              <a:solidFill>
                <a:srgbClr val="FF0000"/>
              </a:solidFill>
            </a:endParaRPr>
          </a:p>
          <a:p>
            <a:endParaRPr lang="ru-RU" sz="1800" b="1" dirty="0" smtClean="0">
              <a:solidFill>
                <a:srgbClr val="FF0000"/>
              </a:solidFill>
            </a:endParaRPr>
          </a:p>
          <a:p>
            <a:r>
              <a:rPr lang="ru-RU" sz="1800" b="1" dirty="0">
                <a:solidFill>
                  <a:srgbClr val="FF0000"/>
                </a:solidFill>
              </a:rPr>
              <a:t>3</a:t>
            </a:r>
            <a:r>
              <a:rPr lang="ru-RU" sz="1800" b="1" dirty="0" smtClean="0">
                <a:solidFill>
                  <a:srgbClr val="FF0000"/>
                </a:solidFill>
              </a:rPr>
              <a:t>. Как вы считаете , какое значение имеет историческая картина для осмысленного подхода к изучению </a:t>
            </a:r>
            <a:r>
              <a:rPr lang="ru-RU" sz="1800" b="1" dirty="0">
                <a:solidFill>
                  <a:srgbClr val="FF0000"/>
                </a:solidFill>
              </a:rPr>
              <a:t>истории? </a:t>
            </a:r>
            <a:endParaRPr lang="ru-RU" sz="1800" b="1" dirty="0" smtClean="0">
              <a:solidFill>
                <a:srgbClr val="FF0000"/>
              </a:solidFill>
            </a:endParaRPr>
          </a:p>
          <a:p>
            <a:endParaRPr lang="ru-RU" sz="1800" b="1" dirty="0" smtClean="0">
              <a:solidFill>
                <a:srgbClr val="FF0000"/>
              </a:solidFill>
            </a:endParaRPr>
          </a:p>
          <a:p>
            <a:r>
              <a:rPr lang="ru-RU" sz="1800" b="1" dirty="0" smtClean="0">
                <a:solidFill>
                  <a:srgbClr val="FF0000"/>
                </a:solidFill>
              </a:rPr>
              <a:t>4. </a:t>
            </a:r>
            <a:r>
              <a:rPr lang="ru-RU" sz="1800" b="1" dirty="0">
                <a:solidFill>
                  <a:srgbClr val="FF0000"/>
                </a:solidFill>
              </a:rPr>
              <a:t>Если бы вы были художником, как бы вы отразили историю Дагестана</a:t>
            </a:r>
            <a:r>
              <a:rPr lang="en-US" sz="1800" b="1" dirty="0">
                <a:solidFill>
                  <a:srgbClr val="FF0000"/>
                </a:solidFill>
              </a:rPr>
              <a:t> XX-XXI </a:t>
            </a:r>
            <a:r>
              <a:rPr lang="ru-RU" sz="1800" b="1" dirty="0">
                <a:solidFill>
                  <a:srgbClr val="FF0000"/>
                </a:solidFill>
              </a:rPr>
              <a:t> века в своих картинах. (УСТНОЕ ЭССЭ).</a:t>
            </a:r>
            <a:br>
              <a:rPr lang="ru-RU" sz="1800" b="1" dirty="0">
                <a:solidFill>
                  <a:srgbClr val="FF0000"/>
                </a:solidFill>
              </a:rPr>
            </a:br>
            <a:endParaRPr lang="ru-RU" sz="1800" b="1" dirty="0">
              <a:solidFill>
                <a:srgbClr val="FF0000"/>
              </a:solidFill>
            </a:endParaRPr>
          </a:p>
          <a:p>
            <a:endParaRPr lang="ru-RU" sz="1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2400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093296"/>
            <a:ext cx="8229600" cy="648072"/>
          </a:xfrm>
        </p:spPr>
        <p:txBody>
          <a:bodyPr>
            <a:normAutofit fontScale="77500" lnSpcReduction="20000"/>
          </a:bodyPr>
          <a:lstStyle/>
          <a:p>
            <a:r>
              <a:rPr lang="ru-RU" b="1" dirty="0"/>
              <a:t>«Ахульго, Дагестан, Кавказ в творчестве Франца Рубо».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827" y="188640"/>
            <a:ext cx="8440619" cy="5904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94179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sz="2400" dirty="0" smtClean="0"/>
          </a:p>
          <a:p>
            <a:endParaRPr lang="ru-RU" sz="2400" dirty="0"/>
          </a:p>
          <a:p>
            <a:endParaRPr lang="ru-RU" sz="2400" dirty="0" smtClean="0"/>
          </a:p>
          <a:p>
            <a:r>
              <a:rPr lang="ru-RU" sz="2400" dirty="0" smtClean="0"/>
              <a:t>Франц </a:t>
            </a:r>
            <a:r>
              <a:rPr lang="ru-RU" sz="2400" dirty="0" err="1"/>
              <a:t>Рубо</a:t>
            </a:r>
            <a:r>
              <a:rPr lang="ru-RU" sz="2400" dirty="0"/>
              <a:t>. «Переход князя Аргутинского через Кавказский хребет». 1892 г.</a:t>
            </a:r>
          </a:p>
        </p:txBody>
      </p:sp>
      <p:pic>
        <p:nvPicPr>
          <p:cNvPr id="2050" name="Picture 2" descr="C:\Users\РМЛИ-ФВМ-2\Desktop\C6TUjdPWAAAI5wY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60648"/>
            <a:ext cx="8208912" cy="51125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7940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pPr marL="0" indent="0">
              <a:buNone/>
            </a:pPr>
            <a:endParaRPr lang="ru-RU" sz="2400" dirty="0"/>
          </a:p>
          <a:p>
            <a:pPr marL="0" indent="0">
              <a:buNone/>
            </a:pPr>
            <a:endParaRPr lang="ru-RU" sz="2400" dirty="0" smtClean="0"/>
          </a:p>
          <a:p>
            <a:pPr marL="0" indent="0">
              <a:buNone/>
            </a:pPr>
            <a:endParaRPr lang="ru-RU" sz="2400" dirty="0"/>
          </a:p>
          <a:p>
            <a:pPr marL="0" indent="0">
              <a:buNone/>
            </a:pPr>
            <a:r>
              <a:rPr lang="ru-RU" sz="2400" dirty="0" smtClean="0"/>
              <a:t>Франц </a:t>
            </a:r>
            <a:r>
              <a:rPr lang="ru-RU" sz="2400" dirty="0" err="1" smtClean="0"/>
              <a:t>Рубо</a:t>
            </a:r>
            <a:r>
              <a:rPr lang="en-US" sz="2400" dirty="0" smtClean="0"/>
              <a:t>:”</a:t>
            </a:r>
            <a:r>
              <a:rPr lang="ru-RU" sz="2400" dirty="0" smtClean="0"/>
              <a:t>Пленение Шамиля</a:t>
            </a:r>
            <a:r>
              <a:rPr lang="en-US" sz="2400" dirty="0" smtClean="0"/>
              <a:t>”</a:t>
            </a:r>
            <a:endParaRPr lang="ru-RU" sz="2400" dirty="0"/>
          </a:p>
        </p:txBody>
      </p:sp>
      <p:pic>
        <p:nvPicPr>
          <p:cNvPr id="3075" name="Picture 3" descr="C:\Users\РМЛИ-ФВМ-2\Desktop\264f372ee0b9c14061a1efdfcee29af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838" y="9711"/>
            <a:ext cx="8324850" cy="57235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23197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093296"/>
            <a:ext cx="8229600" cy="648072"/>
          </a:xfrm>
        </p:spPr>
        <p:txBody>
          <a:bodyPr>
            <a:normAutofit fontScale="77500" lnSpcReduction="20000"/>
          </a:bodyPr>
          <a:lstStyle/>
          <a:p>
            <a:r>
              <a:rPr lang="ru-RU" b="1" dirty="0"/>
              <a:t>«Ахульго, Дагестан, Кавказ в творчестве Франца Рубо».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827" y="188640"/>
            <a:ext cx="8440619" cy="5904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94445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6093296"/>
            <a:ext cx="9113846" cy="764704"/>
          </a:xfrm>
        </p:spPr>
        <p:txBody>
          <a:bodyPr>
            <a:normAutofit fontScale="70000" lnSpcReduction="20000"/>
          </a:bodyPr>
          <a:lstStyle/>
          <a:p>
            <a:r>
              <a:rPr lang="ru-RU" dirty="0"/>
              <a:t>«Шамхалы после междоусобиц XVII в.» </a:t>
            </a:r>
            <a:endParaRPr lang="ru-RU" dirty="0" smtClean="0"/>
          </a:p>
          <a:p>
            <a:r>
              <a:rPr lang="ru-RU" dirty="0" err="1" smtClean="0"/>
              <a:t>Автор:Абдулзагир</a:t>
            </a:r>
            <a:r>
              <a:rPr lang="ru-RU" dirty="0" smtClean="0"/>
              <a:t> Мусаев.</a:t>
            </a:r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0154" y="0"/>
            <a:ext cx="9144000" cy="60932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64372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-1" y="6021288"/>
            <a:ext cx="9107387" cy="836712"/>
          </a:xfrm>
        </p:spPr>
        <p:txBody>
          <a:bodyPr>
            <a:normAutofit lnSpcReduction="10000"/>
          </a:bodyPr>
          <a:lstStyle/>
          <a:p>
            <a:r>
              <a:rPr lang="en-US" sz="2400" dirty="0" smtClean="0"/>
              <a:t>“</a:t>
            </a:r>
            <a:r>
              <a:rPr lang="ru-RU" sz="2400" dirty="0" smtClean="0"/>
              <a:t>Андалал.1741г</a:t>
            </a:r>
            <a:r>
              <a:rPr lang="ru-RU" sz="2400" dirty="0"/>
              <a:t>. Накануне битвы с </a:t>
            </a:r>
            <a:r>
              <a:rPr lang="ru-RU" sz="2400" dirty="0" smtClean="0"/>
              <a:t>Надир-шахом</a:t>
            </a:r>
            <a:r>
              <a:rPr lang="en-US" sz="2400" dirty="0" smtClean="0"/>
              <a:t>“(</a:t>
            </a:r>
            <a:r>
              <a:rPr lang="ru-RU" sz="2400" dirty="0" smtClean="0"/>
              <a:t>1999</a:t>
            </a:r>
            <a:r>
              <a:rPr lang="en-US" sz="2400" dirty="0" smtClean="0"/>
              <a:t>)</a:t>
            </a:r>
            <a:r>
              <a:rPr lang="ru-RU" sz="2400" dirty="0" smtClean="0"/>
              <a:t>.</a:t>
            </a:r>
            <a:endParaRPr lang="en-US" sz="2400" dirty="0" smtClean="0"/>
          </a:p>
          <a:p>
            <a:r>
              <a:rPr lang="ru-RU" sz="2400"/>
              <a:t>Магомед Шабанов.</a:t>
            </a:r>
            <a:endParaRPr lang="ru-RU" sz="24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07387" cy="6021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35528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217</TotalTime>
  <Words>218</Words>
  <Application>Microsoft Office PowerPoint</Application>
  <PresentationFormat>Экран (4:3)</PresentationFormat>
  <Paragraphs>64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5" baseType="lpstr">
      <vt:lpstr>Arial</vt:lpstr>
      <vt:lpstr>Calibri</vt:lpstr>
      <vt:lpstr>Тема Office</vt:lpstr>
      <vt:lpstr>Интегрированный урок  по ИЗО, истории России и истории Дагестана по теме:  «История  в живописи».</vt:lpstr>
      <vt:lpstr>Цель урока: </vt:lpstr>
      <vt:lpstr>ЗАДАЧИ УРОКА: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РЕФЛЕКСИЯ:</vt:lpstr>
      <vt:lpstr> Домашнее задание:  Написать эссе на тему: 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Интегрированный урок  по ИЗО и КТНД по теме: История в живописи Дагестана</dc:title>
  <dc:creator>РМЛИ-ФВМ-2</dc:creator>
  <cp:lastModifiedBy>Admin</cp:lastModifiedBy>
  <cp:revision>19</cp:revision>
  <dcterms:created xsi:type="dcterms:W3CDTF">2017-12-22T06:50:03Z</dcterms:created>
  <dcterms:modified xsi:type="dcterms:W3CDTF">2018-02-11T16:33:01Z</dcterms:modified>
</cp:coreProperties>
</file>