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63" r:id="rId3"/>
    <p:sldId id="262" r:id="rId4"/>
    <p:sldId id="264" r:id="rId5"/>
    <p:sldId id="256" r:id="rId6"/>
    <p:sldId id="265" r:id="rId7"/>
    <p:sldId id="266" r:id="rId8"/>
    <p:sldId id="267" r:id="rId9"/>
    <p:sldId id="278" r:id="rId10"/>
    <p:sldId id="279" r:id="rId11"/>
    <p:sldId id="259" r:id="rId12"/>
    <p:sldId id="283" r:id="rId13"/>
    <p:sldId id="282" r:id="rId14"/>
    <p:sldId id="280" r:id="rId15"/>
    <p:sldId id="281" r:id="rId16"/>
    <p:sldId id="260" r:id="rId17"/>
    <p:sldId id="272" r:id="rId18"/>
    <p:sldId id="270" r:id="rId19"/>
    <p:sldId id="276" r:id="rId20"/>
    <p:sldId id="275" r:id="rId21"/>
    <p:sldId id="274" r:id="rId22"/>
    <p:sldId id="273" r:id="rId23"/>
    <p:sldId id="269" r:id="rId24"/>
    <p:sldId id="268" r:id="rId25"/>
    <p:sldId id="257" r:id="rId26"/>
    <p:sldId id="25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D36D-F341-401B-8EFE-D9B069ACC32C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BBC0D-5DFE-4412-A996-EA8EEB008C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60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18089A-7789-48C7-97D7-8C916089CBCD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0A9555-CC2F-4278-BBA9-FFF34A7604BE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9D1169-7081-4244-A13D-A4A13800AEEF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535840-5FEA-4BEC-BEBC-B96B2B7E127F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CBCEFA-EDC4-4A7D-B62F-6F244B1758BC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FB1AFD-8670-47BC-B74C-76B2BE585811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16C4-7DD7-487D-8B2C-D9BD0264C72A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4681-6658-4162-8FDE-0EE3A9E3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16C4-7DD7-487D-8B2C-D9BD0264C72A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4681-6658-4162-8FDE-0EE3A9E3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16C4-7DD7-487D-8B2C-D9BD0264C72A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4681-6658-4162-8FDE-0EE3A9E3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1663" cy="1244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16C4-7DD7-487D-8B2C-D9BD0264C72A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4681-6658-4162-8FDE-0EE3A9E3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16C4-7DD7-487D-8B2C-D9BD0264C72A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4681-6658-4162-8FDE-0EE3A9E3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16C4-7DD7-487D-8B2C-D9BD0264C72A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4681-6658-4162-8FDE-0EE3A9E3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16C4-7DD7-487D-8B2C-D9BD0264C72A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4681-6658-4162-8FDE-0EE3A9E3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16C4-7DD7-487D-8B2C-D9BD0264C72A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4681-6658-4162-8FDE-0EE3A9E3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16C4-7DD7-487D-8B2C-D9BD0264C72A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4681-6658-4162-8FDE-0EE3A9E3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16C4-7DD7-487D-8B2C-D9BD0264C72A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4681-6658-4162-8FDE-0EE3A9E3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16C4-7DD7-487D-8B2C-D9BD0264C72A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4681-6658-4162-8FDE-0EE3A9E3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C16C4-7DD7-487D-8B2C-D9BD0264C72A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D4681-6658-4162-8FDE-0EE3A9E38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ages.inlearno.ru/events_preview/2164ee3a168b9df2075298e958c3e6ad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14313" y="285750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МБОУ «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Верх-Люкинская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средняя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общеобразовательня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школа» 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4500563" y="5373688"/>
            <a:ext cx="4643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/>
              <a:t>Разработано  учителями математики</a:t>
            </a:r>
          </a:p>
          <a:p>
            <a:r>
              <a:rPr lang="ru-RU" sz="1600" b="1" dirty="0"/>
              <a:t> </a:t>
            </a:r>
            <a:r>
              <a:rPr lang="ru-RU" sz="1600" b="1" dirty="0">
                <a:solidFill>
                  <a:srgbClr val="000000"/>
                </a:solidFill>
              </a:rPr>
              <a:t>МБОУ « </a:t>
            </a:r>
            <a:r>
              <a:rPr lang="ru-RU" sz="1600" b="1" dirty="0" err="1">
                <a:solidFill>
                  <a:srgbClr val="000000"/>
                </a:solidFill>
              </a:rPr>
              <a:t>Верх-Люкинская</a:t>
            </a:r>
            <a:r>
              <a:rPr lang="ru-RU" sz="1600" b="1" dirty="0">
                <a:solidFill>
                  <a:srgbClr val="000000"/>
                </a:solidFill>
              </a:rPr>
              <a:t> средняя </a:t>
            </a:r>
            <a:r>
              <a:rPr lang="ru-RU" sz="1600" b="1" dirty="0" err="1">
                <a:solidFill>
                  <a:srgbClr val="000000"/>
                </a:solidFill>
              </a:rPr>
              <a:t>общеобразовательня</a:t>
            </a:r>
            <a:r>
              <a:rPr lang="ru-RU" sz="1600" b="1" dirty="0">
                <a:solidFill>
                  <a:srgbClr val="000000"/>
                </a:solidFill>
              </a:rPr>
              <a:t> школа»</a:t>
            </a:r>
          </a:p>
          <a:p>
            <a:r>
              <a:rPr lang="ru-RU" sz="1600" b="1" dirty="0" err="1">
                <a:solidFill>
                  <a:srgbClr val="000000"/>
                </a:solidFill>
              </a:rPr>
              <a:t>Туктаревой</a:t>
            </a:r>
            <a:r>
              <a:rPr lang="ru-RU" sz="1600" b="1" dirty="0">
                <a:solidFill>
                  <a:srgbClr val="000000"/>
                </a:solidFill>
              </a:rPr>
              <a:t> Еленой Вячеславовной и </a:t>
            </a:r>
            <a:endParaRPr lang="ru-RU" sz="1600" b="1" dirty="0" smtClean="0">
              <a:solidFill>
                <a:srgbClr val="000000"/>
              </a:solidFill>
            </a:endParaRPr>
          </a:p>
          <a:p>
            <a:r>
              <a:rPr lang="ru-RU" sz="1600" b="1" dirty="0" smtClean="0">
                <a:solidFill>
                  <a:srgbClr val="000000"/>
                </a:solidFill>
              </a:rPr>
              <a:t>Богдановой </a:t>
            </a:r>
            <a:r>
              <a:rPr lang="ru-RU" sz="1600" b="1" dirty="0">
                <a:solidFill>
                  <a:srgbClr val="000000"/>
                </a:solidFill>
              </a:rPr>
              <a:t>Ольгой Александровной</a:t>
            </a:r>
            <a:endParaRPr lang="ru-RU" sz="1600" b="1" dirty="0"/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250825" y="500042"/>
            <a:ext cx="8208963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РАЙОННЫЙ СЕМИНАР УЧИТЕЛЕЙ МАТЕМАТИКИ 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 теме 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«Технология личностно-ориентированного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преподавании математики.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Обмен опытом»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inlearno.ru/events_preview/2164ee3a168b9df2075298e958c3e6ad.jpg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Результаты освоения учащимися образовательных программ</a:t>
            </a: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Segoe Script" pitchFamily="34" charset="0"/>
                <a:cs typeface="Arial" pitchFamily="34" charset="0"/>
              </a:rPr>
            </a:br>
            <a:r>
              <a:rPr lang="ru-RU" sz="3600" b="1" dirty="0" smtClean="0">
                <a:ea typeface="Calibri" pitchFamily="34" charset="0"/>
                <a:cs typeface="Times New Roman" pitchFamily="18" charset="0"/>
              </a:rPr>
              <a:t>За последние 10 лет,   подготовлено по предмету и выпущено из школы , золотых медалистов- 5.</a:t>
            </a:r>
            <a:r>
              <a:rPr lang="ru-RU" sz="3600" b="1" dirty="0" smtClean="0">
                <a:cs typeface="Arial" pitchFamily="34" charset="0"/>
              </a:rPr>
              <a:t/>
            </a:r>
            <a:br>
              <a:rPr lang="ru-RU" sz="3600" b="1" dirty="0" smtClean="0">
                <a:cs typeface="Arial" pitchFamily="34" charset="0"/>
              </a:rPr>
            </a:b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antik47.rusedu.net/gallery/3117/8_list_%28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9360"/>
            <a:ext cx="9501222" cy="710736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2929" t="23437" r="47998" b="13086"/>
          <a:stretch>
            <a:fillRect/>
          </a:stretch>
        </p:blipFill>
        <p:spPr bwMode="auto">
          <a:xfrm>
            <a:off x="1214413" y="0"/>
            <a:ext cx="70690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antik47.rusedu.net/gallery/3117/8_list_%28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9360"/>
            <a:ext cx="9501222" cy="710736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План профессионального развития педагогов</a:t>
            </a:r>
            <a:endParaRPr lang="ru-RU" sz="36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1285860"/>
            <a:ext cx="9144064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Тема « Личностно – ориентированные  технологии обучения в преподавании математики»</a:t>
            </a:r>
          </a:p>
          <a:p>
            <a:pPr>
              <a:buNone/>
            </a:pPr>
            <a:r>
              <a:rPr lang="ru-RU" sz="2400" b="1" dirty="0" smtClean="0"/>
              <a:t>Цель и задачи:</a:t>
            </a:r>
          </a:p>
          <a:p>
            <a:pPr>
              <a:buFontTx/>
              <a:buChar char="-"/>
            </a:pPr>
            <a:r>
              <a:rPr lang="ru-RU" sz="2400" b="1" dirty="0" smtClean="0"/>
              <a:t>изучение и использование современных методик и технологий для организации учебно-познавательной деятельности, поддержания и сохранения здоровья, повышения качества обучения учащихся.</a:t>
            </a:r>
          </a:p>
          <a:p>
            <a:pPr>
              <a:buFontTx/>
              <a:buChar char="-"/>
            </a:pPr>
            <a:r>
              <a:rPr lang="ru-RU" sz="2400" b="1" dirty="0" smtClean="0"/>
              <a:t>1. Совершенствовать применяемые формы, методы, средства обучения и воспитания, повышать уровень самостоятельной и творческой учебной работы учащихся на уроках математики.</a:t>
            </a:r>
          </a:p>
          <a:p>
            <a:pPr>
              <a:buNone/>
            </a:pPr>
            <a:r>
              <a:rPr lang="ru-RU" sz="2400" b="1" dirty="0" smtClean="0"/>
              <a:t>2. Создать оптимальные условия для раскрытия индивидуальных способностей учащихся и формировать навыки самостоятельной учебной и творческой деятельности с привлечением информационно- коммуникативных технологий.</a:t>
            </a:r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fantik47.rusedu.net/gallery/3117/8_list_%28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9360"/>
            <a:ext cx="9501222" cy="710736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19" y="0"/>
            <a:ext cx="8858281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Результаты самообразования учителя :</a:t>
            </a:r>
          </a:p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повышение качества преподавания предмета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разработанные или изданные методические пособия, статьи, учебники,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программы, сценарии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исследования.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апробирование новых форм, методов и приемов обучения.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доклады, выступления.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разработка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дидактических материалов, тестов,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наглядностей.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разработка и проведение открытых уроков по новаторским технологиям.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создание комплектов педагогических разработок.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проведение тренингов, семинаров, конференций, мастер-классов, по исследуемой теме.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fantik47.rusedu.net/gallery/3117/8_list_%28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9360"/>
            <a:ext cx="9501222" cy="71073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35834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b="1" dirty="0" smtClean="0">
                <a:solidFill>
                  <a:srgbClr val="FF0000"/>
                </a:solidFill>
                <a:latin typeface="Segoe Script" pitchFamily="34" charset="0"/>
                <a:ea typeface="Times New Roman" pitchFamily="18" charset="0"/>
                <a:cs typeface="Arial" pitchFamily="34" charset="0"/>
              </a:rPr>
              <a:t>Применение современных педагогических технологий на уроках </a:t>
            </a:r>
            <a:r>
              <a:rPr lang="ru-RU" sz="22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способствует повышению мотивации к изучению математики, повышению интереса к предмету и повышению качества знаний обучающихся :</a:t>
            </a:r>
            <a:endParaRPr lang="ru-RU" sz="2200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2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обучающиеся стали более внимательны на уроках, так как они знают, что качество их деятельности зависит от того, насколько они хорошо усвоят и применят полученные знания, умения и навыки на практике;</a:t>
            </a:r>
            <a:endParaRPr lang="ru-RU" sz="2200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2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у обучающихся наблюдается развитие волевых качеств, стремление сделать свою работу еще интереснее и качественнее, чем в предыдущий раз;</a:t>
            </a:r>
            <a:endParaRPr lang="ru-RU" sz="2200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2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повысилась индивидуальная ответственность к выполнению установленных требований;</a:t>
            </a:r>
            <a:endParaRPr lang="ru-RU" sz="2200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2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исчез страх выступать перед публикой;</a:t>
            </a:r>
            <a:endParaRPr lang="ru-RU" sz="2200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2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повысилась общая мотивация обучающихся к математике, </a:t>
            </a:r>
            <a:endParaRPr lang="ru-RU" sz="2200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2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активизировалась творческая деятельность всех обучающихся</a:t>
            </a:r>
            <a:endParaRPr lang="ru-RU" sz="2200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2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научились слушать себя и других, объективно оценивать свою деятельность, оценивать результаты работы своих товарищей.</a:t>
            </a:r>
            <a:endParaRPr lang="ru-RU" sz="2200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2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Можно сделать следующий вывод</a:t>
            </a:r>
            <a:r>
              <a:rPr lang="ru-RU" sz="22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: для успешного обучения школьников необходимо вызвать у них интерес к овладению знаниями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fantik47.rusedu.net/gallery/3117/8_list_%28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9360"/>
            <a:ext cx="9501222" cy="710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freevideos.com/images/original/Mathematics-Perspective-Background-164139.jpg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C:\Users\Богдановы\Desktop\DCIM1\класс ТЕВ\2017 6 класс\DSCN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4238623" cy="31789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Segoe Script" pitchFamily="34" charset="0"/>
              </a:rPr>
              <a:t>Работа  с классом</a:t>
            </a:r>
            <a:endParaRPr lang="ru-RU" b="1" dirty="0">
              <a:latin typeface="Segoe Script" pitchFamily="34" charset="0"/>
            </a:endParaRPr>
          </a:p>
        </p:txBody>
      </p:sp>
      <p:pic>
        <p:nvPicPr>
          <p:cNvPr id="5" name="Рисунок 4" descr="C:\Users\Богдановы\Desktop\фото зож\100_92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4422"/>
            <a:ext cx="407193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ifreevideos.com/images/original/Mathematics-Perspective-Background-164139.jpg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1" descr="C:\Users\Богдановы\Desktop\DCIM1\класс ТЕВ\2017 6 класс\IMG_20161215_141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3643306" cy="4857741"/>
          </a:xfrm>
          <a:prstGeom prst="rect">
            <a:avLst/>
          </a:prstGeom>
          <a:noFill/>
        </p:spPr>
      </p:pic>
      <p:pic>
        <p:nvPicPr>
          <p:cNvPr id="4" name="Picture 6" descr="C:\Users\Богдановы\Desktop\DCIM1\класс ТЕВ\2017 6 класс\IMG_20161215_141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28"/>
            <a:ext cx="401837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ifreevideos.com/images/original/Mathematics-Perspective-Background-164139.jpg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ifreevideos.com/images/original/Mathematics-Perspective-Background-164139.jpg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428605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1 июня –День защиты детей</a:t>
            </a:r>
            <a:b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пришкольный лагерь « Радуга»</a:t>
            </a:r>
            <a:endParaRPr lang="ru-RU" sz="2800" dirty="0"/>
          </a:p>
        </p:txBody>
      </p:sp>
      <p:pic>
        <p:nvPicPr>
          <p:cNvPr id="4" name="Picture 2" descr="C:\Users\Богдановы\Desktop\DCIM1\фоткиииии\Camera\IMG_20170601_194428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t="24490" b="10204"/>
          <a:stretch>
            <a:fillRect/>
          </a:stretch>
        </p:blipFill>
        <p:spPr bwMode="auto">
          <a:xfrm>
            <a:off x="357158" y="1643050"/>
            <a:ext cx="5396546" cy="2643206"/>
          </a:xfrm>
          <a:prstGeom prst="rect">
            <a:avLst/>
          </a:prstGeom>
          <a:noFill/>
        </p:spPr>
      </p:pic>
      <p:pic>
        <p:nvPicPr>
          <p:cNvPr id="5" name="Picture 3" descr="C:\Users\Богдановы\Desktop\DCIM1\фоткиииии\Camera\IMG_20170615_125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0438"/>
            <a:ext cx="4048100" cy="303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ages.inlearno.ru/events_preview/2164ee3a168b9df2075298e958c3e6ad.jpg"/>
          <p:cNvPicPr>
            <a:picLocks noChangeAspect="1" noChangeArrowheads="1"/>
          </p:cNvPicPr>
          <p:nvPr/>
        </p:nvPicPr>
        <p:blipFill>
          <a:blip r:embed="rId3">
            <a:lum bright="56000"/>
          </a:blip>
          <a:srcRect/>
          <a:stretch>
            <a:fillRect/>
          </a:stretch>
        </p:blipFill>
        <p:spPr bwMode="auto">
          <a:xfrm>
            <a:off x="0" y="-75093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3151494" y="625475"/>
            <a:ext cx="5625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Туктарева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Вячеславовна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(31.03.1986 г.)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17" t="8578" r="21011" b="59539"/>
          <a:stretch/>
        </p:blipFill>
        <p:spPr>
          <a:xfrm>
            <a:off x="539552" y="357188"/>
            <a:ext cx="2506717" cy="21865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54375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Турецкая средняя  общеобразовательная школа 2003 </a:t>
            </a:r>
            <a:r>
              <a:rPr lang="ru-RU" sz="2400" b="1" dirty="0">
                <a:ea typeface="Calibri" pitchFamily="34" charset="0"/>
                <a:cs typeface="Times New Roman" pitchFamily="18" charset="0"/>
              </a:rPr>
              <a:t>год</a:t>
            </a:r>
          </a:p>
          <a:p>
            <a:pPr algn="just"/>
            <a:r>
              <a:rPr lang="ru-RU" sz="2400" b="1" dirty="0" err="1">
                <a:ea typeface="Calibri" pitchFamily="34" charset="0"/>
                <a:cs typeface="Times New Roman" pitchFamily="18" charset="0"/>
              </a:rPr>
              <a:t>Глазовский</a:t>
            </a:r>
            <a:r>
              <a:rPr lang="ru-RU" sz="2400" b="1" dirty="0">
                <a:ea typeface="Calibri" pitchFamily="34" charset="0"/>
                <a:cs typeface="Times New Roman" pitchFamily="18" charset="0"/>
              </a:rPr>
              <a:t>  государственный педагогический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институт </a:t>
            </a:r>
            <a:r>
              <a:rPr lang="ru-RU" sz="2400" b="1" dirty="0">
                <a:ea typeface="Calibri" pitchFamily="34" charset="0"/>
                <a:cs typeface="Times New Roman" pitchFamily="18" charset="0"/>
              </a:rPr>
              <a:t>им. </a:t>
            </a:r>
            <a:r>
              <a:rPr lang="ru-RU" sz="2400" b="1" dirty="0" err="1">
                <a:ea typeface="Calibri" pitchFamily="34" charset="0"/>
                <a:cs typeface="Times New Roman" pitchFamily="18" charset="0"/>
              </a:rPr>
              <a:t>В.Г.Короленко</a:t>
            </a:r>
            <a:r>
              <a:rPr lang="ru-RU" sz="2400" b="1" dirty="0">
                <a:ea typeface="Calibri" pitchFamily="34" charset="0"/>
                <a:cs typeface="Times New Roman" pitchFamily="18" charset="0"/>
              </a:rPr>
              <a:t>   -  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2008 </a:t>
            </a:r>
            <a:r>
              <a:rPr lang="ru-RU" sz="2400" b="1" dirty="0">
                <a:ea typeface="Calibri" pitchFamily="34" charset="0"/>
                <a:cs typeface="Times New Roman" pitchFamily="18" charset="0"/>
              </a:rPr>
              <a:t>г </a:t>
            </a:r>
            <a:endParaRPr lang="ru-RU" sz="2400" b="1" dirty="0"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 sz="2400" b="1" dirty="0">
                <a:ea typeface="Calibri" pitchFamily="34" charset="0"/>
                <a:cs typeface="Times New Roman" pitchFamily="18" charset="0"/>
              </a:rPr>
              <a:t>Факультет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математический </a:t>
            </a:r>
            <a:endParaRPr lang="ru-RU" sz="2400" b="1" dirty="0">
              <a:cs typeface="Arial" charset="0"/>
            </a:endParaRPr>
          </a:p>
          <a:p>
            <a:pPr algn="just" eaLnBrk="0" hangingPunct="0"/>
            <a:r>
              <a:rPr lang="ru-RU" sz="2400" b="1" dirty="0" smtClean="0">
                <a:ea typeface="Calibri" pitchFamily="34" charset="0"/>
                <a:cs typeface="Calibri" pitchFamily="34" charset="0"/>
              </a:rPr>
              <a:t>Специальность -  </a:t>
            </a:r>
            <a:r>
              <a:rPr lang="ru-RU" sz="2400" b="1" dirty="0">
                <a:ea typeface="Calibri" pitchFamily="34" charset="0"/>
                <a:cs typeface="Calibri" pitchFamily="34" charset="0"/>
              </a:rPr>
              <a:t>математика и </a:t>
            </a:r>
            <a:r>
              <a:rPr lang="ru-RU" sz="2400" b="1" dirty="0" smtClean="0">
                <a:ea typeface="Calibri" pitchFamily="34" charset="0"/>
                <a:cs typeface="Calibri" pitchFamily="34" charset="0"/>
              </a:rPr>
              <a:t>информатика</a:t>
            </a:r>
            <a:endParaRPr lang="ru-RU" sz="2400" b="1" dirty="0">
              <a:cs typeface="Arial" charset="0"/>
            </a:endParaRPr>
          </a:p>
          <a:p>
            <a:pPr algn="just" eaLnBrk="0" hangingPunct="0"/>
            <a:r>
              <a:rPr lang="ru-RU" sz="2400" b="1" dirty="0">
                <a:ea typeface="Calibri" pitchFamily="34" charset="0"/>
                <a:cs typeface="Calibri" pitchFamily="34" charset="0"/>
              </a:rPr>
              <a:t>Стаж работы     </a:t>
            </a:r>
            <a:r>
              <a:rPr lang="ru-RU" sz="2400" b="1" dirty="0" smtClean="0">
                <a:ea typeface="Calibri" pitchFamily="34" charset="0"/>
                <a:cs typeface="Calibri" pitchFamily="34" charset="0"/>
              </a:rPr>
              <a:t>10 лет</a:t>
            </a:r>
            <a:endParaRPr lang="ru-RU" sz="2400" b="1" dirty="0">
              <a:cs typeface="Arial" charset="0"/>
            </a:endParaRPr>
          </a:p>
          <a:p>
            <a:pPr algn="just" eaLnBrk="0" hangingPunct="0"/>
            <a:r>
              <a:rPr lang="ru-RU" sz="2400" b="1" dirty="0">
                <a:ea typeface="Calibri" pitchFamily="34" charset="0"/>
                <a:cs typeface="Calibri" pitchFamily="34" charset="0"/>
              </a:rPr>
              <a:t>Стаж работы в данном учреждении  </a:t>
            </a:r>
            <a:r>
              <a:rPr lang="ru-RU" sz="2400" b="1" dirty="0" smtClean="0">
                <a:ea typeface="Calibri" pitchFamily="34" charset="0"/>
                <a:cs typeface="Calibri" pitchFamily="34" charset="0"/>
              </a:rPr>
              <a:t>10 </a:t>
            </a:r>
            <a:r>
              <a:rPr lang="ru-RU" sz="2400" b="1" dirty="0">
                <a:ea typeface="Calibri" pitchFamily="34" charset="0"/>
                <a:cs typeface="Calibri" pitchFamily="34" charset="0"/>
              </a:rPr>
              <a:t>лет</a:t>
            </a:r>
            <a:endParaRPr lang="ru-RU" sz="2400" b="1" dirty="0">
              <a:cs typeface="Arial" charset="0"/>
            </a:endParaRPr>
          </a:p>
          <a:p>
            <a:pPr algn="just" eaLnBrk="0" hangingPunct="0"/>
            <a:r>
              <a:rPr lang="ru-RU" sz="2400" b="1" dirty="0">
                <a:ea typeface="Calibri" pitchFamily="34" charset="0"/>
                <a:cs typeface="Calibri" pitchFamily="34" charset="0"/>
              </a:rPr>
              <a:t>Стаж работы по специальности     </a:t>
            </a:r>
            <a:r>
              <a:rPr lang="ru-RU" sz="2400" b="1" dirty="0" smtClean="0">
                <a:ea typeface="Calibri" pitchFamily="34" charset="0"/>
                <a:cs typeface="Calibri" pitchFamily="34" charset="0"/>
              </a:rPr>
              <a:t>10 </a:t>
            </a:r>
            <a:r>
              <a:rPr lang="ru-RU" sz="2400" b="1" dirty="0">
                <a:ea typeface="Calibri" pitchFamily="34" charset="0"/>
                <a:cs typeface="Calibri" pitchFamily="34" charset="0"/>
              </a:rPr>
              <a:t>лет</a:t>
            </a:r>
          </a:p>
          <a:p>
            <a:pPr algn="just" eaLnBrk="0" hangingPunct="0"/>
            <a:r>
              <a:rPr lang="ru-RU" sz="2400" b="1" dirty="0" smtClean="0">
                <a:cs typeface="Times New Roman" pitchFamily="18" charset="0"/>
              </a:rPr>
              <a:t>2015 </a:t>
            </a:r>
            <a:r>
              <a:rPr lang="ru-RU" sz="2400" b="1" dirty="0">
                <a:cs typeface="Times New Roman" pitchFamily="18" charset="0"/>
              </a:rPr>
              <a:t>год-классный руководитель </a:t>
            </a:r>
            <a:r>
              <a:rPr lang="ru-RU" sz="2400" b="1" dirty="0" smtClean="0">
                <a:cs typeface="Times New Roman" pitchFamily="18" charset="0"/>
              </a:rPr>
              <a:t>7 класса</a:t>
            </a:r>
            <a:endParaRPr lang="ru-RU" sz="24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ifreevideos.com/images/original/Mathematics-Perspective-Background-164139.jpg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71480"/>
            <a:ext cx="9001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Июль-2017,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работа по программе « Вожатское лето» со сводными отрядам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Picture 3" descr="C:\Users\Богдановы\Desktop\DCIM1\фоткиииии\Camera\IMG_20170713_134743.jpg"/>
          <p:cNvPicPr>
            <a:picLocks noChangeAspect="1" noChangeArrowheads="1"/>
          </p:cNvPicPr>
          <p:nvPr/>
        </p:nvPicPr>
        <p:blipFill>
          <a:blip r:embed="rId3" cstate="print"/>
          <a:srcRect t="14815" b="11111"/>
          <a:stretch>
            <a:fillRect/>
          </a:stretch>
        </p:blipFill>
        <p:spPr bwMode="auto">
          <a:xfrm>
            <a:off x="5572132" y="1500174"/>
            <a:ext cx="2893239" cy="2857520"/>
          </a:xfrm>
          <a:prstGeom prst="rect">
            <a:avLst/>
          </a:prstGeom>
          <a:noFill/>
        </p:spPr>
      </p:pic>
      <p:pic>
        <p:nvPicPr>
          <p:cNvPr id="6" name="Picture 2" descr="C:\Users\Богдановы\Desktop\DCIM1\фоткиииии\Camera\IMG_20170712_135234.jpg"/>
          <p:cNvPicPr>
            <a:picLocks noChangeAspect="1" noChangeArrowheads="1"/>
          </p:cNvPicPr>
          <p:nvPr/>
        </p:nvPicPr>
        <p:blipFill>
          <a:blip r:embed="rId4" cstate="print"/>
          <a:srcRect t="23926" r="10448" b="39940"/>
          <a:stretch>
            <a:fillRect/>
          </a:stretch>
        </p:blipFill>
        <p:spPr bwMode="auto">
          <a:xfrm>
            <a:off x="357158" y="3593306"/>
            <a:ext cx="4714908" cy="2907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ifreevideos.com/images/original/Mathematics-Perspective-Background-164139.jpg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57167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Осень 2016г , весна 2017 Коммунарские сборы для учащихся школ</a:t>
            </a:r>
            <a:endParaRPr lang="ru-RU" sz="2800" dirty="0"/>
          </a:p>
        </p:txBody>
      </p:sp>
      <p:pic>
        <p:nvPicPr>
          <p:cNvPr id="5" name="Picture 2" descr="C:\Users\Богдановы\Desktop\DCIM1\фото 2016-17 уч год и другие\ком сборы 2016\DSCN0045.JPG"/>
          <p:cNvPicPr>
            <a:picLocks noChangeAspect="1" noChangeArrowheads="1"/>
          </p:cNvPicPr>
          <p:nvPr/>
        </p:nvPicPr>
        <p:blipFill>
          <a:blip r:embed="rId3" cstate="print"/>
          <a:srcRect t="28985"/>
          <a:stretch>
            <a:fillRect/>
          </a:stretch>
        </p:blipFill>
        <p:spPr bwMode="auto">
          <a:xfrm rot="20586175">
            <a:off x="232084" y="2199513"/>
            <a:ext cx="4157981" cy="2214578"/>
          </a:xfrm>
          <a:prstGeom prst="rect">
            <a:avLst/>
          </a:prstGeom>
          <a:noFill/>
        </p:spPr>
      </p:pic>
      <p:pic>
        <p:nvPicPr>
          <p:cNvPr id="6" name="Picture 3" descr="C:\Users\Богдановы\Desktop\DCIM1\фото 2016-17 уч год и другие\ком сборы 2016\DSCN0038.JPG"/>
          <p:cNvPicPr>
            <a:picLocks noChangeAspect="1" noChangeArrowheads="1"/>
          </p:cNvPicPr>
          <p:nvPr/>
        </p:nvPicPr>
        <p:blipFill>
          <a:blip r:embed="rId4" cstate="print"/>
          <a:srcRect t="24079"/>
          <a:stretch>
            <a:fillRect/>
          </a:stretch>
        </p:blipFill>
        <p:spPr bwMode="auto">
          <a:xfrm>
            <a:off x="3929058" y="3929066"/>
            <a:ext cx="4438439" cy="2527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ifreevideos.com/images/original/Mathematics-Perspective-Background-164139.jpg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ifreevideos.com/images/original/Mathematics-Perspective-Background-164139.jpg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Богдановы\Desktop\фото зож\фото 2013 2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3786214" cy="2571744"/>
          </a:xfrm>
          <a:prstGeom prst="rect">
            <a:avLst/>
          </a:prstGeom>
          <a:noFill/>
        </p:spPr>
      </p:pic>
      <p:pic>
        <p:nvPicPr>
          <p:cNvPr id="4" name="Рисунок 3" descr="C:\Users\Богдановы\Desktop\фото зож\фото 2013 193.JPG"/>
          <p:cNvPicPr/>
          <p:nvPr/>
        </p:nvPicPr>
        <p:blipFill>
          <a:blip r:embed="rId4" cstate="print"/>
          <a:srcRect l="20552" t="23277" r="5459"/>
          <a:stretch>
            <a:fillRect/>
          </a:stretch>
        </p:blipFill>
        <p:spPr bwMode="auto">
          <a:xfrm>
            <a:off x="285720" y="285728"/>
            <a:ext cx="3714744" cy="2928935"/>
          </a:xfrm>
          <a:prstGeom prst="rect">
            <a:avLst/>
          </a:prstGeom>
          <a:noFill/>
        </p:spPr>
      </p:pic>
      <p:pic>
        <p:nvPicPr>
          <p:cNvPr id="5" name="Рисунок 4" descr="C:\Users\Богдановы\Desktop\фото зож\фото 2013 273.JPG"/>
          <p:cNvPicPr/>
          <p:nvPr/>
        </p:nvPicPr>
        <p:blipFill>
          <a:blip r:embed="rId5" cstate="print"/>
          <a:srcRect t="13843"/>
          <a:stretch>
            <a:fillRect/>
          </a:stretch>
        </p:blipFill>
        <p:spPr bwMode="auto">
          <a:xfrm>
            <a:off x="2428860" y="2000240"/>
            <a:ext cx="3857652" cy="221457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Segoe Script" pitchFamily="34" charset="0"/>
              </a:rPr>
              <a:t>Участие в НПК </a:t>
            </a:r>
            <a:br>
              <a:rPr lang="ru-RU" sz="4000" b="1" dirty="0" smtClean="0">
                <a:latin typeface="Segoe Script" pitchFamily="34" charset="0"/>
              </a:rPr>
            </a:br>
            <a:r>
              <a:rPr lang="ru-RU" sz="4000" b="1" dirty="0" smtClean="0">
                <a:latin typeface="Segoe Script" pitchFamily="34" charset="0"/>
              </a:rPr>
              <a:t>с 2007 года</a:t>
            </a:r>
            <a:endParaRPr lang="ru-RU" sz="4000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ifreevideos.com/images/original/Mathematics-Perspective-Background-164139.jpg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:\школа\20171207_201312.jpg"/>
          <p:cNvPicPr/>
          <p:nvPr/>
        </p:nvPicPr>
        <p:blipFill>
          <a:blip r:embed="rId3" cstate="print"/>
          <a:srcRect r="15697"/>
          <a:stretch>
            <a:fillRect/>
          </a:stretch>
        </p:blipFill>
        <p:spPr bwMode="auto">
          <a:xfrm rot="5158573">
            <a:off x="210748" y="2767074"/>
            <a:ext cx="2935992" cy="2729635"/>
          </a:xfrm>
          <a:prstGeom prst="rect">
            <a:avLst/>
          </a:prstGeom>
          <a:noFill/>
        </p:spPr>
      </p:pic>
      <p:pic>
        <p:nvPicPr>
          <p:cNvPr id="5" name="Рисунок 4" descr="I:\школа\20171207_202511.jpg"/>
          <p:cNvPicPr/>
          <p:nvPr/>
        </p:nvPicPr>
        <p:blipFill>
          <a:blip r:embed="rId4" cstate="print"/>
          <a:srcRect l="28847" r="14333"/>
          <a:stretch>
            <a:fillRect/>
          </a:stretch>
        </p:blipFill>
        <p:spPr bwMode="auto">
          <a:xfrm rot="5883734">
            <a:off x="4074398" y="4018526"/>
            <a:ext cx="1662368" cy="3035792"/>
          </a:xfrm>
          <a:prstGeom prst="rect">
            <a:avLst/>
          </a:prstGeom>
          <a:noFill/>
        </p:spPr>
      </p:pic>
      <p:pic>
        <p:nvPicPr>
          <p:cNvPr id="6" name="Picture 4" descr="I:\школа\20171207_191527.jpg"/>
          <p:cNvPicPr>
            <a:picLocks noChangeAspect="1" noChangeArrowheads="1"/>
          </p:cNvPicPr>
          <p:nvPr/>
        </p:nvPicPr>
        <p:blipFill>
          <a:blip r:embed="rId5" cstate="print"/>
          <a:srcRect l="12346" r="15635"/>
          <a:stretch>
            <a:fillRect/>
          </a:stretch>
        </p:blipFill>
        <p:spPr bwMode="auto">
          <a:xfrm rot="5400000" flipV="1">
            <a:off x="5730659" y="1841713"/>
            <a:ext cx="2786083" cy="28173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-1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Внеклассное мероприятие </a:t>
            </a:r>
          </a:p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« Спортивная математика» среди учащихся 5-7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кл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и их родителей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reeppt.ru/Prew/ForGeometrySlaidP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ages.inlearno.ru/events_preview/2164ee3a168b9df2075298e958c3e6ad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-43098"/>
            <a:ext cx="9144000" cy="6901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s.inlearno.ru/events_preview/2164ee3a168b9df2075298e958c3e6ad.jpg"/>
          <p:cNvPicPr>
            <a:picLocks noChangeAspect="1" noChangeArrowheads="1"/>
          </p:cNvPicPr>
          <p:nvPr/>
        </p:nvPicPr>
        <p:blipFill>
          <a:blip r:embed="rId3">
            <a:lum bright="55000"/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3492500" y="62071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173" name="Прямоугольник 9"/>
          <p:cNvSpPr>
            <a:spLocks noChangeArrowheads="1"/>
          </p:cNvSpPr>
          <p:nvPr/>
        </p:nvSpPr>
        <p:spPr bwMode="auto">
          <a:xfrm>
            <a:off x="0" y="285728"/>
            <a:ext cx="6786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Богданова Ольга Александровна (11.05.1968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11" name="Picture 2" descr="F:\ТАНЯ МАРИНА 11 КЛ\учител\SAM_9632.JPG"/>
          <p:cNvPicPr>
            <a:picLocks noChangeAspect="1" noChangeArrowheads="1"/>
          </p:cNvPicPr>
          <p:nvPr/>
        </p:nvPicPr>
        <p:blipFill>
          <a:blip r:embed="rId4" cstate="print"/>
          <a:srcRect l="15224" r="11746" b="46163"/>
          <a:stretch>
            <a:fillRect/>
          </a:stretch>
        </p:blipFill>
        <p:spPr bwMode="auto">
          <a:xfrm>
            <a:off x="6500826" y="357166"/>
            <a:ext cx="2401689" cy="2406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142875" y="1143000"/>
            <a:ext cx="8786813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Балезинская</a:t>
            </a:r>
            <a:r>
              <a:rPr lang="ru-RU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средняя школа № 3 1985 год</a:t>
            </a:r>
          </a:p>
          <a:p>
            <a:r>
              <a:rPr lang="ru-RU" sz="24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Глазовский</a:t>
            </a:r>
            <a:r>
              <a:rPr lang="ru-RU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государственный педагогический </a:t>
            </a:r>
            <a:endParaRPr lang="ru-RU" sz="2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институт им</a:t>
            </a:r>
            <a:r>
              <a:rPr lang="ru-RU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В.Г.Короленко   -   1990 г </a:t>
            </a:r>
            <a:endParaRPr lang="ru-RU" sz="2400" dirty="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Факультет физико-математический</a:t>
            </a:r>
            <a:endParaRPr lang="ru-RU" sz="2400" dirty="0">
              <a:cs typeface="Arial" charset="0"/>
            </a:endParaRPr>
          </a:p>
          <a:p>
            <a:pPr eaLnBrk="0" hangingPunct="0"/>
            <a:r>
              <a:rPr lang="ru-RU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Специальность-  математика и физика</a:t>
            </a:r>
            <a:endParaRPr lang="ru-RU" sz="2400" dirty="0">
              <a:cs typeface="Arial" charset="0"/>
            </a:endParaRPr>
          </a:p>
          <a:p>
            <a:pPr eaLnBrk="0" hangingPunct="0"/>
            <a:r>
              <a:rPr lang="ru-RU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Стаж работы     28лет</a:t>
            </a:r>
            <a:endParaRPr lang="ru-RU" sz="2400" dirty="0">
              <a:cs typeface="Arial" charset="0"/>
            </a:endParaRPr>
          </a:p>
          <a:p>
            <a:pPr eaLnBrk="0" hangingPunct="0"/>
            <a:r>
              <a:rPr lang="ru-RU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Стаж работы в данном учреждении     28 лет</a:t>
            </a:r>
            <a:endParaRPr lang="ru-RU" sz="2400" dirty="0">
              <a:cs typeface="Arial" charset="0"/>
            </a:endParaRPr>
          </a:p>
          <a:p>
            <a:pPr eaLnBrk="0" hangingPunct="0"/>
            <a:r>
              <a:rPr lang="ru-RU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Стаж работы по специальности     28 лет</a:t>
            </a:r>
          </a:p>
          <a:p>
            <a:pPr eaLnBrk="0" hangingPunct="0"/>
            <a:r>
              <a:rPr lang="ru-RU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Первая квалификационная категория по должности учитель математики</a:t>
            </a:r>
          </a:p>
          <a:p>
            <a:pPr eaLnBrk="0" hangingPunct="0"/>
            <a:r>
              <a:rPr lang="ru-RU" sz="2400" b="1" dirty="0">
                <a:latin typeface="Calibri" pitchFamily="34" charset="0"/>
                <a:cs typeface="Times New Roman" pitchFamily="18" charset="0"/>
              </a:rPr>
              <a:t>С 2013 года –заместитель директора по воспитательной работе</a:t>
            </a:r>
          </a:p>
          <a:p>
            <a:pPr eaLnBrk="0" hangingPunct="0"/>
            <a:r>
              <a:rPr lang="ru-RU" sz="2400" b="1" dirty="0">
                <a:latin typeface="Calibri" pitchFamily="34" charset="0"/>
                <a:cs typeface="Times New Roman" pitchFamily="18" charset="0"/>
              </a:rPr>
              <a:t>2017 </a:t>
            </a:r>
            <a:r>
              <a:rPr lang="ru-RU" sz="2400" b="1" dirty="0" err="1">
                <a:latin typeface="Calibri" pitchFamily="34" charset="0"/>
                <a:cs typeface="Times New Roman" pitchFamily="18" charset="0"/>
              </a:rPr>
              <a:t>год-классный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 руководитель 6 </a:t>
            </a:r>
            <a:r>
              <a:rPr lang="ru-RU" sz="2400" b="1" dirty="0" err="1">
                <a:latin typeface="Calibri" pitchFamily="34" charset="0"/>
                <a:cs typeface="Times New Roman" pitchFamily="18" charset="0"/>
              </a:rPr>
              <a:t>кл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latin typeface="Calibri" pitchFamily="34" charset="0"/>
                <a:cs typeface="Times New Roman" pitchFamily="18" charset="0"/>
              </a:rPr>
              <a:t>Мама троих взрослых детей, двое из которых закончили </a:t>
            </a:r>
            <a:r>
              <a:rPr lang="ru-RU" sz="2400" b="1" dirty="0" err="1">
                <a:latin typeface="Calibri" pitchFamily="34" charset="0"/>
                <a:cs typeface="Times New Roman" pitchFamily="18" charset="0"/>
              </a:rPr>
              <a:t>Верх-Люкинскую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 среднюю школу.</a:t>
            </a:r>
          </a:p>
          <a:p>
            <a:pPr eaLnBrk="0" hangingPunct="0"/>
            <a:endParaRPr lang="ru-RU" sz="24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 dirty="0"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ages.inlearno.ru/events_preview/2164ee3a168b9df2075298e958c3e6ad.jpg"/>
          <p:cNvPicPr>
            <a:picLocks noChangeAspect="1" noChangeArrowheads="1"/>
          </p:cNvPicPr>
          <p:nvPr/>
        </p:nvPicPr>
        <p:blipFill>
          <a:blip r:embed="rId3">
            <a:lum bright="60000"/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85720" y="0"/>
            <a:ext cx="76247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Script" pitchFamily="34" charset="0"/>
              </a:rPr>
              <a:t>Повышение квалификации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427538" y="5157788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23" name="Прямоугольник 11"/>
          <p:cNvSpPr>
            <a:spLocks noChangeArrowheads="1"/>
          </p:cNvSpPr>
          <p:nvPr/>
        </p:nvSpPr>
        <p:spPr bwMode="auto">
          <a:xfrm>
            <a:off x="142875" y="714356"/>
            <a:ext cx="8786813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2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.Профессиональная переподготовка в Удмуртском государственном университете </a:t>
            </a:r>
            <a:r>
              <a:rPr lang="ru-RU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по программе</a:t>
            </a:r>
            <a:endParaRPr lang="ru-RU" sz="2200" dirty="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« Менеджмент в системе образовании»- Диплом  № 1800004777 от19.02.2017----290 часов</a:t>
            </a:r>
            <a:endParaRPr lang="ru-RU" sz="2200" dirty="0">
              <a:cs typeface="Arial" charset="0"/>
            </a:endParaRPr>
          </a:p>
          <a:p>
            <a:pPr eaLnBrk="0" hangingPunct="0"/>
            <a:r>
              <a:rPr lang="ru-RU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2. </a:t>
            </a:r>
            <a:r>
              <a:rPr lang="ru-RU" sz="2200" b="1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Курсы повышения квалификации в ГГПИ им. В. .Г. Короленко</a:t>
            </a:r>
            <a:endParaRPr lang="ru-RU" sz="2200" dirty="0">
              <a:cs typeface="Arial" charset="0"/>
            </a:endParaRPr>
          </a:p>
          <a:p>
            <a:pPr eaLnBrk="0" hangingPunct="0"/>
            <a:r>
              <a:rPr lang="ru-RU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«Внедрение инклюзивного образования в основной образовательной организации в условиях ФГОС» удостоверение № 1340 от 30.12.2015---------36 часов</a:t>
            </a:r>
            <a:endParaRPr lang="ru-RU" sz="2200" dirty="0">
              <a:cs typeface="Arial" charset="0"/>
            </a:endParaRPr>
          </a:p>
          <a:p>
            <a:pPr eaLnBrk="0" hangingPunct="0"/>
            <a:r>
              <a:rPr lang="ru-RU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« Технологии обучения на уроках математики, обеспечивающие  реализацию ФГОС» удостоверение №    2918  от 01.11.2016-----36 часов</a:t>
            </a:r>
            <a:endParaRPr lang="ru-RU" sz="2200" dirty="0">
              <a:cs typeface="Arial" charset="0"/>
            </a:endParaRPr>
          </a:p>
          <a:p>
            <a:pPr eaLnBrk="0" hangingPunct="0"/>
            <a:r>
              <a:rPr lang="ru-RU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« Вопросы подготовки учащихся к ЕГЭ по математике (профильный уровень)» удостоверение № 1445  от 04.02.2016----36 часов</a:t>
            </a:r>
            <a:endParaRPr lang="ru-RU" sz="2200" dirty="0">
              <a:cs typeface="Arial" charset="0"/>
            </a:endParaRPr>
          </a:p>
          <a:p>
            <a:pPr eaLnBrk="0" hangingPunct="0"/>
            <a:r>
              <a:rPr lang="ru-RU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3. </a:t>
            </a:r>
            <a:r>
              <a:rPr lang="ru-RU" sz="2200" b="1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Институт развития образования  УР–</a:t>
            </a:r>
            <a:endParaRPr lang="ru-RU" sz="2200" dirty="0">
              <a:cs typeface="Arial" charset="0"/>
            </a:endParaRPr>
          </a:p>
          <a:p>
            <a:pPr eaLnBrk="0" hangingPunct="0"/>
            <a:r>
              <a:rPr lang="ru-RU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«Инновационные подходы к воспитательной и профилактической деятельности в образовательных организациях» удостоверение № 333 ,30.01.2017-------24 часа</a:t>
            </a:r>
            <a:endParaRPr lang="ru-RU" sz="2200" dirty="0"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inlearno.ru/events_preview/2164ee3a168b9df2075298e958c3e6ad.jpg"/>
          <p:cNvPicPr>
            <a:picLocks noChangeAspect="1" noChangeArrowheads="1"/>
          </p:cNvPicPr>
          <p:nvPr/>
        </p:nvPicPr>
        <p:blipFill>
          <a:blip r:embed="rId2">
            <a:lum bright="60000"/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1"/>
          <p:cNvSpPr>
            <a:spLocks noChangeArrowheads="1"/>
          </p:cNvSpPr>
          <p:nvPr/>
        </p:nvSpPr>
        <p:spPr bwMode="auto">
          <a:xfrm>
            <a:off x="142875" y="714356"/>
            <a:ext cx="878681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4. «Развитие профессиональной педагогической ИКТ- компетентности   учителя математики и </a:t>
            </a:r>
            <a:r>
              <a:rPr lang="ru-RU" sz="22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информатикки</a:t>
            </a:r>
            <a:r>
              <a:rPr lang="ru-RU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 контексте требований ФГОС ООО» удостоверение № 819  от 29.06.2015----36 часов</a:t>
            </a:r>
          </a:p>
          <a:p>
            <a:pPr eaLnBrk="0" hangingPunct="0"/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5. «Актуальные вопросы   преподавания информатики введения ФГОС» удостоверение №1182 от 15.11.2014---72 часа</a:t>
            </a:r>
          </a:p>
          <a:p>
            <a:pPr eaLnBrk="0" hangingPunct="0"/>
            <a:endParaRPr lang="ru-RU" sz="2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ages.inlearno.ru/events_preview/2164ee3a168b9df2075298e958c3e6ad.jpg"/>
          <p:cNvPicPr>
            <a:picLocks noChangeAspect="1" noChangeArrowheads="1"/>
          </p:cNvPicPr>
          <p:nvPr/>
        </p:nvPicPr>
        <p:blipFill>
          <a:blip r:embed="rId3">
            <a:lum bright="55000"/>
          </a:blip>
          <a:srcRect/>
          <a:stretch>
            <a:fillRect/>
          </a:stretch>
        </p:blipFill>
        <p:spPr bwMode="auto">
          <a:xfrm>
            <a:off x="0" y="5239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6" name="Заголовок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Наша работа.    Классы</a:t>
            </a:r>
          </a:p>
        </p:txBody>
      </p:sp>
      <p:sp>
        <p:nvSpPr>
          <p:cNvPr id="1024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Богданова О.А</a:t>
            </a:r>
            <a:r>
              <a:rPr lang="ru-RU" sz="2800" dirty="0" smtClean="0"/>
              <a:t>.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Математика -5 </a:t>
            </a:r>
            <a:r>
              <a:rPr lang="ru-RU" sz="2800" b="1" dirty="0" err="1" smtClean="0"/>
              <a:t>кл</a:t>
            </a:r>
            <a:endParaRPr lang="ru-RU" sz="2800" b="1" dirty="0" smtClean="0"/>
          </a:p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Алгебра       - 10 </a:t>
            </a:r>
            <a:r>
              <a:rPr lang="ru-RU" sz="2800" b="1" dirty="0" err="1" smtClean="0"/>
              <a:t>кл</a:t>
            </a:r>
            <a:endParaRPr lang="ru-RU" sz="2800" b="1" dirty="0" smtClean="0"/>
          </a:p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Геометрия   - 10 </a:t>
            </a:r>
            <a:r>
              <a:rPr lang="ru-RU" sz="2800" b="1" dirty="0" err="1" smtClean="0"/>
              <a:t>кл</a:t>
            </a:r>
            <a:endParaRPr lang="ru-RU" sz="2800" b="1" dirty="0" smtClean="0"/>
          </a:p>
          <a:p>
            <a:pPr eaLnBrk="1" hangingPunct="1">
              <a:buFont typeface="Arial" charset="0"/>
              <a:buNone/>
            </a:pPr>
            <a:r>
              <a:rPr lang="ru-RU" sz="2800" b="1" dirty="0" err="1" smtClean="0"/>
              <a:t>Электив</a:t>
            </a:r>
            <a:r>
              <a:rPr lang="ru-RU" sz="2800" b="1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« Практикум по решению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 задач»-34 час</a:t>
            </a:r>
            <a:r>
              <a:rPr lang="ru-RU" sz="2800" dirty="0" smtClean="0"/>
              <a:t>а</a:t>
            </a:r>
          </a:p>
        </p:txBody>
      </p:sp>
      <p:sp>
        <p:nvSpPr>
          <p:cNvPr id="10248" name="Содержимое 17"/>
          <p:cNvSpPr>
            <a:spLocks noGrp="1"/>
          </p:cNvSpPr>
          <p:nvPr>
            <p:ph sz="quarter" idx="4294967295"/>
          </p:nvPr>
        </p:nvSpPr>
        <p:spPr>
          <a:xfrm>
            <a:off x="4860032" y="1643063"/>
            <a:ext cx="4283968" cy="455453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ru-RU" sz="2800" b="1" dirty="0" err="1" smtClean="0"/>
              <a:t>Туктарева</a:t>
            </a:r>
            <a:r>
              <a:rPr lang="ru-RU" sz="2800" b="1" dirty="0" smtClean="0"/>
              <a:t> Е.В</a:t>
            </a:r>
            <a:r>
              <a:rPr lang="ru-RU" sz="2800" dirty="0" smtClean="0"/>
              <a:t>.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Математика- 6 </a:t>
            </a:r>
            <a:r>
              <a:rPr lang="ru-RU" sz="2800" b="1" dirty="0" err="1" smtClean="0"/>
              <a:t>кл</a:t>
            </a:r>
            <a:endParaRPr lang="ru-RU" sz="2800" b="1" dirty="0" smtClean="0"/>
          </a:p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Алгебра, геометрия, информатика-7,9,11 </a:t>
            </a:r>
            <a:r>
              <a:rPr lang="ru-RU" sz="2800" b="1" dirty="0" err="1" smtClean="0"/>
              <a:t>кл</a:t>
            </a:r>
            <a:endParaRPr lang="ru-RU" sz="2800" b="1" dirty="0" smtClean="0"/>
          </a:p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Информатика – 10 </a:t>
            </a:r>
            <a:r>
              <a:rPr lang="ru-RU" sz="2800" b="1" dirty="0" err="1" smtClean="0"/>
              <a:t>кл</a:t>
            </a:r>
            <a:endParaRPr lang="ru-RU" sz="2800" b="1" dirty="0" smtClean="0"/>
          </a:p>
          <a:p>
            <a:pPr eaLnBrk="1" hangingPunct="1">
              <a:buFont typeface="Arial" charset="0"/>
              <a:buNone/>
            </a:pPr>
            <a:r>
              <a:rPr lang="ru-RU" sz="2800" b="1" dirty="0" err="1" smtClean="0"/>
              <a:t>Электив</a:t>
            </a:r>
            <a:r>
              <a:rPr lang="ru-RU" sz="2800" b="1" dirty="0" smtClean="0"/>
              <a:t>  9 класс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 «Математический практикум»</a:t>
            </a:r>
            <a:r>
              <a:rPr lang="ru-RU" b="1" dirty="0" smtClean="0"/>
              <a:t> - 34 часа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/>
              <a:t>11 класс «Подготовка к ЕГЭ. Решение нестандартных задач по математике»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s.inlearno.ru/events_preview/2164ee3a168b9df2075298e958c3e6ad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0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21431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/>
              <a:t> </a:t>
            </a:r>
            <a:r>
              <a:rPr lang="ru-RU" sz="3600" b="1" dirty="0" smtClean="0">
                <a:latin typeface="Segoe Script" pitchFamily="34" charset="0"/>
              </a:rPr>
              <a:t>« АЛГОРИТМ УСПЕХА»</a:t>
            </a:r>
            <a:r>
              <a:rPr lang="ru-RU" sz="2800" b="1" dirty="0" smtClean="0">
                <a:latin typeface="Segoe Script" pitchFamily="34" charset="0"/>
              </a:rPr>
              <a:t/>
            </a:r>
            <a:br>
              <a:rPr lang="ru-RU" sz="2800" b="1" dirty="0" smtClean="0">
                <a:latin typeface="Segoe Script" pitchFamily="34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 smtClean="0"/>
          </a:p>
        </p:txBody>
      </p:sp>
      <p:sp>
        <p:nvSpPr>
          <p:cNvPr id="11271" name="Содержимое 14"/>
          <p:cNvSpPr>
            <a:spLocks noGrp="1"/>
          </p:cNvSpPr>
          <p:nvPr>
            <p:ph sz="half" idx="4294967295"/>
          </p:nvPr>
        </p:nvSpPr>
        <p:spPr>
          <a:xfrm>
            <a:off x="0" y="3857628"/>
            <a:ext cx="4038600" cy="2268535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000" b="1" dirty="0" smtClean="0"/>
              <a:t>Математика 5-6 </a:t>
            </a:r>
            <a:r>
              <a:rPr lang="ru-RU" sz="2000" b="1" dirty="0" err="1" smtClean="0"/>
              <a:t>кл</a:t>
            </a:r>
            <a:r>
              <a:rPr lang="ru-RU" sz="2000" b="1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/>
              <a:t>Рабочие тетради, Дидактические материалы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/>
              <a:t>Алгебра 7кл</a:t>
            </a:r>
          </a:p>
          <a:p>
            <a:pPr eaLnBrk="1" hangingPunct="1">
              <a:buFont typeface="Arial" charset="0"/>
              <a:buNone/>
            </a:pPr>
            <a:endParaRPr lang="ru-RU" sz="2000" b="1" dirty="0" smtClean="0"/>
          </a:p>
          <a:p>
            <a:pPr eaLnBrk="1" hangingPunct="1">
              <a:buFont typeface="Arial" charset="0"/>
              <a:buNone/>
            </a:pPr>
            <a:r>
              <a:rPr lang="ru-RU" sz="2000" b="1" dirty="0" smtClean="0"/>
              <a:t>УМК  Мерзляк,  Якир , Полонский , рабочие тетради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/>
              <a:t>Изд-во « </a:t>
            </a:r>
            <a:r>
              <a:rPr lang="ru-RU" sz="2000" b="1" dirty="0" err="1" smtClean="0"/>
              <a:t>Вентана-граф</a:t>
            </a:r>
            <a:r>
              <a:rPr lang="ru-RU" b="1" dirty="0" smtClean="0"/>
              <a:t>»</a:t>
            </a:r>
          </a:p>
        </p:txBody>
      </p:sp>
      <p:sp>
        <p:nvSpPr>
          <p:cNvPr id="11272" name="Содержимое 15"/>
          <p:cNvSpPr>
            <a:spLocks noGrp="1"/>
          </p:cNvSpPr>
          <p:nvPr>
            <p:ph sz="half" idx="4294967295"/>
          </p:nvPr>
        </p:nvSpPr>
        <p:spPr>
          <a:xfrm>
            <a:off x="5105400" y="3286124"/>
            <a:ext cx="4038600" cy="1857376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Геометрия 7-9, 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/>
              <a:t>геометрия 10-11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/>
              <a:t>Авторы : </a:t>
            </a:r>
            <a:r>
              <a:rPr lang="ru-RU" b="1" dirty="0" err="1" smtClean="0"/>
              <a:t>Атанасян</a:t>
            </a:r>
            <a:r>
              <a:rPr lang="ru-RU" b="1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/>
              <a:t>Изд-во « Просвещение»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/>
              <a:t>Алгебра и начала анализа- учебник в 2 частях- Мордкович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92867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/>
              <a:t>Владеем методикой преподавания математики в 5-х-11-х классах, используя новейшие технологии. Работали с учебным комплектом Г.В. Дорофеева, «Математика 5-6 класс», «Алгебра 7-9 </a:t>
            </a:r>
            <a:r>
              <a:rPr lang="ru-RU" sz="2400" b="1" dirty="0" err="1" smtClean="0"/>
              <a:t>кл</a:t>
            </a:r>
            <a:r>
              <a:rPr lang="ru-RU" sz="2400" b="1" dirty="0" smtClean="0"/>
              <a:t>» и продолжили работу по учебному комплекту под редакцией Мерзляка, Полонского , Якира </a:t>
            </a:r>
            <a:endParaRPr lang="ru-RU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s.inlearno.ru/events_preview/2164ee3a168b9df2075298e958c3e6ad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Segoe Script" pitchFamily="34" charset="0"/>
              </a:rPr>
              <a:t>Рабочие программы </a:t>
            </a:r>
            <a:br>
              <a:rPr lang="ru-RU" sz="3600" b="1" dirty="0" smtClean="0">
                <a:latin typeface="Segoe Script" pitchFamily="34" charset="0"/>
              </a:rPr>
            </a:br>
            <a:r>
              <a:rPr lang="ru-RU" sz="3600" b="1" dirty="0" smtClean="0">
                <a:latin typeface="Segoe Script" pitchFamily="34" charset="0"/>
              </a:rPr>
              <a:t>и элективные курсы</a:t>
            </a:r>
            <a:endParaRPr lang="ru-RU" sz="3600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868</Words>
  <Application>Microsoft Office PowerPoint</Application>
  <PresentationFormat>Экран (4:3)</PresentationFormat>
  <Paragraphs>116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Наша работа.    Классы</vt:lpstr>
      <vt:lpstr>Слайд 7</vt:lpstr>
      <vt:lpstr> « АЛГОРИТМ УСПЕХА»  </vt:lpstr>
      <vt:lpstr>Рабочие программы  и элективные курсы</vt:lpstr>
      <vt:lpstr>       Результаты освоения учащимися образовательных программ За последние 10 лет,   подготовлено по предмету и выпущено из школы , золотых медалистов- 5.  </vt:lpstr>
      <vt:lpstr>Слайд 11</vt:lpstr>
      <vt:lpstr>План профессионального развития педагогов</vt:lpstr>
      <vt:lpstr>Слайд 13</vt:lpstr>
      <vt:lpstr>Слайд 14</vt:lpstr>
      <vt:lpstr>Слайд 15</vt:lpstr>
      <vt:lpstr>Работа  с классом</vt:lpstr>
      <vt:lpstr>Слайд 17</vt:lpstr>
      <vt:lpstr>Слайд 18</vt:lpstr>
      <vt:lpstr>Слайд 19</vt:lpstr>
      <vt:lpstr>Слайд 20</vt:lpstr>
      <vt:lpstr>Слайд 21</vt:lpstr>
      <vt:lpstr>Слайд 22</vt:lpstr>
      <vt:lpstr>Участие в НПК  с 2007 года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Богдановы</dc:creator>
  <cp:lastModifiedBy>Богдановы</cp:lastModifiedBy>
  <cp:revision>20</cp:revision>
  <dcterms:created xsi:type="dcterms:W3CDTF">2018-02-07T09:24:00Z</dcterms:created>
  <dcterms:modified xsi:type="dcterms:W3CDTF">2018-02-20T17:29:19Z</dcterms:modified>
</cp:coreProperties>
</file>