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63" r:id="rId6"/>
    <p:sldId id="280" r:id="rId7"/>
    <p:sldId id="265" r:id="rId8"/>
    <p:sldId id="279" r:id="rId9"/>
    <p:sldId id="276" r:id="rId10"/>
    <p:sldId id="277" r:id="rId11"/>
    <p:sldId id="278" r:id="rId12"/>
    <p:sldId id="264" r:id="rId13"/>
    <p:sldId id="269" r:id="rId14"/>
    <p:sldId id="267" r:id="rId15"/>
    <p:sldId id="274" r:id="rId16"/>
    <p:sldId id="281" r:id="rId17"/>
    <p:sldId id="270" r:id="rId18"/>
    <p:sldId id="271" r:id="rId19"/>
    <p:sldId id="275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2D5B7F-EA78-4A8B-8753-AC195DCF5BEC}" type="doc">
      <dgm:prSet loTypeId="urn:microsoft.com/office/officeart/2005/8/layout/radial5" loCatId="cycle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8DF7EA0-5873-4818-BD6A-331CE6EA69B6}">
      <dgm:prSet phldrT="[Текст]"/>
      <dgm:spPr/>
      <dgm:t>
        <a:bodyPr/>
        <a:lstStyle/>
        <a:p>
          <a:r>
            <a:rPr lang="ru-RU" dirty="0" smtClean="0"/>
            <a:t>Опрос</a:t>
          </a:r>
          <a:endParaRPr lang="ru-RU" dirty="0"/>
        </a:p>
      </dgm:t>
    </dgm:pt>
    <dgm:pt modelId="{C6461D65-C4D7-49A6-BFE9-FAA65B94AD98}" type="parTrans" cxnId="{8AF63E64-1F30-47EF-8B47-E23D3F3CD188}">
      <dgm:prSet/>
      <dgm:spPr/>
      <dgm:t>
        <a:bodyPr/>
        <a:lstStyle/>
        <a:p>
          <a:endParaRPr lang="ru-RU"/>
        </a:p>
      </dgm:t>
    </dgm:pt>
    <dgm:pt modelId="{AA8AA19B-152B-4ACC-9AB3-6A83897F8D3B}" type="sibTrans" cxnId="{8AF63E64-1F30-47EF-8B47-E23D3F3CD188}">
      <dgm:prSet/>
      <dgm:spPr/>
      <dgm:t>
        <a:bodyPr/>
        <a:lstStyle/>
        <a:p>
          <a:endParaRPr lang="ru-RU"/>
        </a:p>
      </dgm:t>
    </dgm:pt>
    <dgm:pt modelId="{1D0B1686-ABEA-4E2E-A317-EC33E2545560}">
      <dgm:prSet phldrT="[Текст]"/>
      <dgm:spPr/>
      <dgm:t>
        <a:bodyPr/>
        <a:lstStyle/>
        <a:p>
          <a:r>
            <a:rPr lang="ru-RU" b="1" dirty="0" err="1" smtClean="0"/>
            <a:t>Анкетиро-вание</a:t>
          </a:r>
          <a:endParaRPr lang="ru-RU" b="1" dirty="0"/>
        </a:p>
      </dgm:t>
    </dgm:pt>
    <dgm:pt modelId="{30EEF24B-21A7-4D07-AB41-6EAA83493E3B}" type="parTrans" cxnId="{6E25695D-5B4D-46E8-AC41-8BD5A769B8F0}">
      <dgm:prSet/>
      <dgm:spPr/>
      <dgm:t>
        <a:bodyPr/>
        <a:lstStyle/>
        <a:p>
          <a:endParaRPr lang="ru-RU"/>
        </a:p>
      </dgm:t>
    </dgm:pt>
    <dgm:pt modelId="{7F0AC84D-0514-4CAF-88D6-D3A83845434B}" type="sibTrans" cxnId="{6E25695D-5B4D-46E8-AC41-8BD5A769B8F0}">
      <dgm:prSet/>
      <dgm:spPr/>
      <dgm:t>
        <a:bodyPr/>
        <a:lstStyle/>
        <a:p>
          <a:endParaRPr lang="ru-RU"/>
        </a:p>
      </dgm:t>
    </dgm:pt>
    <dgm:pt modelId="{96F2BA3A-42F0-42EB-B867-6FEBFB367290}">
      <dgm:prSet phldrT="[Текст]"/>
      <dgm:spPr/>
      <dgm:t>
        <a:bodyPr/>
        <a:lstStyle/>
        <a:p>
          <a:r>
            <a:rPr lang="ru-RU" b="1" dirty="0" smtClean="0"/>
            <a:t>Интервью- </a:t>
          </a:r>
          <a:r>
            <a:rPr lang="ru-RU" b="1" dirty="0" err="1" smtClean="0"/>
            <a:t>ирование</a:t>
          </a:r>
          <a:endParaRPr lang="ru-RU" b="1" dirty="0"/>
        </a:p>
      </dgm:t>
    </dgm:pt>
    <dgm:pt modelId="{DB55F6E9-5D83-48D3-A2A2-346A9AFB123A}" type="parTrans" cxnId="{0E7F4DD9-AE0C-4DB0-B916-966B680FC568}">
      <dgm:prSet/>
      <dgm:spPr/>
      <dgm:t>
        <a:bodyPr/>
        <a:lstStyle/>
        <a:p>
          <a:endParaRPr lang="ru-RU"/>
        </a:p>
      </dgm:t>
    </dgm:pt>
    <dgm:pt modelId="{2DA14808-EFF8-4B0A-8CCD-CC3CF83A4900}" type="sibTrans" cxnId="{0E7F4DD9-AE0C-4DB0-B916-966B680FC568}">
      <dgm:prSet/>
      <dgm:spPr/>
      <dgm:t>
        <a:bodyPr/>
        <a:lstStyle/>
        <a:p>
          <a:endParaRPr lang="ru-RU"/>
        </a:p>
      </dgm:t>
    </dgm:pt>
    <dgm:pt modelId="{CB1F6F59-3725-410B-9824-59B3B614496F}" type="pres">
      <dgm:prSet presAssocID="{8B2D5B7F-EA78-4A8B-8753-AC195DCF5BE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A9F2A9-92A6-4568-9F20-B46E5804081D}" type="pres">
      <dgm:prSet presAssocID="{78DF7EA0-5873-4818-BD6A-331CE6EA69B6}" presName="centerShape" presStyleLbl="node0" presStyleIdx="0" presStyleCnt="1" custScaleX="167881" custScaleY="147528" custLinFactNeighborX="-884" custLinFactNeighborY="2042"/>
      <dgm:spPr/>
      <dgm:t>
        <a:bodyPr/>
        <a:lstStyle/>
        <a:p>
          <a:endParaRPr lang="ru-RU"/>
        </a:p>
      </dgm:t>
    </dgm:pt>
    <dgm:pt modelId="{DF872FFA-C8B9-41F9-BFCE-BF0BB402D94B}" type="pres">
      <dgm:prSet presAssocID="{30EEF24B-21A7-4D07-AB41-6EAA83493E3B}" presName="parTrans" presStyleLbl="sibTrans2D1" presStyleIdx="0" presStyleCnt="2"/>
      <dgm:spPr/>
      <dgm:t>
        <a:bodyPr/>
        <a:lstStyle/>
        <a:p>
          <a:endParaRPr lang="ru-RU"/>
        </a:p>
      </dgm:t>
    </dgm:pt>
    <dgm:pt modelId="{ABB0BE24-6DE7-49BF-A900-737A421D23C0}" type="pres">
      <dgm:prSet presAssocID="{30EEF24B-21A7-4D07-AB41-6EAA83493E3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A486798-24A3-46EA-8054-7BB6BD8F6958}" type="pres">
      <dgm:prSet presAssocID="{1D0B1686-ABEA-4E2E-A317-EC33E2545560}" presName="node" presStyleLbl="node1" presStyleIdx="0" presStyleCnt="2" custScaleX="159242" custScaleY="143209" custRadScaleRad="146569" custRadScaleInc="-62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F9EEE-DAAD-4BD0-8B31-27F13194AA61}" type="pres">
      <dgm:prSet presAssocID="{DB55F6E9-5D83-48D3-A2A2-346A9AFB123A}" presName="parTrans" presStyleLbl="sibTrans2D1" presStyleIdx="1" presStyleCnt="2"/>
      <dgm:spPr/>
      <dgm:t>
        <a:bodyPr/>
        <a:lstStyle/>
        <a:p>
          <a:endParaRPr lang="ru-RU"/>
        </a:p>
      </dgm:t>
    </dgm:pt>
    <dgm:pt modelId="{1FA6EEE3-AC22-48A7-BA0E-8737BCF68F2E}" type="pres">
      <dgm:prSet presAssocID="{DB55F6E9-5D83-48D3-A2A2-346A9AFB123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5B8668B-6BAF-4751-8CCD-5515DEECAF6E}" type="pres">
      <dgm:prSet presAssocID="{96F2BA3A-42F0-42EB-B867-6FEBFB367290}" presName="node" presStyleLbl="node1" presStyleIdx="1" presStyleCnt="2" custScaleX="176521" custScaleY="147527" custRadScaleRad="148181" custRadScaleInc="-61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E8F746-9BC9-403C-9054-D99F4C24F990}" type="presOf" srcId="{DB55F6E9-5D83-48D3-A2A2-346A9AFB123A}" destId="{15AF9EEE-DAAD-4BD0-8B31-27F13194AA61}" srcOrd="0" destOrd="0" presId="urn:microsoft.com/office/officeart/2005/8/layout/radial5"/>
    <dgm:cxn modelId="{EAE0CD1D-4471-498B-B7AA-C0C44C3D24E4}" type="presOf" srcId="{78DF7EA0-5873-4818-BD6A-331CE6EA69B6}" destId="{05A9F2A9-92A6-4568-9F20-B46E5804081D}" srcOrd="0" destOrd="0" presId="urn:microsoft.com/office/officeart/2005/8/layout/radial5"/>
    <dgm:cxn modelId="{6E25695D-5B4D-46E8-AC41-8BD5A769B8F0}" srcId="{78DF7EA0-5873-4818-BD6A-331CE6EA69B6}" destId="{1D0B1686-ABEA-4E2E-A317-EC33E2545560}" srcOrd="0" destOrd="0" parTransId="{30EEF24B-21A7-4D07-AB41-6EAA83493E3B}" sibTransId="{7F0AC84D-0514-4CAF-88D6-D3A83845434B}"/>
    <dgm:cxn modelId="{C46E28A2-EAE7-499E-98A0-782ADD38B55D}" type="presOf" srcId="{8B2D5B7F-EA78-4A8B-8753-AC195DCF5BEC}" destId="{CB1F6F59-3725-410B-9824-59B3B614496F}" srcOrd="0" destOrd="0" presId="urn:microsoft.com/office/officeart/2005/8/layout/radial5"/>
    <dgm:cxn modelId="{DAD803B1-D0BC-4EA2-9BCB-8F4B4E508646}" type="presOf" srcId="{96F2BA3A-42F0-42EB-B867-6FEBFB367290}" destId="{95B8668B-6BAF-4751-8CCD-5515DEECAF6E}" srcOrd="0" destOrd="0" presId="urn:microsoft.com/office/officeart/2005/8/layout/radial5"/>
    <dgm:cxn modelId="{24E6BCE1-475B-427E-BC9C-A835B176D0EA}" type="presOf" srcId="{1D0B1686-ABEA-4E2E-A317-EC33E2545560}" destId="{4A486798-24A3-46EA-8054-7BB6BD8F6958}" srcOrd="0" destOrd="0" presId="urn:microsoft.com/office/officeart/2005/8/layout/radial5"/>
    <dgm:cxn modelId="{0E7F4DD9-AE0C-4DB0-B916-966B680FC568}" srcId="{78DF7EA0-5873-4818-BD6A-331CE6EA69B6}" destId="{96F2BA3A-42F0-42EB-B867-6FEBFB367290}" srcOrd="1" destOrd="0" parTransId="{DB55F6E9-5D83-48D3-A2A2-346A9AFB123A}" sibTransId="{2DA14808-EFF8-4B0A-8CCD-CC3CF83A4900}"/>
    <dgm:cxn modelId="{8AF63E64-1F30-47EF-8B47-E23D3F3CD188}" srcId="{8B2D5B7F-EA78-4A8B-8753-AC195DCF5BEC}" destId="{78DF7EA0-5873-4818-BD6A-331CE6EA69B6}" srcOrd="0" destOrd="0" parTransId="{C6461D65-C4D7-49A6-BFE9-FAA65B94AD98}" sibTransId="{AA8AA19B-152B-4ACC-9AB3-6A83897F8D3B}"/>
    <dgm:cxn modelId="{3D22D09D-0309-4003-9D27-F307D5144EE7}" type="presOf" srcId="{30EEF24B-21A7-4D07-AB41-6EAA83493E3B}" destId="{ABB0BE24-6DE7-49BF-A900-737A421D23C0}" srcOrd="1" destOrd="0" presId="urn:microsoft.com/office/officeart/2005/8/layout/radial5"/>
    <dgm:cxn modelId="{F741A3D5-1064-416D-8879-16D40B744676}" type="presOf" srcId="{30EEF24B-21A7-4D07-AB41-6EAA83493E3B}" destId="{DF872FFA-C8B9-41F9-BFCE-BF0BB402D94B}" srcOrd="0" destOrd="0" presId="urn:microsoft.com/office/officeart/2005/8/layout/radial5"/>
    <dgm:cxn modelId="{8CC05873-75DA-4C21-8F4C-5ED5DBA0D209}" type="presOf" srcId="{DB55F6E9-5D83-48D3-A2A2-346A9AFB123A}" destId="{1FA6EEE3-AC22-48A7-BA0E-8737BCF68F2E}" srcOrd="1" destOrd="0" presId="urn:microsoft.com/office/officeart/2005/8/layout/radial5"/>
    <dgm:cxn modelId="{5D235895-740F-4FF9-B4CC-CB9FE80EE5BC}" type="presParOf" srcId="{CB1F6F59-3725-410B-9824-59B3B614496F}" destId="{05A9F2A9-92A6-4568-9F20-B46E5804081D}" srcOrd="0" destOrd="0" presId="urn:microsoft.com/office/officeart/2005/8/layout/radial5"/>
    <dgm:cxn modelId="{7D949F25-09BA-4D37-AB08-C16CBB302543}" type="presParOf" srcId="{CB1F6F59-3725-410B-9824-59B3B614496F}" destId="{DF872FFA-C8B9-41F9-BFCE-BF0BB402D94B}" srcOrd="1" destOrd="0" presId="urn:microsoft.com/office/officeart/2005/8/layout/radial5"/>
    <dgm:cxn modelId="{9665B772-DEBD-49E4-BD8D-AC3FA053D6BC}" type="presParOf" srcId="{DF872FFA-C8B9-41F9-BFCE-BF0BB402D94B}" destId="{ABB0BE24-6DE7-49BF-A900-737A421D23C0}" srcOrd="0" destOrd="0" presId="urn:microsoft.com/office/officeart/2005/8/layout/radial5"/>
    <dgm:cxn modelId="{CB9B0D70-BA56-4F6C-84FB-91C90FD326CC}" type="presParOf" srcId="{CB1F6F59-3725-410B-9824-59B3B614496F}" destId="{4A486798-24A3-46EA-8054-7BB6BD8F6958}" srcOrd="2" destOrd="0" presId="urn:microsoft.com/office/officeart/2005/8/layout/radial5"/>
    <dgm:cxn modelId="{91A67E8C-8112-4593-BAA5-388D34E2A7DA}" type="presParOf" srcId="{CB1F6F59-3725-410B-9824-59B3B614496F}" destId="{15AF9EEE-DAAD-4BD0-8B31-27F13194AA61}" srcOrd="3" destOrd="0" presId="urn:microsoft.com/office/officeart/2005/8/layout/radial5"/>
    <dgm:cxn modelId="{A111BA73-3377-4563-9159-31EF64B92167}" type="presParOf" srcId="{15AF9EEE-DAAD-4BD0-8B31-27F13194AA61}" destId="{1FA6EEE3-AC22-48A7-BA0E-8737BCF68F2E}" srcOrd="0" destOrd="0" presId="urn:microsoft.com/office/officeart/2005/8/layout/radial5"/>
    <dgm:cxn modelId="{8884CD19-FFCC-4984-B075-2AC4AF27B488}" type="presParOf" srcId="{CB1F6F59-3725-410B-9824-59B3B614496F}" destId="{95B8668B-6BAF-4751-8CCD-5515DEECAF6E}" srcOrd="4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31771-636C-4ED1-BDE0-EEC800B6A92C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0151D-2C5E-484F-A3A2-7434DADF5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82;&#1072;&#1082;%20&#1089;&#1086;&#1089;&#1090;&#1072;&#1074;&#1080;&#1090;&#1100;%20&#1072;&#1085;&#1082;&#1077;&#1090;&#1091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&#1082;&#1088;&#1080;&#1090;&#1077;&#1088;&#1080;&#1080;%20&#1086;&#1094;&#1077;&#1085;&#1082;&#1080;%20&#1072;&#1085;&#1082;&#1077;&#1090;&#1099;%20&#1080;&#1089;&#1087;&#1088;&#1072;&#1074;&#1083;&#1077;&#1085;&#1086;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435771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Потребности и технологии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209536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7171" name="Picture 3" descr="C:\Users\Admin\Desktop\маленькие рисунки\учитель и ученики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496"/>
            <a:ext cx="3929090" cy="400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186766" cy="400052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Интервьюирование – </a:t>
            </a:r>
            <a:r>
              <a:rPr lang="ru-RU" sz="40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метод </a:t>
            </a:r>
            <a:r>
              <a:rPr lang="ru-RU" sz="40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проведения социологических опросов как целенаправленной беседы интервьюера и опрашиваемого.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8186766" cy="2571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Интервью - проводимая по определенному плану беседа, предполагающая прямой контакт интервьюера с респондентом (опрашиваемом), причем запись ответов последнего ведется либо интервьюером (его ассистентом), либо механически (на пленку).</a:t>
            </a:r>
          </a:p>
          <a:p>
            <a:pPr>
              <a:buNone/>
            </a:pP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725734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Анкетирование – техническое средство конкретного социологического исследования</a:t>
            </a:r>
            <a:endParaRPr lang="ru-RU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3571876"/>
            <a:ext cx="6929486" cy="26685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Анкета – опросный  лист для получения ответов на вопросы, составленные по определенной  программе.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04389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При проведении анкетирования необходимо: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Разработать вопросы (составить анкету)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Определить круг людей для проведения опроса, имеющих  непосредственное отношение к изучаемой ситуации</a:t>
            </a:r>
            <a:endParaRPr lang="ru-RU" dirty="0"/>
          </a:p>
        </p:txBody>
      </p:sp>
      <p:pic>
        <p:nvPicPr>
          <p:cNvPr id="1026" name="Picture 2" descr="C:\Users\Admin\Desktop\маленькие рисунки\Рисунок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857760"/>
            <a:ext cx="184785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6758006" cy="135732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Задание 9.2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Изучите </a:t>
            </a:r>
            <a:r>
              <a:rPr lang="ru-RU" sz="2700" dirty="0" smtClean="0">
                <a:hlinkClick r:id="rId2" action="ppaction://hlinkfile"/>
              </a:rPr>
              <a:t>текст о правилах составления анкеты.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26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Во время чтения делайте отметки на полях:</a:t>
            </a:r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b="1" dirty="0" err="1" smtClean="0"/>
              <a:t>v</a:t>
            </a:r>
            <a:r>
              <a:rPr lang="ru-RU" sz="4400" b="1" dirty="0" smtClean="0"/>
              <a:t>      </a:t>
            </a:r>
            <a:r>
              <a:rPr lang="ru-RU" dirty="0" smtClean="0"/>
              <a:t>уже знал </a:t>
            </a:r>
          </a:p>
          <a:p>
            <a:pPr>
              <a:buNone/>
            </a:pPr>
            <a:r>
              <a:rPr lang="ru-RU" sz="4400" b="1" dirty="0" smtClean="0"/>
              <a:t> -       </a:t>
            </a:r>
            <a:r>
              <a:rPr lang="ru-RU" dirty="0" smtClean="0"/>
              <a:t>думал иначе</a:t>
            </a:r>
          </a:p>
          <a:p>
            <a:pPr>
              <a:buNone/>
            </a:pPr>
            <a:r>
              <a:rPr lang="ru-RU" sz="4400" b="1" dirty="0" smtClean="0"/>
              <a:t> +      </a:t>
            </a:r>
            <a:r>
              <a:rPr lang="ru-RU" dirty="0" smtClean="0"/>
              <a:t>узнал новое </a:t>
            </a:r>
          </a:p>
          <a:p>
            <a:pPr>
              <a:buNone/>
            </a:pPr>
            <a:r>
              <a:rPr lang="ru-RU" sz="4400" b="1" dirty="0" smtClean="0"/>
              <a:t> ?  </a:t>
            </a:r>
            <a:r>
              <a:rPr lang="ru-RU" dirty="0" smtClean="0"/>
              <a:t>	     не понял,  есть вопрос</a:t>
            </a:r>
          </a:p>
          <a:p>
            <a:endParaRPr lang="ru-RU" dirty="0"/>
          </a:p>
        </p:txBody>
      </p:sp>
      <p:pic>
        <p:nvPicPr>
          <p:cNvPr id="4" name="Рисунок 3" descr="a_abadcae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85728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86800" cy="6357982"/>
          </a:xfrm>
          <a:solidFill>
            <a:srgbClr val="0070C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Прочите  текст  второй раз.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Самостоятельно заполните маркировочную </a:t>
            </a:r>
          </a:p>
          <a:p>
            <a:pPr>
              <a:buNone/>
            </a:pPr>
            <a:r>
              <a:rPr lang="ru-RU" sz="2400" dirty="0" smtClean="0"/>
              <a:t>     таблицу. При этом записывайте в нее только </a:t>
            </a:r>
          </a:p>
          <a:p>
            <a:pPr>
              <a:buNone/>
            </a:pPr>
            <a:r>
              <a:rPr lang="ru-RU" sz="2400" dirty="0" smtClean="0"/>
              <a:t>     ключевые     слова или фразы.</a:t>
            </a:r>
          </a:p>
          <a:p>
            <a:endParaRPr lang="ru-RU" dirty="0"/>
          </a:p>
        </p:txBody>
      </p:sp>
      <p:pic>
        <p:nvPicPr>
          <p:cNvPr id="4" name="Рисунок 3" descr="C:\Users\Лена\AppData\Local\Microsoft\Windows\Temporary Internet Files\Content.IE5\8RDYTNXV\MC900343363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71480"/>
            <a:ext cx="150023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571744"/>
          <a:ext cx="8501124" cy="3639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1543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V</a:t>
                      </a:r>
                      <a:endParaRPr lang="ru-RU" sz="2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(уже знал)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‒ </a:t>
                      </a:r>
                      <a:r>
                        <a:rPr lang="ru-RU" sz="2400" dirty="0"/>
                        <a:t>( думал иначе)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+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 (узнал новое)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 (не понял, есть вопросы)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69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57232"/>
          </a:xfrm>
        </p:spPr>
        <p:txBody>
          <a:bodyPr>
            <a:normAutofit/>
          </a:bodyPr>
          <a:lstStyle/>
          <a:p>
            <a:r>
              <a:rPr lang="ru-RU" sz="3200" i="1" u="sng" dirty="0" smtClean="0"/>
              <a:t>Проверим  полученные знания</a:t>
            </a:r>
            <a:endParaRPr lang="ru-RU" sz="32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197493"/>
          </a:xfrm>
        </p:spPr>
        <p:txBody>
          <a:bodyPr>
            <a:normAutofit lnSpcReduction="10000"/>
          </a:bodyPr>
          <a:lstStyle/>
          <a:p>
            <a:pPr marL="550926" indent="-514350"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Какова структура анкеты</a:t>
            </a:r>
            <a:r>
              <a:rPr lang="ru-RU" sz="3600" b="1" dirty="0" smtClean="0"/>
              <a:t>?</a:t>
            </a:r>
          </a:p>
          <a:p>
            <a:pPr marL="550926" indent="-514350">
              <a:buNone/>
            </a:pPr>
            <a:endParaRPr lang="ru-RU" dirty="0" smtClean="0"/>
          </a:p>
          <a:p>
            <a:pPr marL="550926" indent="-514350">
              <a:buNone/>
            </a:pPr>
            <a:r>
              <a:rPr lang="ru-RU" dirty="0" smtClean="0"/>
              <a:t>       </a:t>
            </a:r>
            <a:r>
              <a:rPr lang="ru-RU" b="1" i="1" dirty="0" smtClean="0">
                <a:solidFill>
                  <a:srgbClr val="FFFF00"/>
                </a:solidFill>
              </a:rPr>
              <a:t>Введение</a:t>
            </a:r>
            <a:r>
              <a:rPr lang="ru-RU" dirty="0" smtClean="0">
                <a:solidFill>
                  <a:srgbClr val="FFFF00"/>
                </a:solidFill>
              </a:rPr>
              <a:t> («шапка») </a:t>
            </a:r>
            <a:r>
              <a:rPr lang="ru-RU" dirty="0" smtClean="0"/>
              <a:t>–обращение к респонденту, тема и цели исследования, инструкция по заполнению</a:t>
            </a:r>
          </a:p>
          <a:p>
            <a:pPr marL="550926" indent="-514350">
              <a:buNone/>
            </a:pPr>
            <a:r>
              <a:rPr lang="ru-RU" dirty="0" smtClean="0"/>
              <a:t>       </a:t>
            </a:r>
            <a:r>
              <a:rPr lang="ru-RU" b="1" i="1" dirty="0" smtClean="0">
                <a:solidFill>
                  <a:srgbClr val="FFFF00"/>
                </a:solidFill>
              </a:rPr>
              <a:t>Информационная часть </a:t>
            </a:r>
            <a:r>
              <a:rPr lang="ru-RU" dirty="0" smtClean="0"/>
              <a:t>– содержательные вопросы</a:t>
            </a:r>
          </a:p>
          <a:p>
            <a:pPr marL="550926" indent="-514350">
              <a:buNone/>
            </a:pPr>
            <a:r>
              <a:rPr lang="ru-RU" dirty="0" smtClean="0"/>
              <a:t>        </a:t>
            </a:r>
            <a:r>
              <a:rPr lang="ru-RU" b="1" i="1" dirty="0" smtClean="0">
                <a:solidFill>
                  <a:srgbClr val="FFFF00"/>
                </a:solidFill>
              </a:rPr>
              <a:t>Заключение</a:t>
            </a:r>
            <a:r>
              <a:rPr lang="ru-RU" dirty="0" smtClean="0"/>
              <a:t> –слова признательности и благодарности за участие в опросе</a:t>
            </a:r>
            <a:endParaRPr lang="ru-RU" dirty="0"/>
          </a:p>
        </p:txBody>
      </p:sp>
      <p:pic>
        <p:nvPicPr>
          <p:cNvPr id="8194" name="Рисунок 11" descr="&amp;Ucy;&amp;chcy;&amp;iecy;&amp;ncy;&amp;icy;&amp;kcy; - &amp;Ocy;&amp;lcy;&amp;softcy;&amp;gcy;&amp;acy; &amp;Vcy;&amp;acy;&amp;scy;&amp;icy;&amp;lcy;&amp;softcy;&amp;iecy;&amp;vcy;&amp;ncy;&amp;acy; &amp;Scy;&amp;mcy;&amp;icy;&amp;rcy;&amp;ncy;&amp;o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43670" y="2857496"/>
            <a:ext cx="2500330" cy="179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467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200" b="1" dirty="0" smtClean="0"/>
              <a:t>Какие типы вопросов должны быть включены в анкету?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Открытые вопросы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Закрытые вопросы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Полузакрытые вопросы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3200" b="1" dirty="0" smtClean="0"/>
              <a:t>Каково соотношение открытых и закрытых вопросов в анкете?</a:t>
            </a:r>
          </a:p>
          <a:p>
            <a:pPr>
              <a:buNone/>
            </a:pP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442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Задание 10.1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715040"/>
          </a:xfrm>
          <a:solidFill>
            <a:schemeClr val="tx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Составьте  анкету, выбрав из предложенных вариантов  вопросы, позволяющую получить информацию о вашем  классе. 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 При составлении анкеты  используйте правила, изложенные в тексте «Как составить анкету»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 Ваша анкета должна соответствовать критериям </a:t>
            </a:r>
            <a:r>
              <a:rPr lang="ru-RU" dirty="0" smtClean="0">
                <a:hlinkClick r:id="rId2" action="ppaction://hlinkfile"/>
              </a:rPr>
              <a:t>оценки</a:t>
            </a:r>
            <a:r>
              <a:rPr lang="ru-RU" dirty="0" smtClean="0"/>
              <a:t>  анкеты.  </a:t>
            </a:r>
          </a:p>
          <a:p>
            <a:endParaRPr lang="ru-RU" dirty="0"/>
          </a:p>
        </p:txBody>
      </p:sp>
      <p:pic>
        <p:nvPicPr>
          <p:cNvPr id="4" name="Рисунок 3" descr="C:\Users\Лена\AppData\Local\Microsoft\Windows\Temporary Internet Files\Content.IE5\8RDYTNXV\MC900343363[1]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0"/>
            <a:ext cx="200026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1285884"/>
          </a:xfrm>
        </p:spPr>
        <p:txBody>
          <a:bodyPr/>
          <a:lstStyle/>
          <a:p>
            <a:pPr algn="ctr"/>
            <a:r>
              <a:rPr lang="ru-RU" dirty="0" smtClean="0"/>
              <a:t>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467600" cy="391160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      Проведите анкетирование по заданной теме, для этого: </a:t>
            </a:r>
          </a:p>
          <a:p>
            <a:pPr algn="just">
              <a:buNone/>
            </a:pPr>
            <a:endParaRPr lang="ru-RU" b="1" dirty="0" smtClean="0"/>
          </a:p>
          <a:p>
            <a:pPr marL="550926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b="1" dirty="0" smtClean="0"/>
              <a:t>Распечатайте анкеты</a:t>
            </a:r>
          </a:p>
          <a:p>
            <a:pPr marL="550926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b="1" dirty="0" smtClean="0"/>
              <a:t>Определите круг лиц для анкетирования ( не менее 20 человек)</a:t>
            </a:r>
          </a:p>
          <a:p>
            <a:pPr marL="550926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b="1" dirty="0" smtClean="0"/>
              <a:t>Проведите опрос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Подведем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186766" cy="4929222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endParaRPr lang="ru-RU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dirty="0" smtClean="0"/>
              <a:t> Что нового вы узнали сегодня на уроке?</a:t>
            </a:r>
          </a:p>
          <a:p>
            <a:pPr>
              <a:buClr>
                <a:schemeClr val="tx1"/>
              </a:buClr>
              <a:buNone/>
            </a:pPr>
            <a:endParaRPr lang="ru-RU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dirty="0" smtClean="0"/>
              <a:t>Какие вопросы у вас есть по выполнению домашнего задания?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Повторим ранее изученное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72494" cy="4525963"/>
          </a:xfrm>
        </p:spPr>
        <p:txBody>
          <a:bodyPr/>
          <a:lstStyle/>
          <a:p>
            <a:r>
              <a:rPr lang="ru-RU" dirty="0" smtClean="0"/>
              <a:t>Потребность – это …</a:t>
            </a:r>
          </a:p>
          <a:p>
            <a:endParaRPr lang="ru-RU" dirty="0" smtClean="0"/>
          </a:p>
          <a:p>
            <a:r>
              <a:rPr lang="ru-RU" dirty="0" smtClean="0"/>
              <a:t>Что является способом удовлетворения потребностей?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Admin\Desktop\маленькие рисунки\Рисунок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786190"/>
            <a:ext cx="3071834" cy="2848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Молодцы !</a:t>
            </a:r>
            <a:endParaRPr lang="ru-RU" dirty="0"/>
          </a:p>
        </p:txBody>
      </p:sp>
      <p:pic>
        <p:nvPicPr>
          <p:cNvPr id="4" name="Picture 2" descr="C:\Users\Лусине\Desktop\ася\4ff81f5ea7b795f0f4bc1c33efca936b5e4bbc5926006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6737" y="1600200"/>
            <a:ext cx="6144221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Cambria" pitchFamily="18" charset="0"/>
              </a:rPr>
              <a:t>С помощью каких  способов изучаются</a:t>
            </a:r>
          </a:p>
          <a:p>
            <a:pPr>
              <a:buNone/>
            </a:pPr>
            <a:r>
              <a:rPr lang="ru-RU" sz="3200" b="1" dirty="0" smtClean="0">
                <a:latin typeface="Cambria" pitchFamily="18" charset="0"/>
              </a:rPr>
              <a:t>потребности человека?</a:t>
            </a:r>
          </a:p>
          <a:p>
            <a:endParaRPr lang="ru-RU" sz="32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Cambria" pitchFamily="18" charset="0"/>
              </a:rPr>
              <a:t>Наблюдение</a:t>
            </a:r>
          </a:p>
          <a:p>
            <a:pPr algn="ctr">
              <a:buNone/>
            </a:pPr>
            <a:endParaRPr lang="ru-RU" sz="48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Cambria" pitchFamily="18" charset="0"/>
              </a:rPr>
              <a:t>Опрос</a:t>
            </a:r>
            <a:endParaRPr lang="ru-RU" sz="4800" b="1" dirty="0">
              <a:latin typeface="Cambria" pitchFamily="18" charset="0"/>
            </a:endParaRPr>
          </a:p>
        </p:txBody>
      </p:sp>
      <p:pic>
        <p:nvPicPr>
          <p:cNvPr id="5122" name="Picture 2" descr="C:\Users\Admin\Desktop\маленькие рисунки\Рисунок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9917" y="4000504"/>
            <a:ext cx="261951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cs typeface="Aharoni" pitchFamily="2" charset="-79"/>
              </a:rPr>
              <a:t>Найдите соответствие</a:t>
            </a:r>
            <a:endParaRPr lang="ru-RU" b="1" dirty="0">
              <a:solidFill>
                <a:schemeClr val="tx1"/>
              </a:solidFill>
              <a:cs typeface="Aharoni" pitchFamily="2" charset="-79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1625" y="1527174"/>
          <a:ext cx="8413779" cy="5112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4101"/>
                <a:gridCol w="5319678"/>
              </a:tblGrid>
              <a:tr h="54009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Понятие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Определение понятия</a:t>
                      </a:r>
                      <a:endParaRPr lang="ru-RU" sz="2400" b="1" dirty="0"/>
                    </a:p>
                  </a:txBody>
                  <a:tcPr/>
                </a:tc>
              </a:tr>
              <a:tr h="2130791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Наблюдение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 smtClean="0"/>
                        <a:t>способ получения информации, при котором человек регистрирует события, не вмешиваясь в их ход, но выбирая нужные, соответствующие его задаче.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731268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Опрос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/>
                        <a:t>способ получения информации, при котором задаются вопросы человеку</a:t>
                      </a:r>
                      <a:r>
                        <a:rPr kumimoji="0" lang="ru-RU" sz="2400" kern="1200" smtClean="0"/>
                        <a:t>, </a:t>
                      </a:r>
                      <a:r>
                        <a:rPr kumimoji="0" lang="ru-RU" sz="2400" kern="1200" smtClean="0"/>
                        <a:t> имеющему </a:t>
                      </a:r>
                      <a:r>
                        <a:rPr kumimoji="0" lang="ru-RU" sz="2400" kern="1200" dirty="0" smtClean="0"/>
                        <a:t>самое непосредственное отношение к изучаемой ситуации, теме, проблеме. 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2857488" y="2928934"/>
            <a:ext cx="500066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500298" y="4857760"/>
            <a:ext cx="71438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Рисунок 1" descr="&amp;Ucy;&amp;chcy;&amp;icy;&amp;tcy;&amp;iecy;&amp;lcy;&amp;yacy; - &amp;Ocy;&amp;bcy;&amp;ucy;&amp;chcy;&amp;acy;&amp;iecy;&amp;mcy; &amp;pcy;&amp;iecy;&amp;rcy;&amp;scy;&amp;ocy;&amp;ncy;&amp;acy;&amp;lcy; - &amp;Kcy;&amp;ocy;&amp;mcy;&amp;pcy;&amp;acy;&amp;ncy;&amp;icy;&amp;yacy; &quot;&amp;Ecy;&amp;fcy;&amp;fcy;&amp;iecy;&amp;k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6910" y="0"/>
            <a:ext cx="170709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714356"/>
            <a:ext cx="3352800" cy="128588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92D050"/>
                </a:solidFill>
                <a:cs typeface="Aharoni" pitchFamily="2" charset="-79"/>
              </a:rPr>
              <a:t>Тема урока</a:t>
            </a:r>
            <a:endParaRPr lang="ru-RU" dirty="0">
              <a:solidFill>
                <a:srgbClr val="92D050"/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186766" cy="5072098"/>
          </a:xfrm>
        </p:spPr>
        <p:txBody>
          <a:bodyPr>
            <a:prstTxWarp prst="textSlantDown">
              <a:avLst/>
            </a:prstTxWarp>
          </a:bodyPr>
          <a:lstStyle/>
          <a:p>
            <a:pPr algn="ctr">
              <a:buNone/>
            </a:pPr>
            <a:r>
              <a:rPr lang="ru-RU" b="1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Опрос  - способ выявления потребностей человека.</a:t>
            </a:r>
            <a:endParaRPr lang="ru-RU" b="1" dirty="0">
              <a:ln w="1905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Наша задача: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Познакомиться с понятием «опрос</a:t>
            </a:r>
            <a:r>
              <a:rPr lang="ru-RU" dirty="0" smtClean="0"/>
              <a:t>», целями и методами </a:t>
            </a:r>
            <a:r>
              <a:rPr lang="ru-RU" dirty="0" smtClean="0"/>
              <a:t>его проведения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Познакомиться с  правилами составления анкеты </a:t>
            </a:r>
            <a:r>
              <a:rPr lang="ru-RU" dirty="0" smtClean="0"/>
              <a:t>для </a:t>
            </a:r>
            <a:r>
              <a:rPr lang="ru-RU" dirty="0" smtClean="0"/>
              <a:t> проведения </a:t>
            </a:r>
            <a:r>
              <a:rPr lang="ru-RU" dirty="0" smtClean="0"/>
              <a:t>анкетирования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Составить анкету «Я и мой класс»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58246" cy="378621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Опрос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- способ получения информации, при котором задаются вопросы человеку ,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 имеющему  самое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непосредственное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 отношение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к изучаемой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 ситуации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,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 теме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,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 проблеме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ea typeface="DFKai-SB" pitchFamily="65" charset="-120"/>
              </a:rPr>
              <a:t>. 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4572008"/>
            <a:ext cx="60722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Опрос самый распространенный </a:t>
            </a:r>
            <a:r>
              <a:rPr lang="ru-RU" sz="2800" dirty="0" smtClean="0"/>
              <a:t>способ</a:t>
            </a:r>
            <a:r>
              <a:rPr lang="ru-RU" sz="2800" dirty="0" smtClean="0"/>
              <a:t> </a:t>
            </a:r>
            <a:r>
              <a:rPr lang="ru-RU" sz="2800" dirty="0" smtClean="0"/>
              <a:t>сбора информации. С его помощью получают почти 90% всех данных.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471990" cy="5340369"/>
          </a:xfrm>
        </p:spPr>
        <p:txBody>
          <a:bodyPr>
            <a:normAutofit/>
          </a:bodyPr>
          <a:lstStyle/>
          <a:p>
            <a:r>
              <a:rPr lang="ru-RU" dirty="0" smtClean="0"/>
              <a:t>Впервые официальные опросы появились в Англии в конце XVIII века, а в начале XIX века в США. Во Франции и Германии первые опросы были проведены в 1848 году, Бельгии - 1868-1869 гг. И далее начали активно распространятся по всему миру.</a:t>
            </a:r>
          </a:p>
          <a:p>
            <a:endParaRPr lang="ru-RU" dirty="0"/>
          </a:p>
        </p:txBody>
      </p:sp>
      <p:pic>
        <p:nvPicPr>
          <p:cNvPr id="1026" name="Picture 2" descr="H:\мо апрос план работы\олпрос анкета\ура 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81977" y="928670"/>
            <a:ext cx="401048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57256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388</TotalTime>
  <Words>538</Words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  Потребности и технологии</vt:lpstr>
      <vt:lpstr>Повторим ранее изученное</vt:lpstr>
      <vt:lpstr>Слайд 3</vt:lpstr>
      <vt:lpstr>Найдите соответствие</vt:lpstr>
      <vt:lpstr>Тема урока</vt:lpstr>
      <vt:lpstr>Слайд 6</vt:lpstr>
      <vt:lpstr>Слайд 7</vt:lpstr>
      <vt:lpstr>Слайд 8</vt:lpstr>
      <vt:lpstr>Слайд 9</vt:lpstr>
      <vt:lpstr>Интервьюирование – метод проведения социологических опросов как целенаправленной беседы интервьюера и опрашиваемого. </vt:lpstr>
      <vt:lpstr>Анкетирование – техническое средство конкретного социологического исследования</vt:lpstr>
      <vt:lpstr>Слайд 12</vt:lpstr>
      <vt:lpstr> Задание 9.2 Изучите текст о правилах составления анкеты. </vt:lpstr>
      <vt:lpstr>Слайд 14</vt:lpstr>
      <vt:lpstr>Проверим  полученные знания</vt:lpstr>
      <vt:lpstr>Слайд 16</vt:lpstr>
      <vt:lpstr>Задание 10.1 </vt:lpstr>
      <vt:lpstr> Домашнее задание</vt:lpstr>
      <vt:lpstr>Подведем итоги</vt:lpstr>
      <vt:lpstr>Молодцы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разработки продукта,  товара, услуги</dc:title>
  <dc:creator>Admin</dc:creator>
  <cp:lastModifiedBy>Admin</cp:lastModifiedBy>
  <cp:revision>59</cp:revision>
  <dcterms:created xsi:type="dcterms:W3CDTF">2015-04-12T13:52:13Z</dcterms:created>
  <dcterms:modified xsi:type="dcterms:W3CDTF">2016-03-16T06:47:24Z</dcterms:modified>
</cp:coreProperties>
</file>