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0" r:id="rId5"/>
    <p:sldId id="257" r:id="rId6"/>
    <p:sldId id="266" r:id="rId7"/>
    <p:sldId id="268" r:id="rId8"/>
    <p:sldId id="261" r:id="rId9"/>
    <p:sldId id="267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252" autoAdjust="0"/>
  </p:normalViewPr>
  <p:slideViewPr>
    <p:cSldViewPr>
      <p:cViewPr>
        <p:scale>
          <a:sx n="87" d="100"/>
          <a:sy n="87" d="100"/>
        </p:scale>
        <p:origin x="-33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presProps" Target="presProp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.xml" Id="rId2" /><Relationship Type="http://schemas.openxmlformats.org/officeDocument/2006/relationships/tableStyles" Target="tableStyle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viewProps" Target="viewProp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AA970-59FC-47D8-92E0-9D6CD9CCF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8BA0-6C44-460A-B640-7302F9FDF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0AAB-6C97-4B87-9C88-C95E22ABE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471D-EA0C-4EA0-AE2B-49D9CDE87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2BFD-3D08-4781-B089-F52F5BB42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4455-52F4-4890-BCB5-D50224731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37FF7-7C68-424D-BE4F-849D10B20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4B57-BA59-4AB1-A8A8-0D08C23BC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60DCC-97EB-469C-BBD5-9783E4E48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1365-AABB-4EF6-9B51-96C52503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357B-7395-4948-84CE-E41BC8E44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E3229-F665-4E0C-A8CD-6446DC090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C24AB-9C98-482D-9773-CE11A84D0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D5161BEE-D34E-429B-9944-D39CB1F72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11" Type="http://schemas.openxmlformats.org/officeDocument/2006/relationships/image" Target="../media/image23.png"/><Relationship Id="rId5" Type="http://schemas.openxmlformats.org/officeDocument/2006/relationships/image" Target="../media/image17.jpeg"/><Relationship Id="rId10" Type="http://schemas.openxmlformats.org/officeDocument/2006/relationships/image" Target="../media/image22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wm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wmf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39750" y="1773238"/>
            <a:ext cx="80645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/>
              <a:t>Живая и неживая природа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76263" y="4221163"/>
            <a:ext cx="7991475" cy="100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>
                <a:solidFill>
                  <a:srgbClr val="006600"/>
                </a:solidFill>
                <a:cs typeface="Arial"/>
              </a:rPr>
              <a:t>Воспитатель: Тихомирова Зинаида Александровна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0"/>
            <a:ext cx="75612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anchor="t">
            <a:spAutoFit/>
          </a:bodyPr>
          <a:lstStyle/>
          <a:p>
            <a:pPr eaLnBrk="0" hangingPunct="0"/>
            <a:r>
              <a:rPr lang="ru-RU" sz="2100" b="1" dirty="0">
                <a:solidFill>
                  <a:srgbClr val="FFFF00"/>
                </a:solidFill>
                <a:cs typeface="Arial"/>
              </a:rPr>
              <a:t>МК ДОУ детский сад "Веснушки"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 noTextEdit="1"/>
          </p:cNvSpPr>
          <p:nvPr/>
        </p:nvSpPr>
        <p:spPr bwMode="auto">
          <a:xfrm>
            <a:off x="2268538" y="44450"/>
            <a:ext cx="4535487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Времена года</a:t>
            </a:r>
          </a:p>
        </p:txBody>
      </p:sp>
      <p:pic>
        <p:nvPicPr>
          <p:cNvPr id="52227" name="Picture 3" descr="зим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981075"/>
            <a:ext cx="3597275" cy="2200275"/>
          </a:xfrm>
        </p:spPr>
      </p:pic>
      <p:pic>
        <p:nvPicPr>
          <p:cNvPr id="52228" name="Picture 4" descr="весн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067175" y="995363"/>
            <a:ext cx="3597275" cy="2225675"/>
          </a:xfrm>
        </p:spPr>
      </p:pic>
      <p:pic>
        <p:nvPicPr>
          <p:cNvPr id="52229" name="Picture 5" descr="лето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3505200"/>
            <a:ext cx="3276600" cy="2517775"/>
          </a:xfrm>
        </p:spPr>
      </p:pic>
      <p:pic>
        <p:nvPicPr>
          <p:cNvPr id="52230" name="Picture 6" descr="осень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57200" y="3429000"/>
            <a:ext cx="3597275" cy="2630488"/>
          </a:xfrm>
        </p:spPr>
      </p:pic>
      <p:pic>
        <p:nvPicPr>
          <p:cNvPr id="52231" name="Picture 7" descr="зи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35972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549275"/>
            <a:ext cx="76962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5400"/>
              <a:t> </a:t>
            </a:r>
            <a:endParaRPr lang="ru-RU" sz="5400"/>
          </a:p>
        </p:txBody>
      </p:sp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265862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Что нового мы узнали </a:t>
            </a:r>
          </a:p>
        </p:txBody>
      </p:sp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1908175" y="3113088"/>
            <a:ext cx="5400675" cy="2260600"/>
          </a:xfrm>
          <a:prstGeom prst="rect">
            <a:avLst/>
          </a:prstGeom>
        </p:spPr>
        <p:txBody>
          <a:bodyPr wrap="none" numCol="1" fromWordArt="1" anchor="t">
            <a:prstTxWarp prst="textPlain">
              <a:avLst>
                <a:gd name="adj" fmla="val 50852"/>
              </a:avLst>
            </a:prstTxWarp>
          </a:bodyPr>
          <a:lstStyle/>
          <a:p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сегодня на занятии?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>
                <a:solidFill>
                  <a:srgbClr val="0000FF"/>
                </a:solidFill>
              </a:rPr>
              <a:t>План: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sz="4000" b="1" dirty="0">
                <a:solidFill>
                  <a:srgbClr val="0000FF"/>
                </a:solidFill>
                <a:hlinkClick r:id="rId2" action="ppaction://hlinksldjump"/>
              </a:rPr>
              <a:t>Что такое природа?</a:t>
            </a:r>
            <a:endParaRPr lang="ru-RU" sz="4000" b="1" dirty="0">
              <a:solidFill>
                <a:srgbClr val="0000FF"/>
              </a:solidFill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4000" b="1" dirty="0">
                <a:solidFill>
                  <a:srgbClr val="0000FF"/>
                </a:solidFill>
                <a:hlinkClick r:id="rId3" action="ppaction://hlinksldjump"/>
              </a:rPr>
              <a:t>Живая и неживая природа, связь между ними.</a:t>
            </a:r>
            <a:endParaRPr lang="ru-RU" sz="4000" b="1" dirty="0">
              <a:solidFill>
                <a:srgbClr val="0000FF"/>
              </a:solidFill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4000" b="1">
              <a:solidFill>
                <a:srgbClr val="0000FF"/>
              </a:solidFill>
              <a:cs typeface="Arial"/>
            </a:endParaRPr>
          </a:p>
        </p:txBody>
      </p:sp>
      <p:sp>
        <p:nvSpPr>
          <p:cNvPr id="307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9700" y="5805488"/>
            <a:ext cx="2336800" cy="5032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omic Sans MS" pitchFamily="66" charset="0"/>
              </a:rPr>
              <a:t>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6138" y="1676400"/>
            <a:ext cx="4186237" cy="4422775"/>
          </a:xfrm>
        </p:spPr>
        <p:txBody>
          <a:bodyPr/>
          <a:lstStyle/>
          <a:p>
            <a:pPr eaLnBrk="1" hangingPunct="1">
              <a:defRPr/>
            </a:pPr>
            <a:endParaRPr lang="ru-RU" sz="280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/>
          </a:p>
        </p:txBody>
      </p:sp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3276600" y="2855913"/>
            <a:ext cx="34290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ПРИРОДА</a:t>
            </a:r>
          </a:p>
        </p:txBody>
      </p:sp>
      <p:pic>
        <p:nvPicPr>
          <p:cNvPr id="44037" name="Picture 5" descr="р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162425"/>
            <a:ext cx="165258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 descr="дерев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4295775"/>
            <a:ext cx="1500187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 descr="птиц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433763"/>
            <a:ext cx="1500188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 descr="звер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3" y="1052513"/>
            <a:ext cx="1485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 descr="люд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86013" y="476250"/>
            <a:ext cx="145732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10" descr="насекомы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4663" y="620713"/>
            <a:ext cx="150018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11" descr="возд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7913" y="1052513"/>
            <a:ext cx="19383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440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440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440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440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440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440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440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chemeClr val="tx1"/>
                </a:solidFill>
              </a:rPr>
              <a:t>Основные признаки живой природы</a:t>
            </a:r>
          </a:p>
        </p:txBody>
      </p:sp>
      <p:sp>
        <p:nvSpPr>
          <p:cNvPr id="27654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Дыхание</a:t>
            </a:r>
          </a:p>
          <a:p>
            <a:pPr eaLnBrk="1" hangingPunct="1">
              <a:defRPr/>
            </a:pPr>
            <a:r>
              <a:rPr lang="ru-RU"/>
              <a:t>Питание </a:t>
            </a:r>
          </a:p>
          <a:p>
            <a:pPr eaLnBrk="1" hangingPunct="1">
              <a:defRPr/>
            </a:pPr>
            <a:r>
              <a:rPr lang="ru-RU"/>
              <a:t>Размножение</a:t>
            </a:r>
          </a:p>
          <a:p>
            <a:pPr eaLnBrk="1" hangingPunct="1">
              <a:defRPr/>
            </a:pPr>
            <a:r>
              <a:rPr lang="ru-RU"/>
              <a:t>Рост</a:t>
            </a:r>
          </a:p>
          <a:p>
            <a:pPr eaLnBrk="1" hangingPunct="1">
              <a:defRPr/>
            </a:pPr>
            <a:r>
              <a:rPr lang="ru-RU"/>
              <a:t>Смерть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Игра « Живое неживое»</a:t>
            </a:r>
          </a:p>
        </p:txBody>
      </p:sp>
      <p:sp>
        <p:nvSpPr>
          <p:cNvPr id="21515" name="Rectangle 11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Что видно только ночью?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Один пастух тысячи овец пасет.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Летом греет, зимой холодит.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Без рук ,без ног  а бежит.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Дышит , растет ,а ходить не может.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В лесу на одной ножке выросла лепешка.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Под мостиком виляет хвостиком.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На шесте дворец ,во дворце певец.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Ползун ползет ,иглы везет.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6477000" y="1371600"/>
            <a:ext cx="609600" cy="609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8763000" y="1295400"/>
            <a:ext cx="381000" cy="533400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8229600" y="228600"/>
            <a:ext cx="6858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7315200" y="1676400"/>
            <a:ext cx="609600" cy="609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7772400" y="2590800"/>
            <a:ext cx="838200" cy="6096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WordArt 17"/>
          <p:cNvSpPr>
            <a:spLocks noChangeArrowheads="1" noChangeShapeType="1" noTextEdit="1"/>
          </p:cNvSpPr>
          <p:nvPr/>
        </p:nvSpPr>
        <p:spPr bwMode="auto">
          <a:xfrm>
            <a:off x="7143750" y="6410325"/>
            <a:ext cx="200025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Вода</a:t>
            </a:r>
          </a:p>
        </p:txBody>
      </p:sp>
      <p:pic>
        <p:nvPicPr>
          <p:cNvPr id="21522" name="Picture 18" descr="раст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04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19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04825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20" descr="апвп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73750"/>
            <a:ext cx="13716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1" descr="вап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75600" y="3200400"/>
            <a:ext cx="116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22" descr="вапч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5867400"/>
            <a:ext cx="182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1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1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1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1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21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21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21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7" grpId="0" animBg="1"/>
      <p:bldP spid="21520" grpId="0" animBg="1"/>
      <p:bldP spid="215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333375"/>
            <a:ext cx="3887788" cy="7731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/>
              <a:t>Живая природа</a:t>
            </a:r>
            <a:r>
              <a:rPr lang="ru-RU"/>
              <a:t> </a:t>
            </a:r>
          </a:p>
        </p:txBody>
      </p:sp>
      <p:pic>
        <p:nvPicPr>
          <p:cNvPr id="46083" name="Picture 3" descr="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89538" y="1106488"/>
            <a:ext cx="1368425" cy="1008062"/>
          </a:xfrm>
          <a:noFill/>
        </p:spPr>
      </p:pic>
      <p:sp>
        <p:nvSpPr>
          <p:cNvPr id="4608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10100" y="476250"/>
            <a:ext cx="3771900" cy="817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/>
              <a:t>Неживая природа</a:t>
            </a:r>
          </a:p>
        </p:txBody>
      </p:sp>
      <p:pic>
        <p:nvPicPr>
          <p:cNvPr id="46085" name="Picture 5" descr="Anima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4663" y="2538413"/>
            <a:ext cx="10795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 descr="Копия Animal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0050" y="4613275"/>
            <a:ext cx="107791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 descr="J014537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24288" y="5205413"/>
            <a:ext cx="1468437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8" descr="J01490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32550" y="5737225"/>
            <a:ext cx="136842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1962150"/>
            <a:ext cx="1304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0" name="Picture 10" descr="Кукл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93013" y="4414838"/>
            <a:ext cx="116046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9750" y="1144588"/>
            <a:ext cx="1530350" cy="911225"/>
            <a:chOff x="3424" y="2358"/>
            <a:chExt cx="1916" cy="1509"/>
          </a:xfrm>
        </p:grpSpPr>
        <p:grpSp>
          <p:nvGrpSpPr>
            <p:cNvPr id="7185" name="Group 12"/>
            <p:cNvGrpSpPr>
              <a:grpSpLocks/>
            </p:cNvGrpSpPr>
            <p:nvPr/>
          </p:nvGrpSpPr>
          <p:grpSpPr bwMode="auto">
            <a:xfrm>
              <a:off x="3424" y="2358"/>
              <a:ext cx="1916" cy="1509"/>
              <a:chOff x="1922" y="1406"/>
              <a:chExt cx="1916" cy="1509"/>
            </a:xfrm>
          </p:grpSpPr>
          <p:pic>
            <p:nvPicPr>
              <p:cNvPr id="7187" name="Picture 13" descr="Копия Техника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922" y="1406"/>
                <a:ext cx="1916" cy="15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8" name="Rectangle 14"/>
              <p:cNvSpPr>
                <a:spLocks noChangeArrowheads="1"/>
              </p:cNvSpPr>
              <p:nvPr/>
            </p:nvSpPr>
            <p:spPr bwMode="auto">
              <a:xfrm>
                <a:off x="1922" y="1406"/>
                <a:ext cx="368" cy="39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9" name="Rectangle 15"/>
              <p:cNvSpPr>
                <a:spLocks noChangeArrowheads="1"/>
              </p:cNvSpPr>
              <p:nvPr/>
            </p:nvSpPr>
            <p:spPr bwMode="auto">
              <a:xfrm>
                <a:off x="2290" y="1406"/>
                <a:ext cx="136" cy="11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0" name="Rectangle 16"/>
              <p:cNvSpPr>
                <a:spLocks noChangeArrowheads="1"/>
              </p:cNvSpPr>
              <p:nvPr/>
            </p:nvSpPr>
            <p:spPr bwMode="auto">
              <a:xfrm>
                <a:off x="3430" y="1525"/>
                <a:ext cx="408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1" name="Rectangle 17"/>
              <p:cNvSpPr>
                <a:spLocks noChangeArrowheads="1"/>
              </p:cNvSpPr>
              <p:nvPr/>
            </p:nvSpPr>
            <p:spPr bwMode="auto">
              <a:xfrm>
                <a:off x="1948" y="2840"/>
                <a:ext cx="342" cy="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4852" y="2358"/>
              <a:ext cx="488" cy="1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6099" name="Picture 19" descr="Попугай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22538" y="1144588"/>
            <a:ext cx="97631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0" name="Picture 20" descr="Жук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32550" y="2171700"/>
            <a:ext cx="11604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1" name="Picture 21" descr="J01491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19450" y="3409950"/>
            <a:ext cx="12080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22" descr="Черепаха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09800" y="5029200"/>
            <a:ext cx="13192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3" name="Picture 23" descr="Изображение 00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189538" y="2954338"/>
            <a:ext cx="1243012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1619E-6 L 1.66667E-6 0.16651 C 1.66667E-6 0.24121 0.2026 0.33302 0.36753 0.33302 L 0.73524 0.33302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91304E-6 C -0.23229 0.05181 -0.46406 0.10361 -0.58125 -0.00138 C -0.69844 -0.10638 -0.68785 -0.52081 -0.70365 -0.62927 C -0.71927 -0.73751 -0.69792 -0.69472 -0.67639 -0.65194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-3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15356E-6 C -0.0125 -0.01156 -0.05608 -0.02312 -0.07118 -0.02312 C -0.16754 -0.02312 -0.2665 0.15912 -0.2665 0.34135 C -0.2665 0.24931 -0.31598 0.15912 -0.36285 0.15912 C -0.41233 0.15912 -0.45921 0.25093 -0.45921 0.34135 C -0.45921 0.29603 -0.48386 0.24931 -0.50868 0.24931 C -0.53351 0.24931 -0.55816 0.29464 -0.55816 0.34135 C -0.55816 0.318 -0.57066 0.29603 -0.58299 0.29603 C -0.59532 0.29603 -0.60764 0.31915 -0.60764 0.34135 C -0.60764 0.32956 -0.61424 0.318 -0.62014 0.318 C -0.62327 0.318 -0.63247 0.32956 -0.63247 0.34135 C -0.63247 0.33534 -0.63577 0.32956 -0.63889 0.32956 C -0.63889 0.32817 -0.64532 0.33534 -0.64532 0.34135 C -0.64532 0.33812 -0.64532 0.33534 -0.64862 0.33534 C -0.64862 0.33696 -0.65191 0.33835 -0.65191 0.34135 C -0.65191 0.33974 -0.65191 0.33812 -0.65191 0.33696 C -0.65504 0.33696 -0.65504 0.33835 -0.65504 0.33997 C -0.65834 0.33997 -0.65834 0.33835 -0.65834 0.33696 C -0.66146 0.33696 -0.66146 0.33835 -0.66146 0.33997 " pathEditMode="relative" rAng="0" ptsTypes="fffffffffffffffffff">
                                      <p:cBhvr>
                                        <p:cTn id="44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0.05204 C 0.0151 0.02984 0.05659 -0.00902 0.11319 -0.03654 C 0.171 -0.06452 0.22204 -0.07007 0.22795 -0.04833 C 0.23402 -0.02636 0.28507 -0.03214 0.34322 -0.06013 C 0.39965 -0.08765 0.44149 -0.12673 0.43541 -0.14893 " pathEditMode="relative" rAng="-1196744" ptsTypes="fffff">
                                      <p:cBhvr>
                                        <p:cTn id="52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31267E-7 L 0.23784 -0.55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-2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66327E-6 C 0.02621 -0.07609 0.0526 -0.15195 -0.00104 -0.18085 C -0.05452 -0.20976 -0.18768 -0.19196 -0.32032 -0.17415 " pathEditMode="relative" rAng="0" ptsTypes="aaA">
                                      <p:cBhvr>
                                        <p:cTn id="80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5809E-6 L 2.77778E-7 0.23173 C 2.77778E-7 0.33557 0.05833 0.46369 0.10608 0.46369 L 0.21215 0.46369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2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91212E-6 C -0.10069 -0.02706 -0.20139 -0.05389 -0.24896 -0.00324 C -0.29635 0.0474 -0.23923 0.25693 -0.28437 0.30434 C -0.32969 0.35175 -0.48108 0.28561 -0.52031 0.28122 " pathEditMode="relative" rAng="0" ptsTypes="aaaA">
                                      <p:cBhvr>
                                        <p:cTn id="96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27088" y="377825"/>
            <a:ext cx="6870700" cy="915988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00CC00"/>
                </a:solidFill>
              </a:rPr>
              <a:t>Физкультминутка 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57350" y="1676400"/>
            <a:ext cx="5275263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Кузнечики,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Поднимайте плечики,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Прыгайте, кузнечики,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Прыг-скок, прыг-скок,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Сели, травушку покушаем,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Тишину послушаем.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Тише, тише, высоко,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>
                <a:solidFill>
                  <a:srgbClr val="00CC00"/>
                </a:solidFill>
              </a:rPr>
              <a:t>Прыгай на носках легко.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743200" y="609600"/>
            <a:ext cx="42672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2"/>
                </a:solidFill>
              </a:rPr>
              <a:t>Неживая природа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95600" y="3352800"/>
            <a:ext cx="3429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2"/>
                </a:solidFill>
              </a:rPr>
              <a:t>Живая природа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81000" y="1219200"/>
            <a:ext cx="8534400" cy="2057400"/>
            <a:chOff x="240" y="768"/>
            <a:chExt cx="5376" cy="1296"/>
          </a:xfrm>
        </p:grpSpPr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240" y="1056"/>
              <a:ext cx="1680" cy="327"/>
            </a:xfrm>
            <a:prstGeom prst="rect">
              <a:avLst/>
            </a:prstGeom>
            <a:solidFill>
              <a:srgbClr val="FF00FF">
                <a:alpha val="6313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солнце</a:t>
              </a:r>
            </a:p>
          </p:txBody>
        </p:sp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2064" y="1440"/>
              <a:ext cx="1680" cy="327"/>
            </a:xfrm>
            <a:prstGeom prst="rect">
              <a:avLst/>
            </a:prstGeom>
            <a:solidFill>
              <a:srgbClr val="FF00FF">
                <a:alpha val="6313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воздух</a:t>
              </a:r>
            </a:p>
          </p:txBody>
        </p:sp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936" y="1104"/>
              <a:ext cx="1680" cy="327"/>
            </a:xfrm>
            <a:prstGeom prst="rect">
              <a:avLst/>
            </a:prstGeom>
            <a:solidFill>
              <a:srgbClr val="FF00FF">
                <a:alpha val="6313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вода</a:t>
              </a:r>
            </a:p>
          </p:txBody>
        </p:sp>
        <p:sp>
          <p:nvSpPr>
            <p:cNvPr id="9231" name="Line 16"/>
            <p:cNvSpPr>
              <a:spLocks noChangeShapeType="1"/>
            </p:cNvSpPr>
            <p:nvPr/>
          </p:nvSpPr>
          <p:spPr bwMode="auto">
            <a:xfrm flipH="1">
              <a:off x="1296" y="76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>
              <a:off x="3072" y="8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8"/>
            <p:cNvSpPr>
              <a:spLocks noChangeShapeType="1"/>
            </p:cNvSpPr>
            <p:nvPr/>
          </p:nvSpPr>
          <p:spPr bwMode="auto">
            <a:xfrm>
              <a:off x="4128" y="7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20"/>
            <p:cNvSpPr>
              <a:spLocks noChangeShapeType="1"/>
            </p:cNvSpPr>
            <p:nvPr/>
          </p:nvSpPr>
          <p:spPr bwMode="auto">
            <a:xfrm>
              <a:off x="1536" y="1488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21"/>
            <p:cNvSpPr>
              <a:spLocks noChangeShapeType="1"/>
            </p:cNvSpPr>
            <p:nvPr/>
          </p:nvSpPr>
          <p:spPr bwMode="auto">
            <a:xfrm flipH="1">
              <a:off x="2976" y="17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22"/>
            <p:cNvSpPr>
              <a:spLocks noChangeShapeType="1"/>
            </p:cNvSpPr>
            <p:nvPr/>
          </p:nvSpPr>
          <p:spPr bwMode="auto">
            <a:xfrm flipH="1">
              <a:off x="3984" y="1488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0" y="3886200"/>
            <a:ext cx="8839200" cy="2043113"/>
            <a:chOff x="0" y="2448"/>
            <a:chExt cx="5568" cy="1287"/>
          </a:xfrm>
        </p:grpSpPr>
        <p:sp>
          <p:nvSpPr>
            <p:cNvPr id="9222" name="Text Box 10"/>
            <p:cNvSpPr txBox="1">
              <a:spLocks noChangeArrowheads="1"/>
            </p:cNvSpPr>
            <p:nvPr/>
          </p:nvSpPr>
          <p:spPr bwMode="auto">
            <a:xfrm>
              <a:off x="0" y="2736"/>
              <a:ext cx="1680" cy="327"/>
            </a:xfrm>
            <a:prstGeom prst="rect">
              <a:avLst/>
            </a:prstGeom>
            <a:solidFill>
              <a:srgbClr val="FF00FF">
                <a:alpha val="6313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животные</a:t>
              </a:r>
            </a:p>
          </p:txBody>
        </p:sp>
        <p:sp>
          <p:nvSpPr>
            <p:cNvPr id="9223" name="Text Box 11"/>
            <p:cNvSpPr txBox="1">
              <a:spLocks noChangeArrowheads="1"/>
            </p:cNvSpPr>
            <p:nvPr/>
          </p:nvSpPr>
          <p:spPr bwMode="auto">
            <a:xfrm>
              <a:off x="2064" y="3408"/>
              <a:ext cx="1680" cy="327"/>
            </a:xfrm>
            <a:prstGeom prst="rect">
              <a:avLst/>
            </a:prstGeom>
            <a:solidFill>
              <a:srgbClr val="FF00FF">
                <a:alpha val="6313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растения</a:t>
              </a:r>
            </a:p>
          </p:txBody>
        </p:sp>
        <p:sp>
          <p:nvSpPr>
            <p:cNvPr id="9224" name="Text Box 12"/>
            <p:cNvSpPr txBox="1">
              <a:spLocks noChangeArrowheads="1"/>
            </p:cNvSpPr>
            <p:nvPr/>
          </p:nvSpPr>
          <p:spPr bwMode="auto">
            <a:xfrm>
              <a:off x="3888" y="2880"/>
              <a:ext cx="1680" cy="327"/>
            </a:xfrm>
            <a:prstGeom prst="rect">
              <a:avLst/>
            </a:prstGeom>
            <a:solidFill>
              <a:srgbClr val="FF00FF">
                <a:alpha val="6313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человек</a:t>
              </a:r>
            </a:p>
          </p:txBody>
        </p:sp>
        <p:sp>
          <p:nvSpPr>
            <p:cNvPr id="9225" name="Line 23"/>
            <p:cNvSpPr>
              <a:spLocks noChangeShapeType="1"/>
            </p:cNvSpPr>
            <p:nvPr/>
          </p:nvSpPr>
          <p:spPr bwMode="auto">
            <a:xfrm flipH="1">
              <a:off x="1488" y="2448"/>
              <a:ext cx="13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25"/>
            <p:cNvSpPr>
              <a:spLocks noChangeShapeType="1"/>
            </p:cNvSpPr>
            <p:nvPr/>
          </p:nvSpPr>
          <p:spPr bwMode="auto">
            <a:xfrm>
              <a:off x="3216" y="2448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26"/>
            <p:cNvSpPr>
              <a:spLocks noChangeShapeType="1"/>
            </p:cNvSpPr>
            <p:nvPr/>
          </p:nvSpPr>
          <p:spPr bwMode="auto">
            <a:xfrm flipH="1">
              <a:off x="2928" y="249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922713" y="3467100"/>
            <a:ext cx="1441450" cy="2089150"/>
            <a:chOff x="1927" y="2160"/>
            <a:chExt cx="908" cy="1316"/>
          </a:xfrm>
        </p:grpSpPr>
        <p:pic>
          <p:nvPicPr>
            <p:cNvPr id="10262" name="Picture 3" descr="Люди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7" y="2160"/>
              <a:ext cx="908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3" name="Rectangle 4"/>
            <p:cNvSpPr>
              <a:spLocks noChangeArrowheads="1"/>
            </p:cNvSpPr>
            <p:nvPr/>
          </p:nvSpPr>
          <p:spPr bwMode="auto">
            <a:xfrm>
              <a:off x="1927" y="2160"/>
              <a:ext cx="908" cy="1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Rectangle 5"/>
            <p:cNvSpPr>
              <a:spLocks noChangeArrowheads="1"/>
            </p:cNvSpPr>
            <p:nvPr/>
          </p:nvSpPr>
          <p:spPr bwMode="auto">
            <a:xfrm>
              <a:off x="2472" y="2323"/>
              <a:ext cx="363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5" name="Rectangle 6"/>
            <p:cNvSpPr>
              <a:spLocks noChangeArrowheads="1"/>
            </p:cNvSpPr>
            <p:nvPr/>
          </p:nvSpPr>
          <p:spPr bwMode="auto">
            <a:xfrm>
              <a:off x="2653" y="2614"/>
              <a:ext cx="182" cy="8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1412875"/>
            <a:ext cx="30765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01625" y="496888"/>
            <a:ext cx="8510588" cy="6556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Связь между живой и неживой природой</a:t>
            </a:r>
          </a:p>
        </p:txBody>
      </p:sp>
      <p:sp>
        <p:nvSpPr>
          <p:cNvPr id="47113" name="Rectangle 9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268413"/>
            <a:ext cx="7696200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Неживая 				    Живая</a:t>
            </a:r>
          </a:p>
        </p:txBody>
      </p:sp>
      <p:pic>
        <p:nvPicPr>
          <p:cNvPr id="10246" name="Picture 10" descr="j02938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989138"/>
            <a:ext cx="1443038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1" descr="J010198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932363" y="2500313"/>
            <a:ext cx="22574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2" descr="J00864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076825" y="3624263"/>
            <a:ext cx="195262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3" descr="j030493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7958138" y="4854575"/>
            <a:ext cx="554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0" name="Group 14"/>
          <p:cNvGrpSpPr>
            <a:grpSpLocks/>
          </p:cNvGrpSpPr>
          <p:nvPr/>
        </p:nvGrpSpPr>
        <p:grpSpPr bwMode="auto">
          <a:xfrm>
            <a:off x="179388" y="4025900"/>
            <a:ext cx="2860675" cy="1490663"/>
            <a:chOff x="113" y="2752"/>
            <a:chExt cx="1802" cy="939"/>
          </a:xfrm>
        </p:grpSpPr>
        <p:pic>
          <p:nvPicPr>
            <p:cNvPr id="10258" name="Picture 1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flipV="1">
              <a:off x="113" y="2922"/>
              <a:ext cx="180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Picture 1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13" y="3232"/>
              <a:ext cx="180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0" name="Picture 1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0800000">
              <a:off x="204" y="2752"/>
              <a:ext cx="149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Picture 1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0" y="3385"/>
              <a:ext cx="149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3490913" y="1773238"/>
            <a:ext cx="2665412" cy="4397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3490913" y="2133600"/>
            <a:ext cx="1512887" cy="8715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276600" y="2133600"/>
            <a:ext cx="1439863" cy="1584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205163" y="2420938"/>
            <a:ext cx="358775" cy="14398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55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9038" y="1238250"/>
            <a:ext cx="11620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2339975" y="2925763"/>
            <a:ext cx="1150938" cy="287337"/>
          </a:xfrm>
          <a:custGeom>
            <a:avLst/>
            <a:gdLst>
              <a:gd name="T0" fmla="*/ 45995053 w 21600"/>
              <a:gd name="T1" fmla="*/ 0 h 21600"/>
              <a:gd name="T2" fmla="*/ 0 w 21600"/>
              <a:gd name="T3" fmla="*/ 1911177 h 21600"/>
              <a:gd name="T4" fmla="*/ 45995053 w 21600"/>
              <a:gd name="T5" fmla="*/ 3822340 h 21600"/>
              <a:gd name="T6" fmla="*/ 61326772 w 21600"/>
              <a:gd name="T7" fmla="*/ 191117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E8E8E8"/>
              </a:gs>
              <a:gs pos="50000">
                <a:srgbClr val="99FFCC"/>
              </a:gs>
              <a:gs pos="100000">
                <a:srgbClr val="E8E8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2987675" y="4638675"/>
            <a:ext cx="935038" cy="287338"/>
          </a:xfrm>
          <a:custGeom>
            <a:avLst/>
            <a:gdLst>
              <a:gd name="T0" fmla="*/ 30357480 w 21600"/>
              <a:gd name="T1" fmla="*/ 0 h 21600"/>
              <a:gd name="T2" fmla="*/ 0 w 21600"/>
              <a:gd name="T3" fmla="*/ 1911183 h 21600"/>
              <a:gd name="T4" fmla="*/ 30357480 w 21600"/>
              <a:gd name="T5" fmla="*/ 3822367 h 21600"/>
              <a:gd name="T6" fmla="*/ 40476670 w 21600"/>
              <a:gd name="T7" fmla="*/ 191118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1645F"/>
              </a:gs>
              <a:gs pos="50000">
                <a:srgbClr val="02D8CE"/>
              </a:gs>
              <a:gs pos="100000">
                <a:srgbClr val="01645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 animBg="1"/>
      <p:bldP spid="47124" grpId="0" animBg="1"/>
      <p:bldP spid="47125" grpId="0" animBg="1"/>
      <p:bldP spid="47126" grpId="0" animBg="1"/>
      <p:bldP spid="47128" grpId="0" animBg="1"/>
      <p:bldP spid="47129" grpId="0" animBg="1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430</TotalTime>
  <Words>195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Облака</vt:lpstr>
      <vt:lpstr>Живая и неживая природа</vt:lpstr>
      <vt:lpstr>План:</vt:lpstr>
      <vt:lpstr>Презентация PowerPoint</vt:lpstr>
      <vt:lpstr>Основные признаки живой природы</vt:lpstr>
      <vt:lpstr>Игра « Живое неживое»</vt:lpstr>
      <vt:lpstr>Живая природа </vt:lpstr>
      <vt:lpstr>Физкультминутка </vt:lpstr>
      <vt:lpstr>Презентация PowerPoint</vt:lpstr>
      <vt:lpstr>Связь между живой и неживой природой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Коля</dc:creator>
  <cp:lastModifiedBy>Windows User</cp:lastModifiedBy>
  <cp:revision>21</cp:revision>
  <cp:lastPrinted>1601-01-01T00:00:00Z</cp:lastPrinted>
  <dcterms:created xsi:type="dcterms:W3CDTF">1601-01-01T00:00:00Z</dcterms:created>
  <dcterms:modified xsi:type="dcterms:W3CDTF">2017-12-01T13:45:28Z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