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6058C37-EBCB-4466-8F71-30268EFFB34A}" type="datetimeFigureOut">
              <a:rPr lang="ru-RU" smtClean="0"/>
              <a:t>09.01.2018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C4D1E87-315B-49C0-A240-2585134505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6"/>
            <a:ext cx="7175351" cy="4592801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>
                <a:effectLst/>
              </a:rPr>
              <a:t>«Как работать учителю с детьми девиантного поведения» </a:t>
            </a:r>
          </a:p>
        </p:txBody>
      </p:sp>
      <p:pic>
        <p:nvPicPr>
          <p:cNvPr id="1026" name="Picture 2" descr="http://www.мдоужуравушка.рф/Grypp/Karapuzy/kara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838" y="4005064"/>
            <a:ext cx="5889366" cy="257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045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577800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4-й </a:t>
            </a:r>
            <a:r>
              <a:rPr lang="ru-RU" b="1" dirty="0"/>
              <a:t>этап</a:t>
            </a:r>
            <a:r>
              <a:rPr lang="ru-RU" dirty="0"/>
              <a:t> </a:t>
            </a:r>
            <a:r>
              <a:rPr lang="ru-RU" b="1" dirty="0"/>
              <a:t>–</a:t>
            </a:r>
            <a:r>
              <a:rPr lang="ru-RU" dirty="0"/>
              <a:t> самостоятельности, готовности учащегося работать над собой: самоанализ, самокритика, самодисциплина, самоограничение и </a:t>
            </a:r>
            <a:r>
              <a:rPr lang="ru-RU" dirty="0" err="1"/>
              <a:t>т.д</a:t>
            </a:r>
            <a:r>
              <a:rPr lang="ru-RU" dirty="0"/>
              <a:t> </a:t>
            </a:r>
            <a:r>
              <a:rPr lang="ru-RU" b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45720" lvl="0" indent="0">
              <a:buNone/>
            </a:pPr>
            <a:endParaRPr lang="ru-RU" dirty="0"/>
          </a:p>
          <a:p>
            <a:pPr marL="45720" lvl="0" indent="0">
              <a:buNone/>
            </a:pPr>
            <a:endParaRPr lang="ru-RU" dirty="0"/>
          </a:p>
          <a:p>
            <a:pPr lvl="0"/>
            <a:r>
              <a:rPr lang="ru-RU" b="1" dirty="0"/>
              <a:t>Главное условие успеха</a:t>
            </a:r>
            <a:r>
              <a:rPr lang="ru-RU" dirty="0"/>
              <a:t> </a:t>
            </a:r>
            <a:r>
              <a:rPr lang="ru-RU" b="1" dirty="0"/>
              <a:t>–</a:t>
            </a:r>
            <a:r>
              <a:rPr lang="ru-RU" dirty="0"/>
              <a:t> это высокая культура общения и педагогический такт педагога, долготерпение и вера в силы учащегося, постоянная поддержка, стимулирование позитивного поведения и сведение к минимуму предупредительно-карательных мер в ответ на различные формы отклоняющегося от норм поведения.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59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721816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С учащимися, которые имеют склонность к </a:t>
            </a:r>
            <a:r>
              <a:rPr lang="ru-RU" b="1" dirty="0" err="1"/>
              <a:t>девиантному</a:t>
            </a:r>
            <a:r>
              <a:rPr lang="ru-RU" b="1" dirty="0"/>
              <a:t> поведению, с целью профилактики применяются различные формы работы:</a:t>
            </a:r>
            <a:r>
              <a:rPr lang="ru-RU" dirty="0"/>
              <a:t> </a:t>
            </a:r>
            <a:endParaRPr lang="ru-RU" dirty="0" smtClean="0"/>
          </a:p>
          <a:p>
            <a:pPr marL="45720" lvl="0" indent="0">
              <a:buNone/>
            </a:pPr>
            <a:endParaRPr lang="ru-RU" dirty="0"/>
          </a:p>
          <a:p>
            <a:pPr lvl="0"/>
            <a:r>
              <a:rPr lang="ru-RU" dirty="0"/>
              <a:t>индивидуальные личностно- ориентированные тренинги и беседы; </a:t>
            </a:r>
          </a:p>
          <a:p>
            <a:pPr lvl="0"/>
            <a:r>
              <a:rPr lang="ru-RU" dirty="0"/>
              <a:t>вовлечение во внеклассные мероприятия; </a:t>
            </a:r>
          </a:p>
          <a:p>
            <a:pPr lvl="0"/>
            <a:r>
              <a:rPr lang="ru-RU" dirty="0"/>
              <a:t>вовлечение в общественную жизнь учебного заведения (участие в спортивных мероприятиях, конкурсах прикладного творчества, конкурса рисунков и т. д</a:t>
            </a:r>
            <a:r>
              <a:rPr lang="ru-RU" dirty="0" smtClean="0"/>
              <a:t>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176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721816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При взаимодействии учителя на уроке с детьми девиантного поведения необходимо следовать таким рекомендациям:</a:t>
            </a:r>
            <a:r>
              <a:rPr lang="ru-RU" dirty="0"/>
              <a:t> </a:t>
            </a:r>
          </a:p>
          <a:p>
            <a:pPr lvl="0"/>
            <a:r>
              <a:rPr lang="ru-RU" b="1" dirty="0"/>
              <a:t>1</a:t>
            </a:r>
            <a:r>
              <a:rPr lang="ru-RU" dirty="0"/>
              <a:t> .сосредоточить внимание учащегося не только и не столько на усвоении общих составляющих содержания учебного предмета, сколько на нахождении каждым ребенком личностного смысла изучаемого предмета; </a:t>
            </a:r>
          </a:p>
          <a:p>
            <a:pPr lvl="0"/>
            <a:r>
              <a:rPr lang="ru-RU" b="1" dirty="0"/>
              <a:t>2</a:t>
            </a:r>
            <a:r>
              <a:rPr lang="ru-RU" dirty="0"/>
              <a:t> .помнить, что ребенок имеет право на ошибку; </a:t>
            </a:r>
          </a:p>
          <a:p>
            <a:pPr lvl="0"/>
            <a:r>
              <a:rPr lang="ru-RU" dirty="0"/>
              <a:t>ребенок всегда должен быть выслушан; в случае несогласия с его точкой зрения учитель тактично и предметно ее оспорит; </a:t>
            </a:r>
          </a:p>
          <a:p>
            <a:pPr lvl="0"/>
            <a:r>
              <a:rPr lang="ru-RU" b="1" dirty="0"/>
              <a:t>3.</a:t>
            </a:r>
            <a:r>
              <a:rPr lang="ru-RU" dirty="0"/>
              <a:t> использовать на уроке как можно больше наглядности, игровых моментов, </a:t>
            </a:r>
            <a:r>
              <a:rPr lang="ru-RU" dirty="0" err="1"/>
              <a:t>физминуток</a:t>
            </a:r>
            <a:r>
              <a:rPr lang="ru-RU" dirty="0"/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272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218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/>
              <a:t>4</a:t>
            </a:r>
            <a:r>
              <a:rPr lang="ru-RU" dirty="0"/>
              <a:t> .учащийся должен быть уверен, что ему не будут постоянно приводить в пример других ребят, его не будут сравнивать с другими, а только с самим собой на разных этапах роста; </a:t>
            </a:r>
          </a:p>
          <a:p>
            <a:pPr lvl="0"/>
            <a:r>
              <a:rPr lang="ru-RU" b="1" dirty="0"/>
              <a:t>5.</a:t>
            </a:r>
            <a:r>
              <a:rPr lang="ru-RU" dirty="0"/>
              <a:t> необходимо делать акцент на позитивное в анализе работы и поведения девиантного ребенка; </a:t>
            </a:r>
          </a:p>
          <a:p>
            <a:pPr lvl="0"/>
            <a:r>
              <a:rPr lang="ru-RU" b="1" dirty="0"/>
              <a:t>6</a:t>
            </a:r>
            <a:r>
              <a:rPr lang="ru-RU" dirty="0"/>
              <a:t> .учитывать в учебном процессе индивидуальные особенности девиантного ребенка: скорость восприятия, усвоения, характер мышления и запоминания, специфику речи и т.п.; </a:t>
            </a:r>
          </a:p>
          <a:p>
            <a:pPr lvl="0"/>
            <a:r>
              <a:rPr lang="ru-RU" b="1" dirty="0"/>
              <a:t>7.</a:t>
            </a:r>
            <a:r>
              <a:rPr lang="ru-RU" dirty="0"/>
              <a:t> не требовать от ребенка невозможного и не пытаться унизить его чувство собственного достоинства; оказывать своевременную и ненавязчивую помощь; </a:t>
            </a:r>
          </a:p>
          <a:p>
            <a:pPr lvl="0"/>
            <a:r>
              <a:rPr lang="ru-RU" b="1" dirty="0"/>
              <a:t>8</a:t>
            </a:r>
            <a:r>
              <a:rPr lang="ru-RU" dirty="0"/>
              <a:t> .не вести борьбу с ребенком по разным незначительным поводам и пустякам; </a:t>
            </a:r>
          </a:p>
          <a:p>
            <a:pPr lvl="0"/>
            <a:r>
              <a:rPr lang="ru-RU" b="1" dirty="0"/>
              <a:t>9.</a:t>
            </a:r>
            <a:r>
              <a:rPr lang="ru-RU" dirty="0"/>
              <a:t> нельзя использовать агрессивные методы воздействия воспитания и наказания, так как агрессивность — это следствие враждебности, а урок — не поле битвы.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235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721816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 </a:t>
            </a:r>
            <a:r>
              <a:rPr lang="ru-RU" dirty="0"/>
              <a:t> </a:t>
            </a:r>
            <a:r>
              <a:rPr lang="ru-RU" i="1" dirty="0"/>
              <a:t>В заключении предлагаю притчу о перевёрнутом камне</a:t>
            </a:r>
            <a:r>
              <a:rPr lang="ru-RU" dirty="0"/>
              <a:t> </a:t>
            </a:r>
          </a:p>
          <a:p>
            <a:pPr lvl="0"/>
            <a:r>
              <a:rPr lang="ru-RU" i="1" dirty="0"/>
              <a:t>Притча о перевернутом камне.</a:t>
            </a:r>
            <a:r>
              <a:rPr lang="ru-RU" dirty="0"/>
              <a:t> </a:t>
            </a:r>
          </a:p>
          <a:p>
            <a:pPr lvl="0"/>
            <a:r>
              <a:rPr lang="ru-RU" i="1" dirty="0"/>
              <a:t>Один странствующий искатель истины увидел большой камень, на котором было написано "Переверни и читай". Он с трудом перевернул его и прочел на другой стороне: "Зачем ты ищешь нового знания, если не обращаешь внимания на то, что уже знаешь?«</a:t>
            </a:r>
            <a:r>
              <a:rPr lang="ru-RU" dirty="0"/>
              <a:t> </a:t>
            </a:r>
          </a:p>
          <a:p>
            <a:pPr lvl="0"/>
            <a:r>
              <a:rPr lang="ru-RU" dirty="0"/>
              <a:t>Эта притча как нельзя лучше подтверждает наш сегодняшний разговор о детях. Истина на поверхности. Зачастую проблемы в поведении детей, их трудности - в нас самих. В нашем диктате, лжи, в нашем эгоизме, себялюбии.  </a:t>
            </a:r>
          </a:p>
          <a:p>
            <a:pPr lvl="0"/>
            <a:r>
              <a:rPr lang="ru-RU" dirty="0"/>
              <a:t>Вот те главные слова, которые сегодня мы должны сказать своим ученикам:  </a:t>
            </a:r>
            <a:r>
              <a:rPr lang="ru-RU" b="1" i="1" dirty="0"/>
              <a:t>"Я вас понимаю, ценю и принимаю, когда вам трудно, я буду рядом; вместе мы все преодолеем".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48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 descr="Спасибо за внимание! 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059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157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60648"/>
            <a:ext cx="7605464" cy="6336704"/>
          </a:xfrm>
        </p:spPr>
        <p:txBody>
          <a:bodyPr>
            <a:normAutofit fontScale="47500" lnSpcReduction="20000"/>
          </a:bodyPr>
          <a:lstStyle/>
          <a:p>
            <a:pPr marL="45720" lvl="0" indent="0">
              <a:buNone/>
            </a:pPr>
            <a:r>
              <a:rPr lang="ru-RU" sz="5100" i="1" dirty="0"/>
              <a:t>Кто-то, когда-то, должен ответить,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Высветив правду, истину вскрыв,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Что же такое – трудные дети?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Вечный вопрос и больной как нарыв.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Вот он сидит перед нами, глядите,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Сжался пружиной, отчаялся он,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Словно стена без дверей и без </a:t>
            </a:r>
            <a:r>
              <a:rPr lang="ru-RU" sz="5100" i="1" dirty="0" smtClean="0"/>
              <a:t>окон…</a:t>
            </a:r>
            <a:r>
              <a:rPr lang="ru-RU" sz="5100" dirty="0" smtClean="0"/>
              <a:t> </a:t>
            </a:r>
          </a:p>
          <a:p>
            <a:pPr marL="45720" lvl="0" indent="0">
              <a:buNone/>
            </a:pPr>
            <a:endParaRPr lang="ru-RU" sz="5100" dirty="0"/>
          </a:p>
          <a:p>
            <a:pPr marL="45720" lvl="0" indent="0">
              <a:buNone/>
            </a:pPr>
            <a:r>
              <a:rPr lang="ru-RU" sz="5100" i="1" dirty="0"/>
              <a:t>Вот они, главные истины эти: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Поздно заметили… поздно учли…</a:t>
            </a:r>
            <a:r>
              <a:rPr lang="ru-RU" sz="5100" dirty="0"/>
              <a:t> </a:t>
            </a:r>
            <a:endParaRPr lang="ru-RU" sz="5100" dirty="0" smtClean="0"/>
          </a:p>
          <a:p>
            <a:pPr marL="45720" lvl="0" indent="0">
              <a:buNone/>
            </a:pPr>
            <a:endParaRPr lang="ru-RU" sz="5100" dirty="0"/>
          </a:p>
          <a:p>
            <a:pPr marL="45720" lvl="0" indent="0">
              <a:buNone/>
            </a:pPr>
            <a:r>
              <a:rPr lang="ru-RU" sz="5100" i="1" dirty="0"/>
              <a:t>Нет! Не рождаются трудные дети!</a:t>
            </a:r>
            <a:r>
              <a:rPr lang="ru-RU" sz="5100" dirty="0"/>
              <a:t> </a:t>
            </a:r>
          </a:p>
          <a:p>
            <a:pPr marL="45720" lvl="0" indent="0">
              <a:buNone/>
            </a:pPr>
            <a:r>
              <a:rPr lang="ru-RU" sz="5100" i="1" dirty="0"/>
              <a:t>Просто им вовремя не помогли.</a:t>
            </a:r>
            <a:r>
              <a:rPr lang="ru-RU" sz="5100" dirty="0"/>
              <a:t> </a:t>
            </a:r>
          </a:p>
          <a:p>
            <a:pPr marL="45720" lvl="0" indent="0" algn="r">
              <a:buNone/>
            </a:pPr>
            <a:r>
              <a:rPr lang="ru-RU" sz="5100" i="1" dirty="0"/>
              <a:t>С. Давидович</a:t>
            </a:r>
            <a:r>
              <a:rPr lang="ru-RU" sz="51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66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649808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Для успешной деятельности ребенка при обучении в школе необходимо оптимальное состояние познавательных функций—внимания, памяти, мышления. По данным разных авторов, от 6 до 24 % детей, пришедших в школу, не готовы согласовывать свои действия с общепринятыми требованиями и нормами. Для таких ребят характерны недостаточная концентрация внимания, неустойчивая память, повышенная отвлекаемость, слабость самоуправления, неуверенность, тревожность, агрессивность. Поэтому они не в состоянии обучаться наравне с другими детьми.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40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64980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Хроническое проявление данных нарушений в поведении детей вызывает у них достаточно стойкое отвращение  к учебе, несмотря на стандартный уровень интеллекта, специфическая особенность которого – цикличность. Чередование небольших периодов (5-15 минут) работы и «отдыха—непроизвольного отключения» не позволяет выдерживать школьный режим—40-минутные уроки, в течение которых требуется постоянное внимание и продуктивная работа без отвлечений с соблюдением дисциплинарных требований. Именно такие ученики составляют группу повышенного риска развития девиантного поведения и вызывают отчаяние, как у учителей, так и у родителей учеников.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7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649808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/>
              <a:t>С самого рождения человек попадает в общество. Он растет, развивается и умирает в нем. На развитие человека оказывает влияние множество различных факторов, как биологических, так и социальных. Главным социальным фактором, влияющим на становление личности, является семья. Семьи бывают совершенно разными. В зависимости от состава семьи, от отношений в семье к членам семьи и вообще к окружающим людям человек смотрит на мир положительно или отрицательно, формирует свои взгляды, строит свои отношения с окружающими. Исследователи отмечают, что в последние годы большая деловая загруженность родителей, длительные командировки и т.п. становятся одной из причин развития у ребенка девиантного поведения, </a:t>
            </a:r>
            <a:r>
              <a:rPr lang="ru-RU" dirty="0" smtClean="0"/>
              <a:t>поскольку </a:t>
            </a:r>
            <a:r>
              <a:rPr lang="ru-RU" dirty="0"/>
              <a:t>ребенок, лишенный внимания и контроля со стороны родителей, более подвержен отрицательному влиянию асоциальной среды.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79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721816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Исследователи </a:t>
            </a:r>
            <a:r>
              <a:rPr lang="ru-RU" dirty="0"/>
              <a:t>отмечают особое значение для возможного развития отклоняющегося поведения ребенка его неумеренно робкого, пассивного или, наоборот, агрессивного поведения, нарушения дисциплины. </a:t>
            </a:r>
          </a:p>
          <a:p>
            <a:pPr lvl="0"/>
            <a:r>
              <a:rPr lang="ru-RU" dirty="0"/>
              <a:t>Академическая неуспеваемость, особенно начавшаяся в начальных классах. Положение неуспевающего ученика кроме чувства неполноценности может привести к попыткам компенсации за счет самоутверждения в асоциальной деятельности. </a:t>
            </a:r>
          </a:p>
          <a:p>
            <a:pPr lvl="0"/>
            <a:r>
              <a:rPr lang="ru-RU" dirty="0"/>
              <a:t>Конфликтные отношения со сверстниками и педагогами. Отсутствие конструктивного контакта со сверстниками и педагогами приводит к тому, что образовательное учреждение из места самореализации ребенка, раскрытия его потенциальных возможностей становится дополнительным </a:t>
            </a:r>
            <a:r>
              <a:rPr lang="ru-RU" dirty="0" err="1"/>
              <a:t>стрессогенным</a:t>
            </a:r>
            <a:r>
              <a:rPr lang="ru-RU" dirty="0"/>
              <a:t> фактором.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27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533456" cy="572181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Следующей значимой общностью, в которую входит ребенок, является группа сверстников. На этом уровне в качестве наиболее значимых факторов риска проявления девиантного поведения можно выделить следующие: </a:t>
            </a:r>
          </a:p>
          <a:p>
            <a:pPr lvl="0"/>
            <a:r>
              <a:rPr lang="ru-RU" b="1" dirty="0"/>
              <a:t>1.</a:t>
            </a:r>
            <a:r>
              <a:rPr lang="ru-RU" dirty="0"/>
              <a:t> </a:t>
            </a:r>
            <a:r>
              <a:rPr lang="ru-RU" dirty="0" smtClean="0"/>
              <a:t>Наличие </a:t>
            </a:r>
            <a:r>
              <a:rPr lang="ru-RU" dirty="0"/>
              <a:t>в ближайшем окружении ребенка или подростка лиц с </a:t>
            </a:r>
            <a:r>
              <a:rPr lang="ru-RU" dirty="0" err="1"/>
              <a:t>девиантным</a:t>
            </a:r>
            <a:r>
              <a:rPr lang="ru-RU" dirty="0"/>
              <a:t> поведением. </a:t>
            </a:r>
          </a:p>
          <a:p>
            <a:pPr lvl="0"/>
            <a:r>
              <a:rPr lang="ru-RU" b="1" dirty="0"/>
              <a:t>2.</a:t>
            </a:r>
            <a:r>
              <a:rPr lang="ru-RU" dirty="0"/>
              <a:t> </a:t>
            </a:r>
            <a:r>
              <a:rPr lang="ru-RU" dirty="0" smtClean="0"/>
              <a:t>Одобрение </a:t>
            </a:r>
            <a:r>
              <a:rPr lang="ru-RU" dirty="0"/>
              <a:t>асоциального поведения в ближайшем окружении ребенка. </a:t>
            </a:r>
          </a:p>
          <a:p>
            <a:pPr lvl="0"/>
            <a:r>
              <a:rPr lang="ru-RU" b="1" dirty="0"/>
              <a:t>3.</a:t>
            </a:r>
            <a:r>
              <a:rPr lang="ru-RU" dirty="0"/>
              <a:t> </a:t>
            </a:r>
            <a:r>
              <a:rPr lang="ru-RU" dirty="0" smtClean="0"/>
              <a:t>Отчуждение </a:t>
            </a:r>
            <a:r>
              <a:rPr lang="ru-RU" dirty="0"/>
              <a:t>или конфликтные взаимоотношения со сверстниками. </a:t>
            </a:r>
          </a:p>
          <a:p>
            <a:pPr lvl="0"/>
            <a:r>
              <a:rPr lang="ru-RU" dirty="0"/>
              <a:t>Эти дети, ослабленные социально, морально и физически, нуждаются и в поддержке, и в помощи. Часто эти дети   депрессивные, закомплексованные, попавшие в сложные жизненные ситуации.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352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57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С этой целью целесообразно каждому педагогу овладеть системой индивидуальной работы с учащимися девиантного поведения, которая условно включает несколько этапов: </a:t>
            </a:r>
          </a:p>
          <a:p>
            <a:pPr lvl="0"/>
            <a:r>
              <a:rPr lang="ru-RU" b="1" dirty="0"/>
              <a:t>1-й этап</a:t>
            </a:r>
            <a:r>
              <a:rPr lang="ru-RU" dirty="0"/>
              <a:t> </a:t>
            </a:r>
            <a:r>
              <a:rPr lang="ru-RU" b="1" dirty="0"/>
              <a:t>-</a:t>
            </a:r>
            <a:r>
              <a:rPr lang="ru-RU" dirty="0"/>
              <a:t> контактный, в ходе которого снимается смысловой и эмоциональный барьер между учащимся и педагогом. В процессе беседы с учащимся педагог сначала задает ситуативные по содержанию вопросы, предполагающие ответ «да» (Ты любишь маму? Ты хотел бы в каникулы отдохнуть в лагере?). Это снижает порог сопротивления. Затем можно поговорить об интересах, увлечениях, при этом подчеркнуть индивидуальность, оригинальность личности учащегося. И только потом можно обсудить отклоняющееся поведение (Непонятно, как человек с такими качествами, интересами, возможностями мог поступить так-то, заниматься этим и т.д.) и предложить выработать общий план действий по изменению ситуации.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74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5721816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2-й этап</a:t>
            </a:r>
            <a:r>
              <a:rPr lang="ru-RU" dirty="0"/>
              <a:t> </a:t>
            </a:r>
            <a:r>
              <a:rPr lang="ru-RU" b="1" dirty="0"/>
              <a:t>-</a:t>
            </a:r>
            <a:r>
              <a:rPr lang="ru-RU" dirty="0"/>
              <a:t> диагностический, возможен только при доверительных отношениях. Изучение системы нравственных представлений, мотивов, особенностей развития и т.д. данного учащегося может проводиться со всем классом, чтобы он не чувствовал себя объектом особого внимания. На основе диагностики разрабатывается и составляется программа индивидуальной помощи, рекомендации педагогам, родителям. </a:t>
            </a:r>
            <a:endParaRPr lang="ru-RU" dirty="0" smtClean="0"/>
          </a:p>
          <a:p>
            <a:r>
              <a:rPr lang="ru-RU" b="1" dirty="0"/>
              <a:t>3-й этап</a:t>
            </a:r>
            <a:r>
              <a:rPr lang="ru-RU" dirty="0"/>
              <a:t> </a:t>
            </a:r>
            <a:r>
              <a:rPr lang="ru-RU" b="1" dirty="0"/>
              <a:t>-</a:t>
            </a:r>
            <a:r>
              <a:rPr lang="ru-RU" dirty="0"/>
              <a:t> коррекционный, на котором педагогическая помощь заключается в создании ситуации успеха, условий для участия в полезной общественно и личностно значимой деятельности, осуществляется контроль и помощь в установлении отношений с окружающими, положительное подкрепление, стимулирование. 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78125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1037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«Как работать учителю с детьми девиантного поведения» </vt:lpstr>
      <vt:lpstr>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работать учителю с детьми девиантного поведения»</dc:title>
  <dc:creator>user</dc:creator>
  <cp:lastModifiedBy>user</cp:lastModifiedBy>
  <cp:revision>5</cp:revision>
  <dcterms:created xsi:type="dcterms:W3CDTF">2018-01-09T05:16:33Z</dcterms:created>
  <dcterms:modified xsi:type="dcterms:W3CDTF">2018-01-09T06:02:05Z</dcterms:modified>
</cp:coreProperties>
</file>