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6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5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6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8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9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BDDE0-4B58-41A7-AA01-5F4F6BB6669B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9F50-B20F-4366-B0D8-0A6FF658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8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727200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/>
              <a:t>                              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                    </a:t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               </a:t>
            </a:r>
            <a:br>
              <a:rPr lang="ru-RU" sz="1300" dirty="0" smtClean="0"/>
            </a:br>
            <a:r>
              <a:rPr lang="ru-RU" sz="2200" b="1" dirty="0">
                <a:solidFill>
                  <a:srgbClr val="FFFF00"/>
                </a:solidFill>
              </a:rPr>
              <a:t>МАДОУ  Детский сад</a:t>
            </a:r>
            <a:r>
              <a:rPr lang="ru-RU" sz="2200" dirty="0">
                <a:solidFill>
                  <a:srgbClr val="FFFF00"/>
                </a:solidFill>
              </a:rPr>
              <a:t/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rgbClr val="FFFF00"/>
                </a:solidFill>
              </a:rPr>
              <a:t>комбинированного вида № 15</a:t>
            </a:r>
            <a:r>
              <a:rPr lang="ru-RU" sz="2200" dirty="0">
                <a:solidFill>
                  <a:srgbClr val="FFFF00"/>
                </a:solidFill>
              </a:rPr>
              <a:t/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rgbClr val="FFFF00"/>
                </a:solidFill>
              </a:rPr>
              <a:t>«</a:t>
            </a:r>
            <a:r>
              <a:rPr lang="ru-RU" sz="2200" b="1" dirty="0" smtClean="0">
                <a:solidFill>
                  <a:srgbClr val="FFFF00"/>
                </a:solidFill>
              </a:rPr>
              <a:t>Березка»</a:t>
            </a:r>
            <a:br>
              <a:rPr lang="ru-RU" sz="2200" b="1" dirty="0" smtClean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rgbClr val="FFFF00"/>
                </a:solidFill>
              </a:rPr>
              <a:t/>
            </a:r>
            <a:br>
              <a:rPr lang="ru-RU" sz="2200" b="1" dirty="0">
                <a:solidFill>
                  <a:srgbClr val="FFFF00"/>
                </a:solidFill>
              </a:rPr>
            </a:br>
            <a:r>
              <a:rPr lang="ru-RU" sz="1300" b="1" dirty="0" smtClean="0">
                <a:solidFill>
                  <a:srgbClr val="FFFF00"/>
                </a:solidFill>
              </a:rPr>
              <a:t>                                                          </a:t>
            </a:r>
            <a:r>
              <a:rPr lang="ru-RU" sz="6000" b="1" dirty="0" smtClean="0">
                <a:solidFill>
                  <a:srgbClr val="FFFF00"/>
                </a:solidFill>
              </a:rPr>
              <a:t>Творческий </a:t>
            </a:r>
            <a:r>
              <a:rPr lang="ru-RU" sz="6000" b="1" dirty="0">
                <a:solidFill>
                  <a:srgbClr val="FFFF00"/>
                </a:solidFill>
              </a:rPr>
              <a:t>проект</a:t>
            </a:r>
            <a:r>
              <a:rPr lang="ru-RU" sz="6000" dirty="0">
                <a:solidFill>
                  <a:srgbClr val="FFFF00"/>
                </a:solidFill>
              </a:rPr>
              <a:t/>
            </a:r>
            <a:br>
              <a:rPr lang="ru-RU" sz="6000" dirty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      </a:t>
            </a:r>
            <a:r>
              <a:rPr lang="ru-RU" sz="6000" b="1" dirty="0" smtClean="0">
                <a:solidFill>
                  <a:srgbClr val="FFFF00"/>
                </a:solidFill>
              </a:rPr>
              <a:t>« </a:t>
            </a:r>
            <a:r>
              <a:rPr lang="ru-RU" sz="6000" b="1" dirty="0">
                <a:solidFill>
                  <a:srgbClr val="FFFF00"/>
                </a:solidFill>
              </a:rPr>
              <a:t>Мы творим прекрасное</a:t>
            </a:r>
            <a:r>
              <a:rPr lang="ru-RU" sz="6000" b="1" dirty="0" smtClean="0">
                <a:solidFill>
                  <a:srgbClr val="FFFF00"/>
                </a:solidFill>
              </a:rPr>
              <a:t>»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(</a:t>
            </a:r>
            <a:r>
              <a:rPr lang="ru-RU" b="1" dirty="0">
                <a:solidFill>
                  <a:srgbClr val="FFFF00"/>
                </a:solidFill>
              </a:rPr>
              <a:t>Использование нетрадиционных техник рисования </a:t>
            </a: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FF00"/>
                </a:solidFill>
              </a:rPr>
              <a:t>развитии творческих способностей дошкольников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ru-RU" sz="2200" b="1" dirty="0" smtClean="0">
                <a:solidFill>
                  <a:srgbClr val="FFFF00"/>
                </a:solidFill>
              </a:rPr>
              <a:t>Проект </a:t>
            </a:r>
            <a:r>
              <a:rPr lang="ru-RU" sz="2200" b="1" dirty="0">
                <a:solidFill>
                  <a:srgbClr val="FFFF00"/>
                </a:solidFill>
              </a:rPr>
              <a:t>подготовили и </a:t>
            </a:r>
            <a:r>
              <a:rPr lang="ru-RU" sz="2200" b="1" dirty="0" smtClean="0">
                <a:solidFill>
                  <a:srgbClr val="FFFF00"/>
                </a:solidFill>
              </a:rPr>
              <a:t>реализовали воспитатели:</a:t>
            </a:r>
            <a:r>
              <a:rPr lang="ru-RU" sz="2200" dirty="0">
                <a:solidFill>
                  <a:srgbClr val="FFFF00"/>
                </a:solidFill>
              </a:rPr>
              <a:t/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sz="2200" b="1" dirty="0">
                <a:solidFill>
                  <a:srgbClr val="FFFF00"/>
                </a:solidFill>
              </a:rPr>
              <a:t>                                        </a:t>
            </a:r>
            <a:r>
              <a:rPr lang="ru-RU" sz="2200" b="1" dirty="0" smtClean="0">
                <a:solidFill>
                  <a:srgbClr val="FFFF00"/>
                </a:solidFill>
              </a:rPr>
              <a:t>                                                                           </a:t>
            </a:r>
            <a:r>
              <a:rPr lang="ru-RU" sz="2200" b="1" dirty="0" smtClean="0">
                <a:solidFill>
                  <a:srgbClr val="FFFF00"/>
                </a:solidFill>
              </a:rPr>
              <a:t>Савельева Олеся Андреевна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Савельева Лиана Яковлевна </a:t>
            </a:r>
            <a:r>
              <a:rPr lang="ru-RU" sz="2200" dirty="0" smtClean="0">
                <a:solidFill>
                  <a:srgbClr val="FFFF00"/>
                </a:solidFill>
              </a:rPr>
              <a:t/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</a:rPr>
              <a:t>                                                   </a:t>
            </a:r>
            <a:r>
              <a:rPr lang="ru-RU" sz="2200" dirty="0">
                <a:solidFill>
                  <a:srgbClr val="FFFF00"/>
                </a:solidFill>
              </a:rPr>
              <a:t/>
            </a:r>
            <a:br>
              <a:rPr lang="ru-RU" sz="2200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«Снежинка» (</a:t>
            </a:r>
            <a:r>
              <a:rPr lang="ru-RU" b="1" dirty="0" err="1">
                <a:solidFill>
                  <a:srgbClr val="FFFF00"/>
                </a:solidFill>
              </a:rPr>
              <a:t>пуантизм</a:t>
            </a:r>
            <a:r>
              <a:rPr lang="ru-RU" b="1" dirty="0">
                <a:solidFill>
                  <a:srgbClr val="FFFF00"/>
                </a:solidFill>
              </a:rPr>
              <a:t>-рисование точками)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481932"/>
            <a:ext cx="3878262" cy="24876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596232"/>
            <a:ext cx="3687762" cy="23733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4256088"/>
            <a:ext cx="3687762" cy="241490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256088"/>
            <a:ext cx="3878261" cy="24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17"/>
            <a:ext cx="10515600" cy="18049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FFFF00"/>
                </a:solidFill>
              </a:rPr>
              <a:t>Плакаты </a:t>
            </a:r>
            <a:r>
              <a:rPr lang="ru-RU" b="1" dirty="0">
                <a:solidFill>
                  <a:srgbClr val="FFFF00"/>
                </a:solidFill>
              </a:rPr>
              <a:t>« мамочке» </a:t>
            </a:r>
            <a:r>
              <a:rPr lang="ru-RU" b="1" dirty="0" smtClean="0">
                <a:solidFill>
                  <a:srgbClr val="FFFF00"/>
                </a:solidFill>
              </a:rPr>
              <a:t>и «Дед Мороз»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(</a:t>
            </a:r>
            <a:r>
              <a:rPr lang="ru-RU" b="1" dirty="0">
                <a:solidFill>
                  <a:srgbClr val="FFFF00"/>
                </a:solidFill>
              </a:rPr>
              <a:t>рисование с помощью открыток)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" y="1968388"/>
            <a:ext cx="5202844" cy="3562004"/>
          </a:xfrm>
          <a:prstGeom prst="rect">
            <a:avLst/>
          </a:prstGeom>
        </p:spPr>
      </p:pic>
      <p:pic>
        <p:nvPicPr>
          <p:cNvPr id="5" name="Рисунок 4" descr="C:\Users\Дима\Desktop\Все фото детского сада\Групавое фото\груповые фото\20161107_160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981126"/>
            <a:ext cx="4702175" cy="345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36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Мишка» (рисование ластиком)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9988"/>
            <a:ext cx="3746500" cy="24368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055688"/>
            <a:ext cx="4203700" cy="25511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2888"/>
            <a:ext cx="3746500" cy="243363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4052888"/>
            <a:ext cx="4259897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89099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>
                <a:solidFill>
                  <a:srgbClr val="FFFF00"/>
                </a:solidFill>
              </a:rPr>
              <a:t>Плакаты «Елка</a:t>
            </a:r>
            <a:r>
              <a:rPr lang="ru-RU" b="1" dirty="0">
                <a:solidFill>
                  <a:srgbClr val="FFFF00"/>
                </a:solidFill>
              </a:rPr>
              <a:t>» </a:t>
            </a:r>
            <a:r>
              <a:rPr lang="ru-RU" b="1" dirty="0" smtClean="0">
                <a:solidFill>
                  <a:srgbClr val="FFFF00"/>
                </a:solidFill>
              </a:rPr>
              <a:t>и «</a:t>
            </a:r>
            <a:r>
              <a:rPr lang="ru-RU" b="1" dirty="0">
                <a:solidFill>
                  <a:srgbClr val="FFFF00"/>
                </a:solidFill>
              </a:rPr>
              <a:t>С </a:t>
            </a:r>
            <a:r>
              <a:rPr lang="ru-RU" b="1" dirty="0" smtClean="0">
                <a:solidFill>
                  <a:srgbClr val="FFFF00"/>
                </a:solidFill>
              </a:rPr>
              <a:t>днем рождения»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Рисование ладошками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F:\НЕТРАДИЦИОННЫЕ ТЕХНИКИ РИСОВАНИЯ ФОТО\техника отпечатков\14457107242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08980"/>
            <a:ext cx="4660900" cy="393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008981"/>
            <a:ext cx="5327650" cy="39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Бабочка» (</a:t>
            </a:r>
            <a:r>
              <a:rPr lang="ru-RU" b="1" dirty="0" err="1">
                <a:solidFill>
                  <a:srgbClr val="FFFF00"/>
                </a:solidFill>
              </a:rPr>
              <a:t>монотопия</a:t>
            </a:r>
            <a:r>
              <a:rPr lang="ru-RU" b="1" dirty="0">
                <a:solidFill>
                  <a:srgbClr val="FFFF00"/>
                </a:solidFill>
              </a:rPr>
              <a:t>-рисунок на сгибах листа)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:\Users\Дима\Desktop\Все фото детского сада\Наши занятия\рисование\20160905_1111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2" y="1919287"/>
            <a:ext cx="3730798" cy="323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има\Desktop\Все фото детского сада\Наши занятия\рисование\20160905_105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919286"/>
            <a:ext cx="4102100" cy="3236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19099"/>
            <a:ext cx="10515600" cy="2501899"/>
          </a:xfrm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b="1" dirty="0" smtClean="0">
                <a:solidFill>
                  <a:srgbClr val="FFFF00"/>
                </a:solidFill>
              </a:rPr>
              <a:t>Рисование </a:t>
            </a:r>
            <a:r>
              <a:rPr lang="ru-RU" b="1" dirty="0">
                <a:solidFill>
                  <a:srgbClr val="FFFF00"/>
                </a:solidFill>
              </a:rPr>
              <a:t>крашенной солью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«</a:t>
            </a:r>
            <a:r>
              <a:rPr lang="ru-RU" b="1" dirty="0">
                <a:solidFill>
                  <a:srgbClr val="FFFF00"/>
                </a:solidFill>
              </a:rPr>
              <a:t>Каждому свой домик»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F:\НЕТРАДИЦИОННЫЕ ТЕХНИКИ РИСОВАНИЯ ФОТО\песок\20151020_1615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" y="1433816"/>
            <a:ext cx="3507971" cy="229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ЕТРАДИЦИОННЫЕ ТЕХНИКИ РИСОВАНИЯ ФОТО\песок\20160315_1053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952"/>
            <a:ext cx="3827463" cy="22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НЕТРАДИЦИОННЫЕ ТЕХНИКИ РИСОВАНИЯ ФОТО\песок\144836871180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" y="4217352"/>
            <a:ext cx="3514725" cy="22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НЕТРАДИЦИОННЫЕ ТЕХНИКИ РИСОВАНИЯ ФОТО\песок\IMG-20151110-WA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7352"/>
            <a:ext cx="3827463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03" y="6064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Волшебное царство» (</a:t>
            </a:r>
            <a:r>
              <a:rPr lang="ru-RU" b="1" dirty="0" err="1">
                <a:solidFill>
                  <a:srgbClr val="FFFF00"/>
                </a:solidFill>
              </a:rPr>
              <a:t>колаж</a:t>
            </a:r>
            <a:r>
              <a:rPr lang="ru-RU" b="1" dirty="0">
                <a:solidFill>
                  <a:srgbClr val="FFFF00"/>
                </a:solidFill>
              </a:rPr>
              <a:t>)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" y="1155657"/>
            <a:ext cx="2680855" cy="248134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13" y="1170031"/>
            <a:ext cx="3200400" cy="24669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3" y="1155657"/>
            <a:ext cx="3248025" cy="248134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" y="4064001"/>
            <a:ext cx="2680855" cy="2274252"/>
          </a:xfrm>
          <a:prstGeom prst="rect">
            <a:avLst/>
          </a:prstGeom>
        </p:spPr>
      </p:pic>
      <p:pic>
        <p:nvPicPr>
          <p:cNvPr id="8" name="Рисунок 7" descr="C:\Users\Дима\Desktop\Все фото детского сада\Изобразительная деятельность\рисование\20161107_1343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3" y="4064002"/>
            <a:ext cx="3200400" cy="227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Дима\Desktop\Все фото детского сада\Групавое фото\груповые фото\20161107_1603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03" y="4064002"/>
            <a:ext cx="3149600" cy="2094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0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42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                               Итоги </a:t>
            </a:r>
            <a:r>
              <a:rPr lang="ru-RU" sz="4000" b="1" dirty="0">
                <a:solidFill>
                  <a:srgbClr val="FFC000"/>
                </a:solidFill>
              </a:rPr>
              <a:t>проекта:</a:t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 </a:t>
            </a:r>
            <a:r>
              <a:rPr lang="ru-RU" sz="2700" b="1" dirty="0" smtClean="0">
                <a:solidFill>
                  <a:srgbClr val="FFFF00"/>
                </a:solidFill>
              </a:rPr>
              <a:t>По </a:t>
            </a:r>
            <a:r>
              <a:rPr lang="ru-RU" sz="2700" b="1" dirty="0">
                <a:solidFill>
                  <a:srgbClr val="FFFF00"/>
                </a:solidFill>
              </a:rPr>
              <a:t>окончании реализации проекта «Мы творим прекрасное»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 мы достигли следующих результатов: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-Дети старшей группы «Солнышко» слушали различную художественную литературу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-Дети просматривали  </a:t>
            </a:r>
            <a:r>
              <a:rPr lang="ru-RU" sz="2700" b="1" dirty="0" err="1" smtClean="0">
                <a:solidFill>
                  <a:srgbClr val="FFFF00"/>
                </a:solidFill>
              </a:rPr>
              <a:t>картины,исполненные</a:t>
            </a:r>
            <a:r>
              <a:rPr lang="ru-RU" sz="2700" b="1" dirty="0" smtClean="0">
                <a:solidFill>
                  <a:srgbClr val="FFFF00"/>
                </a:solidFill>
              </a:rPr>
              <a:t> </a:t>
            </a:r>
            <a:r>
              <a:rPr lang="ru-RU" sz="2700" b="1" dirty="0">
                <a:solidFill>
                  <a:srgbClr val="FFFF00"/>
                </a:solidFill>
              </a:rPr>
              <a:t>в различных техниках рисования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 -Ребята совместно с воспитателями рисовали в различных техниках нетрадиционного </a:t>
            </a:r>
            <a:r>
              <a:rPr lang="ru-RU" sz="2700" b="1" dirty="0" err="1">
                <a:solidFill>
                  <a:srgbClr val="FFFF00"/>
                </a:solidFill>
              </a:rPr>
              <a:t>рисования:пальцевая</a:t>
            </a:r>
            <a:r>
              <a:rPr lang="ru-RU" sz="2700" b="1" dirty="0">
                <a:solidFill>
                  <a:srgbClr val="FFFF00"/>
                </a:solidFill>
              </a:rPr>
              <a:t> живопись-</a:t>
            </a:r>
            <a:r>
              <a:rPr lang="ru-RU" sz="2700" b="1" dirty="0" err="1">
                <a:solidFill>
                  <a:srgbClr val="FFFF00"/>
                </a:solidFill>
              </a:rPr>
              <a:t>хэппинг,техника</a:t>
            </a:r>
            <a:r>
              <a:rPr lang="ru-RU" sz="2700" b="1" dirty="0">
                <a:solidFill>
                  <a:srgbClr val="FFFF00"/>
                </a:solidFill>
              </a:rPr>
              <a:t> «</a:t>
            </a:r>
            <a:r>
              <a:rPr lang="ru-RU" sz="2700" b="1" dirty="0" err="1">
                <a:solidFill>
                  <a:srgbClr val="FFFF00"/>
                </a:solidFill>
              </a:rPr>
              <a:t>тампование</a:t>
            </a:r>
            <a:r>
              <a:rPr lang="ru-RU" sz="2700" b="1" dirty="0">
                <a:solidFill>
                  <a:srgbClr val="FFFF00"/>
                </a:solidFill>
              </a:rPr>
              <a:t>»,тычок жесткой полусухой </a:t>
            </a:r>
            <a:r>
              <a:rPr lang="ru-RU" sz="2700" b="1" dirty="0" err="1">
                <a:solidFill>
                  <a:srgbClr val="FFFF00"/>
                </a:solidFill>
              </a:rPr>
              <a:t>кистью,восковые</a:t>
            </a:r>
            <a:r>
              <a:rPr lang="ru-RU" sz="2700" b="1" dirty="0">
                <a:solidFill>
                  <a:srgbClr val="FFFF00"/>
                </a:solidFill>
              </a:rPr>
              <a:t> мелки и </a:t>
            </a:r>
            <a:r>
              <a:rPr lang="ru-RU" sz="2700" b="1" dirty="0" err="1">
                <a:solidFill>
                  <a:srgbClr val="FFFF00"/>
                </a:solidFill>
              </a:rPr>
              <a:t>акварель,техника</a:t>
            </a:r>
            <a:r>
              <a:rPr lang="ru-RU" sz="2700" b="1" dirty="0">
                <a:solidFill>
                  <a:srgbClr val="FFFF00"/>
                </a:solidFill>
              </a:rPr>
              <a:t> «</a:t>
            </a:r>
            <a:r>
              <a:rPr lang="ru-RU" sz="2700" b="1" dirty="0" err="1">
                <a:solidFill>
                  <a:srgbClr val="FFFF00"/>
                </a:solidFill>
              </a:rPr>
              <a:t>Монотопия</a:t>
            </a:r>
            <a:r>
              <a:rPr lang="ru-RU" sz="2700" b="1" dirty="0">
                <a:solidFill>
                  <a:srgbClr val="FFFF00"/>
                </a:solidFill>
              </a:rPr>
              <a:t>»,техника рисования по мокрому </a:t>
            </a:r>
            <a:r>
              <a:rPr lang="ru-RU" sz="2700" b="1" dirty="0" err="1">
                <a:solidFill>
                  <a:srgbClr val="FFFF00"/>
                </a:solidFill>
              </a:rPr>
              <a:t>листу,рисование</a:t>
            </a:r>
            <a:r>
              <a:rPr lang="ru-RU" sz="2700" b="1" dirty="0">
                <a:solidFill>
                  <a:srgbClr val="FFFF00"/>
                </a:solidFill>
              </a:rPr>
              <a:t> с помощью открыток, пальчиковое рисование с помощью песка ,манной крупы, крашенной </a:t>
            </a:r>
            <a:r>
              <a:rPr lang="ru-RU" sz="2700" b="1" dirty="0" err="1">
                <a:solidFill>
                  <a:srgbClr val="FFFF00"/>
                </a:solidFill>
              </a:rPr>
              <a:t>соли,техника</a:t>
            </a:r>
            <a:r>
              <a:rPr lang="ru-RU" sz="2700" b="1" dirty="0">
                <a:solidFill>
                  <a:srgbClr val="FFFF00"/>
                </a:solidFill>
              </a:rPr>
              <a:t> рисования </a:t>
            </a:r>
            <a:r>
              <a:rPr lang="ru-RU" sz="2700" b="1" dirty="0" err="1">
                <a:solidFill>
                  <a:srgbClr val="FFFF00"/>
                </a:solidFill>
              </a:rPr>
              <a:t>ластиком,техника</a:t>
            </a:r>
            <a:r>
              <a:rPr lang="ru-RU" sz="2700" b="1" dirty="0">
                <a:solidFill>
                  <a:srgbClr val="FFFF00"/>
                </a:solidFill>
              </a:rPr>
              <a:t> отпечатков рук и </a:t>
            </a:r>
            <a:r>
              <a:rPr lang="ru-RU" sz="2700" b="1" dirty="0" err="1">
                <a:solidFill>
                  <a:srgbClr val="FFFF00"/>
                </a:solidFill>
              </a:rPr>
              <a:t>листиков,разрисовка</a:t>
            </a:r>
            <a:r>
              <a:rPr lang="ru-RU" sz="2700" b="1" dirty="0">
                <a:solidFill>
                  <a:srgbClr val="FFFF00"/>
                </a:solidFill>
              </a:rPr>
              <a:t> мелких </a:t>
            </a:r>
            <a:r>
              <a:rPr lang="ru-RU" sz="2700" b="1" dirty="0" err="1">
                <a:solidFill>
                  <a:srgbClr val="FFFF00"/>
                </a:solidFill>
              </a:rPr>
              <a:t>эллементов,пластилинография,техника</a:t>
            </a:r>
            <a:r>
              <a:rPr lang="ru-RU" sz="2700" b="1" dirty="0">
                <a:solidFill>
                  <a:srgbClr val="FFFF00"/>
                </a:solidFill>
              </a:rPr>
              <a:t> рисования «</a:t>
            </a:r>
            <a:r>
              <a:rPr lang="ru-RU" sz="2700" b="1" dirty="0" err="1">
                <a:solidFill>
                  <a:srgbClr val="FFFF00"/>
                </a:solidFill>
              </a:rPr>
              <a:t>Пуантизм</a:t>
            </a:r>
            <a:r>
              <a:rPr lang="ru-RU" sz="2700" b="1" dirty="0">
                <a:solidFill>
                  <a:srgbClr val="FFFF00"/>
                </a:solidFill>
              </a:rPr>
              <a:t>»,техника коллаж.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</a:rPr>
              <a:t>- Дети ,совместно с воспитателями нарисовали итоговый плакат «Волшебное </a:t>
            </a:r>
            <a:r>
              <a:rPr lang="ru-RU" sz="2700" b="1" dirty="0" err="1">
                <a:solidFill>
                  <a:srgbClr val="FFFF00"/>
                </a:solidFill>
              </a:rPr>
              <a:t>царство»,в</a:t>
            </a:r>
            <a:r>
              <a:rPr lang="ru-RU" sz="2700" b="1" dirty="0">
                <a:solidFill>
                  <a:srgbClr val="FFFF00"/>
                </a:solidFill>
              </a:rPr>
              <a:t> стиле «</a:t>
            </a:r>
            <a:r>
              <a:rPr lang="ru-RU" sz="2700" b="1" dirty="0" err="1">
                <a:solidFill>
                  <a:srgbClr val="FFFF00"/>
                </a:solidFill>
              </a:rPr>
              <a:t>колаж</a:t>
            </a:r>
            <a:r>
              <a:rPr lang="ru-RU" sz="2700" b="1" dirty="0">
                <a:solidFill>
                  <a:srgbClr val="FFFF00"/>
                </a:solidFill>
              </a:rPr>
              <a:t>». В ходе работы над плакатом использовались следующие техники нетрадиционного рисования:</a:t>
            </a:r>
            <a:br>
              <a:rPr lang="ru-RU" sz="2700" b="1" dirty="0">
                <a:solidFill>
                  <a:srgbClr val="FFFF00"/>
                </a:solidFill>
              </a:rPr>
            </a:br>
            <a:r>
              <a:rPr lang="ru-RU" sz="2700" b="1" dirty="0" err="1">
                <a:solidFill>
                  <a:srgbClr val="FFFF00"/>
                </a:solidFill>
              </a:rPr>
              <a:t>Фон,пауантизм,тампование,приклеивание</a:t>
            </a:r>
            <a:r>
              <a:rPr lang="ru-RU" sz="2700" b="1" dirty="0">
                <a:solidFill>
                  <a:srgbClr val="FFFF00"/>
                </a:solidFill>
              </a:rPr>
              <a:t> </a:t>
            </a:r>
            <a:r>
              <a:rPr lang="ru-RU" sz="2700" b="1" dirty="0" err="1">
                <a:solidFill>
                  <a:srgbClr val="FFFF00"/>
                </a:solidFill>
              </a:rPr>
              <a:t>открыток,пластилинография,риование</a:t>
            </a:r>
            <a:r>
              <a:rPr lang="ru-RU" sz="2700" b="1" dirty="0">
                <a:solidFill>
                  <a:srgbClr val="FFFF00"/>
                </a:solidFill>
              </a:rPr>
              <a:t> крашенной солью.</a:t>
            </a:r>
            <a:br>
              <a:rPr lang="ru-RU" sz="2700" b="1" dirty="0">
                <a:solidFill>
                  <a:srgbClr val="FFFF00"/>
                </a:solidFill>
              </a:rPr>
            </a:br>
            <a:endParaRPr lang="ru-RU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6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Описание </a:t>
            </a:r>
            <a:r>
              <a:rPr lang="ru-RU" b="1" dirty="0">
                <a:solidFill>
                  <a:srgbClr val="FFC000"/>
                </a:solidFill>
              </a:rPr>
              <a:t>результатов, полученных в ходе </a:t>
            </a:r>
            <a:r>
              <a:rPr lang="ru-RU" b="1" dirty="0" smtClean="0">
                <a:solidFill>
                  <a:srgbClr val="FFC000"/>
                </a:solidFill>
              </a:rPr>
              <a:t>             реализации проекта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sz="3600" dirty="0" smtClean="0">
                <a:solidFill>
                  <a:srgbClr val="FFFF00"/>
                </a:solidFill>
              </a:rPr>
              <a:t>Диагностика </a:t>
            </a:r>
            <a:r>
              <a:rPr lang="ru-RU" sz="3600" dirty="0">
                <a:solidFill>
                  <a:srgbClr val="FFFF00"/>
                </a:solidFill>
              </a:rPr>
              <a:t>на начало реализации проекта проводилась через диагностические занятия.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Показатели уровня художественных способностей выявлялись по следующим параметрам: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Самостоятельный выбор замысла рисунка.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Умение передавать выразительность образа, используя нетрадиционные приемы рисования.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Выбор техники рисунка.</a:t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00"/>
                </a:solidFill>
              </a:rPr>
              <a:t>Умение передавать необычность, оригинальность образа.</a:t>
            </a:r>
            <a:br>
              <a:rPr lang="ru-RU" sz="3600" dirty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2675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FFC000"/>
                </a:solidFill>
              </a:rPr>
              <a:t>Вид проекта: </a:t>
            </a:r>
            <a:r>
              <a:rPr lang="ru-RU" sz="3200" b="1" dirty="0" smtClean="0">
                <a:solidFill>
                  <a:srgbClr val="FFFF00"/>
                </a:solidFill>
              </a:rPr>
              <a:t>творческий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Цель </a:t>
            </a:r>
            <a:r>
              <a:rPr lang="ru-RU" sz="3200" b="1" dirty="0" smtClean="0">
                <a:solidFill>
                  <a:srgbClr val="FFC000"/>
                </a:solidFill>
              </a:rPr>
              <a:t>проекта </a:t>
            </a:r>
            <a:r>
              <a:rPr lang="ru-RU" sz="3200" dirty="0" smtClean="0">
                <a:solidFill>
                  <a:srgbClr val="FFFF00"/>
                </a:solidFill>
              </a:rPr>
              <a:t>:</a:t>
            </a:r>
            <a:r>
              <a:rPr lang="ru-RU" sz="3200" dirty="0">
                <a:solidFill>
                  <a:srgbClr val="FFFF00"/>
                </a:solidFill>
              </a:rPr>
              <a:t>Развитие художественно-творческих способностей детей старшего дошкольного возраста посредством использования нетрадиционной техники </a:t>
            </a:r>
            <a:r>
              <a:rPr lang="ru-RU" sz="3200" dirty="0" smtClean="0">
                <a:solidFill>
                  <a:srgbClr val="FFFF00"/>
                </a:solidFill>
              </a:rPr>
              <a:t>рисования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C000"/>
                </a:solidFill>
              </a:rPr>
              <a:t>Задачи </a:t>
            </a:r>
            <a:r>
              <a:rPr lang="ru-RU" sz="2800" b="1" dirty="0" smtClean="0">
                <a:solidFill>
                  <a:srgbClr val="FFC000"/>
                </a:solidFill>
              </a:rPr>
              <a:t>проекта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  <a:r>
              <a:rPr lang="ru-RU" sz="2800" dirty="0">
                <a:solidFill>
                  <a:srgbClr val="FFFF00"/>
                </a:solidFill>
              </a:rPr>
              <a:t>Знакомить детей старшего дошкольного возраста с нетрадиционными способами рисования,  формировать интерес к изобразительной деятельности;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Способствовать овладению дошкольниками  техническими приемами работы  с различными изобразительными материалами: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Побуждать воспитанников  самостоятельно  применять нетрадиционные техники рисования (монотипия, печатание листьями, рисование пальчиками, тиснение, </a:t>
            </a:r>
            <a:r>
              <a:rPr lang="ru-RU" sz="2800" dirty="0" err="1">
                <a:solidFill>
                  <a:srgbClr val="FFFF00"/>
                </a:solidFill>
              </a:rPr>
              <a:t>тычкование</a:t>
            </a:r>
            <a:r>
              <a:rPr lang="ru-RU" sz="2800" dirty="0">
                <a:solidFill>
                  <a:srgbClr val="FFFF00"/>
                </a:solidFill>
              </a:rPr>
              <a:t> и т.д.)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Содействовать знакомству родителей с нетрадиционными техниками рисования; стимулировать их совместное творчество с детьми.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-739775"/>
            <a:ext cx="10515600" cy="76993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Составители проекта </a:t>
            </a:r>
            <a:r>
              <a:rPr lang="ru-RU" sz="3200" dirty="0" smtClean="0">
                <a:solidFill>
                  <a:srgbClr val="FFFF00"/>
                </a:solidFill>
              </a:rPr>
              <a:t>: Воспитатели  </a:t>
            </a:r>
            <a:r>
              <a:rPr lang="ru-RU" sz="3200" dirty="0">
                <a:solidFill>
                  <a:srgbClr val="FFFF00"/>
                </a:solidFill>
              </a:rPr>
              <a:t>МАДОУ детский сад комбинированного вида № 15 «Березка»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Савельева Олеся Андреевна, Савельева Лиана </a:t>
            </a:r>
            <a:r>
              <a:rPr lang="ru-RU" sz="3200" dirty="0" smtClean="0">
                <a:solidFill>
                  <a:srgbClr val="FFFF00"/>
                </a:solidFill>
              </a:rPr>
              <a:t>Яковлевна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Срок реализации </a:t>
            </a:r>
            <a:r>
              <a:rPr lang="ru-RU" sz="3200" b="1" dirty="0" smtClean="0">
                <a:solidFill>
                  <a:srgbClr val="FFC000"/>
                </a:solidFill>
              </a:rPr>
              <a:t>проекта</a:t>
            </a:r>
            <a:r>
              <a:rPr lang="ru-RU" sz="3200" dirty="0" smtClean="0">
                <a:solidFill>
                  <a:srgbClr val="FFFF00"/>
                </a:solidFill>
              </a:rPr>
              <a:t>:</a:t>
            </a:r>
            <a:r>
              <a:rPr lang="ru-RU" sz="3200" dirty="0">
                <a:solidFill>
                  <a:srgbClr val="FFFF00"/>
                </a:solidFill>
              </a:rPr>
              <a:t>24 октября –  25 ноября 2016 </a:t>
            </a:r>
            <a:r>
              <a:rPr lang="ru-RU" sz="3200" dirty="0" smtClean="0">
                <a:solidFill>
                  <a:srgbClr val="FFFF00"/>
                </a:solidFill>
              </a:rPr>
              <a:t>года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Исполнители проекта и основных </a:t>
            </a:r>
            <a:r>
              <a:rPr lang="ru-RU" sz="3200" b="1" dirty="0" smtClean="0">
                <a:solidFill>
                  <a:srgbClr val="FFC000"/>
                </a:solidFill>
              </a:rPr>
              <a:t>мероприятий</a:t>
            </a:r>
            <a:r>
              <a:rPr lang="ru-RU" sz="3200" dirty="0" smtClean="0">
                <a:solidFill>
                  <a:srgbClr val="FFFF00"/>
                </a:solidFill>
              </a:rPr>
              <a:t>: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Воспитатели</a:t>
            </a:r>
            <a:r>
              <a:rPr lang="ru-RU" sz="3200" dirty="0">
                <a:solidFill>
                  <a:srgbClr val="FFFF00"/>
                </a:solidFill>
              </a:rPr>
              <a:t>,  воспитанники старшей группы «Солнышко», родители воспитанников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1830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FFC000"/>
                </a:solidFill>
              </a:rPr>
              <a:t>Ожидаемые результаты реализации </a:t>
            </a:r>
            <a:r>
              <a:rPr lang="ru-RU" sz="3600" b="1" dirty="0" smtClean="0">
                <a:solidFill>
                  <a:srgbClr val="FFC000"/>
                </a:solidFill>
              </a:rPr>
              <a:t>проекта: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</a:rPr>
              <a:t>формирование </a:t>
            </a:r>
            <a:r>
              <a:rPr lang="ru-RU" sz="2800" b="1" dirty="0">
                <a:solidFill>
                  <a:srgbClr val="FFFF00"/>
                </a:solidFill>
              </a:rPr>
              <a:t>у детей старшего дошкольного возраста знаний о нетрадиционных способах рисования;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-владение </a:t>
            </a:r>
            <a:r>
              <a:rPr lang="ru-RU" sz="2800" b="1" dirty="0">
                <a:solidFill>
                  <a:srgbClr val="FFFF00"/>
                </a:solidFill>
              </a:rPr>
              <a:t>дошкольниками техническими приемами работы  с различными изобразительными материалами;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-умение </a:t>
            </a:r>
            <a:r>
              <a:rPr lang="ru-RU" sz="2800" b="1" dirty="0">
                <a:solidFill>
                  <a:srgbClr val="FFFF00"/>
                </a:solidFill>
              </a:rPr>
              <a:t>воспитанников самостоятельно  применять нетрадиционные техники рисования;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-повышение </a:t>
            </a:r>
            <a:r>
              <a:rPr lang="ru-RU" sz="2800" b="1" dirty="0">
                <a:solidFill>
                  <a:srgbClr val="FFFF00"/>
                </a:solidFill>
              </a:rPr>
              <a:t>профессионального уровня и педагогической компетентности педагогов ДОУ по формированию художественно – творческих способностей детей младшего дошкольного возраста посредством использования нетрадиционной техники рисования;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-повышение </a:t>
            </a:r>
            <a:r>
              <a:rPr lang="ru-RU" sz="2800" b="1" dirty="0">
                <a:solidFill>
                  <a:srgbClr val="FFFF00"/>
                </a:solidFill>
              </a:rPr>
              <a:t>компетентности родителей воспитанников в вопросе рисования с использованием нетрадиционной техники, активное участие родителей в совместных творческих проектах.</a:t>
            </a:r>
          </a:p>
        </p:txBody>
      </p:sp>
    </p:spTree>
    <p:extLst>
      <p:ext uri="{BB962C8B-B14F-4D97-AF65-F5344CB8AC3E}">
        <p14:creationId xmlns:p14="http://schemas.microsoft.com/office/powerpoint/2010/main" val="779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«Портрет мамы » (рисование пальчиками)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" y="1233228"/>
            <a:ext cx="3009207" cy="225690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37" y="1182688"/>
            <a:ext cx="3057525" cy="22288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37" y="3807893"/>
            <a:ext cx="4505325" cy="27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Грибочки» ( </a:t>
            </a:r>
            <a:r>
              <a:rPr lang="ru-RU" b="1" dirty="0" err="1">
                <a:solidFill>
                  <a:srgbClr val="FFFF00"/>
                </a:solidFill>
              </a:rPr>
              <a:t>пластилинография</a:t>
            </a:r>
            <a:r>
              <a:rPr lang="ru-RU" b="1" dirty="0">
                <a:solidFill>
                  <a:srgbClr val="FFFF00"/>
                </a:solidFill>
              </a:rPr>
              <a:t>)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:\Users\Дима\Desktop\Все фото детского сада\Изобразительная деятельность\аппликация\20161021_1059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8" y="1350226"/>
            <a:ext cx="3472642" cy="234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има\Desktop\Все фото детского сада\Изобразительная деятельность\аппликация\20161021_1059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1350226"/>
            <a:ext cx="3916362" cy="22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има\Desktop\Все фото детского сада\Изобразительная деятельность\аппликация\20161026_1834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2" y="4000500"/>
            <a:ext cx="6162675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Волшебные феи» (поролоновые рисунки).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5" y="1506090"/>
            <a:ext cx="3102495" cy="24309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506090"/>
            <a:ext cx="3689350" cy="243091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4202112"/>
            <a:ext cx="6667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«Ежик» (тычок жесткой полусухой кистью)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396"/>
            <a:ext cx="3594100" cy="23457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883396"/>
            <a:ext cx="3711575" cy="23457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4421808"/>
            <a:ext cx="3409950" cy="21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>
                <a:solidFill>
                  <a:srgbClr val="FFFF00"/>
                </a:solidFill>
              </a:rPr>
              <a:t>Подводный мир»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(</a:t>
            </a:r>
            <a:r>
              <a:rPr lang="ru-RU" b="1" dirty="0">
                <a:solidFill>
                  <a:srgbClr val="FFFF00"/>
                </a:solidFill>
              </a:rPr>
              <a:t>рисование по мокрому листу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2" y="1932810"/>
            <a:ext cx="2838796" cy="223196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92" y="1881598"/>
            <a:ext cx="2942908" cy="233439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882901"/>
            <a:ext cx="4343399" cy="37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122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                                                                      МАДОУ  Детский сад комбинированного вида № 15 «Березка»                                                            Творческий проект        « Мы творим прекрасное»   (Использование нетрадиционных техник рисования в развитии творческих способностей дошкольников)                                         Проект подготовили и реализовали воспитатели:                                                                                                                    Савельева Олеся Андреевна                                                                                                                    Савельева Лиана Яковлевна                                                           </vt:lpstr>
      <vt:lpstr>Вид проекта: творческий  Цель проекта :Развитие художественно-творческих способностей детей старшего дошкольного возраста посредством использования нетрадиционной техники рисования  Задачи проекта :Знакомить детей старшего дошкольного возраста с нетрадиционными способами рисования,  формировать интерес к изобразительной деятельности; Способствовать овладению дошкольниками  техническими приемами работы  с различными изобразительными материалами: Побуждать воспитанников  самостоятельно  применять нетрадиционные техники рисования (монотипия, печатание листьями, рисование пальчиками, тиснение, тычкование и т.д.) Содействовать знакомству родителей с нетрадиционными техниками рисования; стимулировать их совместное творчество с детьми.</vt:lpstr>
      <vt:lpstr>Составители проекта : Воспитатели  МАДОУ детский сад комбинированного вида № 15 «Березка» Савельева Олеся Андреевна, Савельева Лиана Яковлевна  Срок реализации проекта:24 октября –  25 ноября 2016 года  Исполнители проекта и основных мероприятий: Воспитатели,  воспитанники старшей группы «Солнышко», родители воспитанников  </vt:lpstr>
      <vt:lpstr>Ожидаемые результаты реализации проекта:  -формирование у детей старшего дошкольного возраста знаний о нетрадиционных способах рисования; -владение дошкольниками техническими приемами работы  с различными изобразительными материалами; -умение воспитанников самостоятельно  применять нетрадиционные техники рисования; -повышение профессионального уровня и педагогической компетентности педагогов ДОУ по формированию художественно – творческих способностей детей младшего дошкольного возраста посредством использования нетрадиционной техники рисования; -повышение компетентности родителей воспитанников в вопросе рисования с использованием нетрадиционной техники, активное участие родителей в совместных творческих проектах.</vt:lpstr>
      <vt:lpstr>«Портрет мамы » (рисование пальчиками) </vt:lpstr>
      <vt:lpstr>        «Грибочки» ( пластилинография) </vt:lpstr>
      <vt:lpstr> «Волшебные феи» (поролоновые рисунки). </vt:lpstr>
      <vt:lpstr> «Ежик» (тычок жесткой полусухой кистью)</vt:lpstr>
      <vt:lpstr>                   «Подводный мир»           (рисование по мокрому листу)</vt:lpstr>
      <vt:lpstr>«Снежинка» (пуантизм-рисование точками)</vt:lpstr>
      <vt:lpstr>         Плакаты « мамочке» и «Дед Мороз»           (рисование с помощью открыток)   </vt:lpstr>
      <vt:lpstr>         «Мишка» (рисование ластиком)</vt:lpstr>
      <vt:lpstr>      Плакаты «Елка» и «С днем рождения»                Рисование ладошками</vt:lpstr>
      <vt:lpstr>«Бабочка» (монотопия-рисунок на сгибах листа)  </vt:lpstr>
      <vt:lpstr>           Рисование крашенной солью                  «Каждому свой домик»</vt:lpstr>
      <vt:lpstr>        «Волшебное царство» (колаж)   </vt:lpstr>
      <vt:lpstr>                               Итоги проекта:  По окончании реализации проекта «Мы творим прекрасное»  мы достигли следующих результатов: -Дети старшей группы «Солнышко» слушали различную художественную литературу -Дети просматривали  картины,исполненные в различных техниках рисования  -Ребята совместно с воспитателями рисовали в различных техниках нетрадиционного рисования:пальцевая живопись-хэппинг,техника «тампование»,тычок жесткой полусухой кистью,восковые мелки и акварель,техника «Монотопия»,техника рисования по мокрому листу,рисование с помощью открыток, пальчиковое рисование с помощью песка ,манной крупы, крашенной соли,техника рисования ластиком,техника отпечатков рук и листиков,разрисовка мелких эллементов,пластилинография,техника рисования «Пуантизм»,техника коллаж. - Дети ,совместно с воспитателями нарисовали итоговый плакат «Волшебное царство»,в стиле «колаж». В ходе работы над плакатом использовались следующие техники нетрадиционного рисования: Фон,пауантизм,тампование,приклеивание открыток,пластилинография,риование крашенной солью. </vt:lpstr>
      <vt:lpstr>Описание результатов, полученных в ходе              реализации проекта   Диагностика на начало реализации проекта проводилась через диагностические занятия.  Показатели уровня художественных способностей выявлялись по следующим параметрам: Самостоятельный выбор замысла рисунка. Умение передавать выразительность образа, используя нетрадиционные приемы рисования. Выбор техники рисунка. Умение передавать необычность, оригинальность образа.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 Детский сад комбинированного вида № 15 «Березка»                                                                      Творческий проект        « Мы творим прекрасное»   (Использование нетрадиционных техник рисования в развитии творческих способностей дошкольников) </dc:title>
  <dc:creator>Олеся</dc:creator>
  <cp:lastModifiedBy>Олеся</cp:lastModifiedBy>
  <cp:revision>7</cp:revision>
  <dcterms:created xsi:type="dcterms:W3CDTF">2017-12-03T18:12:37Z</dcterms:created>
  <dcterms:modified xsi:type="dcterms:W3CDTF">2017-12-03T19:12:39Z</dcterms:modified>
</cp:coreProperties>
</file>