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95" r:id="rId3"/>
    <p:sldId id="257" r:id="rId4"/>
    <p:sldId id="285" r:id="rId5"/>
    <p:sldId id="259" r:id="rId6"/>
    <p:sldId id="260" r:id="rId7"/>
    <p:sldId id="261" r:id="rId8"/>
    <p:sldId id="278" r:id="rId9"/>
    <p:sldId id="270" r:id="rId10"/>
    <p:sldId id="273" r:id="rId11"/>
    <p:sldId id="275" r:id="rId12"/>
    <p:sldId id="277" r:id="rId13"/>
    <p:sldId id="289" r:id="rId14"/>
    <p:sldId id="290" r:id="rId15"/>
    <p:sldId id="291" r:id="rId16"/>
    <p:sldId id="292" r:id="rId17"/>
    <p:sldId id="293" r:id="rId18"/>
    <p:sldId id="287" r:id="rId19"/>
    <p:sldId id="288" r:id="rId20"/>
    <p:sldId id="263" r:id="rId21"/>
    <p:sldId id="294" r:id="rId22"/>
    <p:sldId id="280" r:id="rId23"/>
    <p:sldId id="264" r:id="rId24"/>
    <p:sldId id="282" r:id="rId25"/>
    <p:sldId id="283" r:id="rId26"/>
    <p:sldId id="284" r:id="rId27"/>
    <p:sldId id="265" r:id="rId28"/>
    <p:sldId id="268" r:id="rId29"/>
    <p:sldId id="266" r:id="rId30"/>
    <p:sldId id="286" r:id="rId31"/>
    <p:sldId id="271" r:id="rId32"/>
    <p:sldId id="281" r:id="rId33"/>
    <p:sldId id="26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0D76D-8072-49A8-A96E-752107A95334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89D0C-EBB2-4735-BDF9-3ED6C26D30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BEB1F35-F421-47D0-97A6-B099D6D72109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/>
              <a:t>Постановка учебной задачи.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2"/>
            <a:ext cx="7772400" cy="35004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Русский язык</a:t>
            </a:r>
            <a:br>
              <a:rPr lang="ru-RU" dirty="0" smtClean="0"/>
            </a:br>
            <a:r>
              <a:rPr lang="ru-RU" dirty="0" smtClean="0"/>
              <a:t>2Б класс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Тема: </a:t>
            </a:r>
            <a:r>
              <a:rPr lang="ru-RU" dirty="0" smtClean="0"/>
              <a:t>Закрепление умения </a:t>
            </a:r>
            <a:br>
              <a:rPr lang="ru-RU" dirty="0" smtClean="0"/>
            </a:br>
            <a:r>
              <a:rPr lang="ru-RU" dirty="0" smtClean="0"/>
              <a:t>писать слова с сочетаниями </a:t>
            </a:r>
            <a:br>
              <a:rPr lang="ru-RU" dirty="0" smtClean="0"/>
            </a:br>
            <a:r>
              <a:rPr lang="ru-RU" i="1" dirty="0" err="1" smtClean="0"/>
              <a:t>жи</a:t>
            </a:r>
            <a:r>
              <a:rPr lang="ru-RU" i="1" dirty="0" smtClean="0"/>
              <a:t>, </a:t>
            </a:r>
            <a:r>
              <a:rPr lang="ru-RU" i="1" dirty="0" err="1" smtClean="0"/>
              <a:t>ши</a:t>
            </a:r>
            <a:r>
              <a:rPr lang="ru-RU" i="1" dirty="0" smtClean="0"/>
              <a:t>, </a:t>
            </a:r>
            <a:r>
              <a:rPr lang="ru-RU" i="1" dirty="0" err="1" smtClean="0"/>
              <a:t>ча</a:t>
            </a:r>
            <a:r>
              <a:rPr lang="ru-RU" i="1" dirty="0" smtClean="0"/>
              <a:t>, </a:t>
            </a:r>
            <a:r>
              <a:rPr lang="ru-RU" i="1" dirty="0" err="1" smtClean="0"/>
              <a:t>ща</a:t>
            </a:r>
            <a:r>
              <a:rPr lang="ru-RU" i="1" dirty="0" smtClean="0"/>
              <a:t>, чу, </a:t>
            </a:r>
            <a:r>
              <a:rPr lang="ru-RU" i="1" dirty="0" err="1" smtClean="0"/>
              <a:t>щу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2318028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Учитель: Каширина Светлана </a:t>
            </a:r>
            <a:r>
              <a:rPr lang="ru-RU" dirty="0" err="1" smtClean="0">
                <a:solidFill>
                  <a:schemeClr val="tx1"/>
                </a:solidFill>
              </a:rPr>
              <a:t>Игорьевна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МБОУ»Лицей №9»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город Воронеж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00688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5643563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2438" y="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88"/>
            <a:ext cx="121443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29" t="12030" r="11427" b="9773"/>
          <a:stretch>
            <a:fillRect/>
          </a:stretch>
        </p:blipFill>
        <p:spPr bwMode="auto">
          <a:xfrm>
            <a:off x="285750" y="630238"/>
            <a:ext cx="11430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81198 -7.40741E-7 L 0.81198 0.7206 L -4.44444E-6 0.7206 L -4.44444E-6 -7.40741E-7 Z " pathEditMode="relative" rAng="0" ptsTypes="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0.81198 -7.40741E-7 L 0.81198 0.7206 L -4.44444E-6 0.7206 L -4.44444E-6 -7.40741E-7 Z " pathEditMode="relative" rAng="0" ptsTypes="FFFFF">
                                      <p:cBhvr>
                                        <p:cTn id="9" dur="5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4.44444E-6 0.7206 L 0.81112 -7.40741E-7 L -4.44444E-6 -7.40741E-7 Z " pathEditMode="relative" rAng="0" ptsTypes="FFFF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3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41 -0.0463 C 0.34219 -0.20069 0.58837 -0.14907 0.68941 0.07593 C 0.79046 0.28843 0.73039 0.59144 0.53369 0.74167 C 0.35469 0.88588 0.12483 0.85718 0.03264 0.65671 C -0.04947 0.47222 -0.00399 0.21296 0.16441 0.08125 C 0.31771 -0.04005 0.5132 -0.01875 0.59306 0.14977 C 0.66476 0.30741 0.62674 0.52639 0.48507 0.63495 C 0.35851 0.7338 0.19428 0.72245 0.13282 0.58032 C 0.07257 0.4544 0.09948 0.27894 0.21355 0.18773 C 0.31667 0.10972 0.44705 0.1132 0.49619 0.22454 C 0.54115 0.32107 0.52344 0.45995 0.43681 0.52801 C 0.36146 0.58704 0.26702 0.58519 0.22848 0.50602 C 0.19636 0.44097 0.20261 0.34421 0.2625 0.29884 C 0.31042 0.2588 0.37379 0.2507 0.39966 0.29838 C 0.4158 0.34051 0.41928 0.39074 0.3882 0.4206 C 0.36702 0.43912 0.34254 0.44676 0.32605 0.43171 C 0.31858 0.42431 0.3158 0.4169 0.31511 0.4044 " pathEditMode="relative" rAng="3784054" ptsTypes="fffffffffffffffff">
                                      <p:cBhvr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3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4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5 0.37338 C -0.01475 0.12685 0.14358 -0.08657 0.35608 -0.10093 C 0.55903 -0.11944 0.74896 0.0456 0.76164 0.28519 C 0.77761 0.50556 0.64428 0.71181 0.454 0.72639 C 0.28004 0.7375 0.11494 0.60116 0.10244 0.3956 C 0.08976 0.20787 0.20087 0.03102 0.36216 0.01644 C 0.51112 0.00556 0.65105 0.11968 0.66025 0.29236 C 0.66962 0.44676 0.58108 0.59745 0.44792 0.60509 C 0.32744 0.61597 0.21355 0.52778 0.20365 0.38796 C 0.19757 0.26273 0.26407 0.14167 0.36875 0.13449 C 0.46059 0.12685 0.55244 0.19329 0.55903 0.29977 C 0.56511 0.3919 0.51789 0.48009 0.44132 0.4875 C 0.37796 0.49445 0.31146 0.4544 0.30816 0.38079 C 0.30209 0.32153 0.32744 0.25903 0.37466 0.25185 C 0.4132 0.25185 0.45122 0.26667 0.4573 0.30671 C 0.46059 0.3331 0.454 0.35857 0.43525 0.36945 C 0.42587 0.37338 0.41928 0.37338 0.4099 0.36945 " pathEditMode="relative" rAng="0" ptsTypes="fffffffffffffffff">
                                      <p:cBhvr>
                                        <p:cTn id="18" dur="5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4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521493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27146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2643188"/>
            <a:ext cx="135731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5143500"/>
            <a:ext cx="1500187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214313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25" y="0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29" t="12030" r="11427" b="9773"/>
          <a:stretch>
            <a:fillRect/>
          </a:stretch>
        </p:blipFill>
        <p:spPr bwMode="auto">
          <a:xfrm>
            <a:off x="3929063" y="2992438"/>
            <a:ext cx="1357312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1111E-6 -8.51852E-6 L -0.14966 -0.26251 " pathEditMode="relative" ptsTypes="AA">
                                      <p:cBhvr>
                                        <p:cTn id="6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66 -0.26251 L 3.88889E-6 -0.01065 " pathEditMode="relative" ptsTypes="AA">
                                      <p:cBhvr>
                                        <p:cTn id="6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9.62963E-6 L -0.27553 -9.62963E-6 " pathEditMode="relative" ptsTypes="AA">
                                      <p:cBhvr>
                                        <p:cTn id="6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53 -1.48148E-6 L 0.00018 0.01064 " pathEditMode="relative" ptsTypes="AA">
                                      <p:cBhvr>
                                        <p:cTn id="7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6.2963E-6 L -0.2047 0.24143 " pathEditMode="relative" ptsTypes="AA">
                                      <p:cBhvr>
                                        <p:cTn id="7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7 0.24144 L -0.01581 0.02106 " pathEditMode="relative" ptsTypes="AA">
                                      <p:cBhvr>
                                        <p:cTn id="7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6.2963E-6 L 0.15747 0.22059 " pathEditMode="relative" ptsTypes="AA">
                                      <p:cBhvr>
                                        <p:cTn id="7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47 0.2206 L 0.01563 0.00022 " pathEditMode="relative" ptsTypes="AA">
                                      <p:cBhvr>
                                        <p:cTn id="8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2441 -0.01042 " pathEditMode="relative" ptsTypes="AA">
                                      <p:cBhvr>
                                        <p:cTn id="8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1 -0.01042 L 0.00782 0.01064 " pathEditMode="relative" ptsTypes="AA">
                                      <p:cBhvr>
                                        <p:cTn id="8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8.14815E-6 L 0.17327 -0.30464 " pathEditMode="relative" ptsTypes="AA">
                                      <p:cBhvr>
                                        <p:cTn id="9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327 -0.30463 L 0.0158 -0.02107 " pathEditMode="relative" ptsTypes="AA">
                                      <p:cBhvr>
                                        <p:cTn id="9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Мои рисунки\предлог урок\e2b4d9581651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429" t="12030" r="11427" b="9773"/>
          <a:stretch>
            <a:fillRect/>
          </a:stretch>
        </p:blipFill>
        <p:spPr bwMode="auto">
          <a:xfrm>
            <a:off x="285750" y="2428875"/>
            <a:ext cx="1643063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357438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C:\Documents and Settings\Admin\Мои документы\Мои рисунки\Организатор клипов (Microsoft)\j043687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7675" y="2455863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C 3.05556E-6 0.17547 0.08767 0.32037 0.19479 0.32037 C 0.32118 0.32037 0.36666 0.16019 0.38611 0.06366 L 0.4059 -0.06412 C 0.42534 -0.16018 0.47396 -0.32013 0.61684 -0.32013 C 0.70816 -0.32013 0.81198 -0.17592 0.81198 -4.44444E-6 C 0.81198 0.17547 0.70816 0.32037 0.61684 0.32037 C 0.47396 0.32037 0.42534 0.16019 0.4059 0.06366 L 0.38611 -0.06412 C 0.36666 -0.16018 0.32118 -0.32013 0.19479 -0.32013 C 0.08767 -0.32013 3.05556E-6 -0.17592 3.05556E-6 -4.44444E-6 Z " pathEditMode="relative" rAng="0" ptsTypes="ffFffffFfff">
                                      <p:cBhvr>
                                        <p:cTn id="6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1111E-6 C 3.05556E-6 0.16991 0.08784 0.30995 0.19496 0.30995 C 0.32135 0.30995 0.36701 0.15463 0.38628 0.06158 L 0.40607 -0.0618 C 0.42552 -0.15486 0.47413 -0.30949 0.61684 -0.30949 C 0.70833 -0.30949 0.81215 -0.17014 0.81215 -1.11111E-6 C 0.81215 0.16991 0.70833 0.30995 0.61684 0.30995 C 0.47413 0.30995 0.42552 0.15463 0.40607 0.06158 L 0.38628 -0.0618 C 0.36701 -0.15486 0.32135 -0.30949 0.19496 -0.30949 C 0.08784 -0.30949 3.05556E-6 -0.17014 3.05556E-6 -1.11111E-6 Z " pathEditMode="relative" rAng="0" ptsTypes="ffFffffFfff">
                                      <p:cBhvr>
                                        <p:cTn id="9" dur="3000" spd="-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то в галерее &quot;Картинки автомобиль для детей&quot; - Фотография 7 @ Среда, 20 марта 2013 (11:4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7707292" cy="60967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673895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пулярные - Новости - Новости Мариупол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728"/>
            <a:ext cx="7821512" cy="6357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85728"/>
            <a:ext cx="392909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latin typeface="Arial" pitchFamily="34" charset="0"/>
                <a:cs typeface="Arial" pitchFamily="34" charset="0"/>
              </a:rPr>
              <a:t>Машина часы поезд лыжи</a:t>
            </a:r>
            <a:r>
              <a:rPr lang="ru-RU" sz="6600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6600" dirty="0" smtClean="0">
                <a:latin typeface="Arial" pitchFamily="34" charset="0"/>
                <a:cs typeface="Arial" pitchFamily="34" charset="0"/>
              </a:rPr>
              <a:t>щука</a:t>
            </a:r>
            <a:br>
              <a:rPr lang="ru-RU" sz="6600" dirty="0" smtClean="0">
                <a:latin typeface="Arial" pitchFamily="34" charset="0"/>
                <a:cs typeface="Arial" pitchFamily="34" charset="0"/>
              </a:rPr>
            </a:b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71480"/>
            <a:ext cx="342902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latin typeface="Arial" pitchFamily="34" charset="0"/>
                <a:cs typeface="Arial" pitchFamily="34" charset="0"/>
              </a:rPr>
              <a:t>Ма</a:t>
            </a:r>
            <a:r>
              <a:rPr lang="ru-RU" sz="6000" u="sng" dirty="0" smtClean="0">
                <a:latin typeface="Arial" pitchFamily="34" charset="0"/>
                <a:cs typeface="Arial" pitchFamily="34" charset="0"/>
              </a:rPr>
              <a:t>ши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6000" u="sng" dirty="0" smtClean="0">
                <a:latin typeface="Arial" pitchFamily="34" charset="0"/>
                <a:cs typeface="Arial" pitchFamily="34" charset="0"/>
              </a:rPr>
              <a:t>ча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сы </a:t>
            </a:r>
            <a:r>
              <a:rPr lang="ru-RU" sz="60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поезд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 лы</a:t>
            </a:r>
            <a:r>
              <a:rPr lang="ru-RU" sz="6000" u="sng" dirty="0" smtClean="0">
                <a:latin typeface="Arial" pitchFamily="34" charset="0"/>
                <a:cs typeface="Arial" pitchFamily="34" charset="0"/>
              </a:rPr>
              <a:t>жи щу</a:t>
            </a:r>
            <a:r>
              <a:rPr lang="ru-RU" sz="6000" dirty="0" smtClean="0">
                <a:latin typeface="Arial" pitchFamily="34" charset="0"/>
                <a:cs typeface="Arial" pitchFamily="34" charset="0"/>
              </a:rPr>
              <a:t>ка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лнышко 0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7643866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парах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4429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4429156">
                <a:tc>
                  <a:txBody>
                    <a:bodyPr/>
                    <a:lstStyle/>
                    <a:p>
                      <a:endParaRPr lang="ru-RU" sz="4000" dirty="0" smtClean="0"/>
                    </a:p>
                    <a:p>
                      <a:pPr algn="ctr"/>
                      <a:r>
                        <a:rPr lang="ru-RU" sz="4000" dirty="0" smtClean="0"/>
                        <a:t>роща</a:t>
                      </a:r>
                    </a:p>
                    <a:p>
                      <a:pPr algn="ctr"/>
                      <a:r>
                        <a:rPr lang="ru-RU" sz="4000" dirty="0" smtClean="0"/>
                        <a:t>Марина</a:t>
                      </a:r>
                    </a:p>
                    <a:p>
                      <a:pPr algn="ctr"/>
                      <a:r>
                        <a:rPr lang="ru-RU" sz="4000" dirty="0" smtClean="0"/>
                        <a:t>моря</a:t>
                      </a:r>
                    </a:p>
                    <a:p>
                      <a:pPr algn="ctr"/>
                      <a:r>
                        <a:rPr lang="ru-RU" sz="4000" dirty="0" smtClean="0"/>
                        <a:t>чулок</a:t>
                      </a:r>
                    </a:p>
                    <a:p>
                      <a:pPr algn="ctr"/>
                      <a:r>
                        <a:rPr lang="ru-RU" sz="4000" dirty="0" smtClean="0"/>
                        <a:t>машина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   </a:t>
                      </a:r>
                    </a:p>
                    <a:p>
                      <a:pPr algn="ctr"/>
                      <a:r>
                        <a:rPr lang="ru-RU" sz="4000" dirty="0" smtClean="0"/>
                        <a:t>щука </a:t>
                      </a:r>
                    </a:p>
                    <a:p>
                      <a:pPr algn="ctr"/>
                      <a:r>
                        <a:rPr lang="ru-RU" sz="4000" dirty="0" smtClean="0"/>
                        <a:t>поля </a:t>
                      </a:r>
                    </a:p>
                    <a:p>
                      <a:pPr algn="ctr"/>
                      <a:r>
                        <a:rPr lang="ru-RU" sz="4000" dirty="0" smtClean="0"/>
                        <a:t>чашка</a:t>
                      </a:r>
                    </a:p>
                    <a:p>
                      <a:pPr algn="ctr"/>
                      <a:r>
                        <a:rPr lang="ru-RU" sz="4000" dirty="0" smtClean="0"/>
                        <a:t>жираф</a:t>
                      </a:r>
                    </a:p>
                    <a:p>
                      <a:pPr algn="ctr"/>
                      <a:r>
                        <a:rPr lang="ru-RU" sz="4000" dirty="0" smtClean="0"/>
                        <a:t>Алёша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парах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44291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4429156">
                <a:tc>
                  <a:txBody>
                    <a:bodyPr/>
                    <a:lstStyle/>
                    <a:p>
                      <a:endParaRPr lang="ru-RU" sz="4000" dirty="0" smtClean="0"/>
                    </a:p>
                    <a:p>
                      <a:pPr algn="ctr"/>
                      <a:r>
                        <a:rPr lang="ru-RU" sz="4000" dirty="0" smtClean="0"/>
                        <a:t>роща</a:t>
                      </a:r>
                    </a:p>
                    <a:p>
                      <a:pPr algn="ctr"/>
                      <a:r>
                        <a:rPr lang="ru-RU" sz="4000" dirty="0" smtClean="0"/>
                        <a:t>Марина</a:t>
                      </a:r>
                    </a:p>
                    <a:p>
                      <a:pPr algn="ctr"/>
                      <a:r>
                        <a:rPr lang="ru-RU" sz="4000" dirty="0" smtClean="0"/>
                        <a:t>моря</a:t>
                      </a:r>
                    </a:p>
                    <a:p>
                      <a:pPr algn="ctr"/>
                      <a:r>
                        <a:rPr lang="ru-RU" sz="4000" dirty="0" smtClean="0"/>
                        <a:t>чулок</a:t>
                      </a:r>
                    </a:p>
                    <a:p>
                      <a:pPr algn="ctr"/>
                      <a:r>
                        <a:rPr lang="ru-RU" sz="4000" dirty="0" smtClean="0"/>
                        <a:t>машина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 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/>
                        <a:t>чашка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/>
                        <a:t>Алёша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/>
                        <a:t>поля </a:t>
                      </a:r>
                    </a:p>
                    <a:p>
                      <a:pPr algn="ctr"/>
                      <a:r>
                        <a:rPr lang="ru-RU" sz="4000" dirty="0" smtClean="0"/>
                        <a:t>щука </a:t>
                      </a:r>
                    </a:p>
                    <a:p>
                      <a:pPr algn="ctr"/>
                      <a:r>
                        <a:rPr lang="ru-RU" sz="4000" dirty="0" smtClean="0"/>
                        <a:t>жираф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Ледовская К.В. МБОУ СОШ 39 г.Ставропол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7286676" cy="5143536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242048" cy="9286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Списывание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785794"/>
            <a:ext cx="7929618" cy="54546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ru-RU" sz="3600" b="1" i="1" dirty="0" smtClean="0">
                <a:latin typeface="Microsoft JhengHei" pitchFamily="34" charset="-120"/>
                <a:ea typeface="Microsoft JhengHei" pitchFamily="34" charset="-120"/>
              </a:rPr>
              <a:t>Надвинулась            …               .  </a:t>
            </a:r>
          </a:p>
          <a:p>
            <a:pPr>
              <a:buNone/>
            </a:pPr>
            <a:endParaRPr lang="ru-RU" sz="3600" b="1" i="1" dirty="0" smtClean="0">
              <a:latin typeface="Microsoft JhengHei" pitchFamily="34" charset="-120"/>
              <a:ea typeface="Microsoft JhengHei" pitchFamily="34" charset="-120"/>
            </a:endParaRPr>
          </a:p>
          <a:p>
            <a:pPr>
              <a:buNone/>
            </a:pPr>
            <a:r>
              <a:rPr lang="ru-RU" sz="3600" b="1" i="1" dirty="0" smtClean="0">
                <a:latin typeface="Microsoft JhengHei" pitchFamily="34" charset="-120"/>
                <a:ea typeface="Microsoft JhengHei" pitchFamily="34" charset="-120"/>
              </a:rPr>
              <a:t>Зашумела         …                .    </a:t>
            </a:r>
          </a:p>
          <a:p>
            <a:pPr>
              <a:buNone/>
            </a:pPr>
            <a:endParaRPr lang="ru-RU" sz="3600" b="1" i="1" dirty="0" smtClean="0">
              <a:latin typeface="Microsoft JhengHei" pitchFamily="34" charset="-120"/>
              <a:ea typeface="Microsoft JhengHei" pitchFamily="34" charset="-120"/>
            </a:endParaRPr>
          </a:p>
          <a:p>
            <a:pPr>
              <a:buNone/>
            </a:pPr>
            <a:r>
              <a:rPr lang="ru-RU" sz="3600" b="1" i="1" dirty="0" err="1" smtClean="0">
                <a:latin typeface="Microsoft JhengHei" pitchFamily="34" charset="-120"/>
                <a:ea typeface="Microsoft JhengHei" pitchFamily="34" charset="-120"/>
              </a:rPr>
              <a:t>Закач</a:t>
            </a:r>
            <a:r>
              <a:rPr lang="ru-RU" sz="3600" b="1" i="1" dirty="0" smtClean="0">
                <a:latin typeface="Microsoft JhengHei" pitchFamily="34" charset="-120"/>
                <a:ea typeface="Microsoft JhengHei" pitchFamily="34" charset="-120"/>
              </a:rPr>
              <a:t>…</a:t>
            </a:r>
            <a:r>
              <a:rPr lang="ru-RU" sz="3600" b="1" i="1" dirty="0" err="1" smtClean="0">
                <a:latin typeface="Microsoft JhengHei" pitchFamily="34" charset="-120"/>
                <a:ea typeface="Microsoft JhengHei" pitchFamily="34" charset="-120"/>
              </a:rPr>
              <a:t>лись</a:t>
            </a:r>
            <a:r>
              <a:rPr lang="ru-RU" sz="3600" b="1" i="1" dirty="0" smtClean="0">
                <a:latin typeface="Microsoft JhengHei" pitchFamily="34" charset="-120"/>
                <a:ea typeface="Microsoft JhengHei" pitchFamily="34" charset="-120"/>
              </a:rPr>
              <a:t> над озером      …       .</a:t>
            </a:r>
          </a:p>
          <a:p>
            <a:pPr>
              <a:buNone/>
            </a:pPr>
            <a:endParaRPr lang="ru-RU" sz="3600" b="1" i="1" dirty="0" smtClean="0">
              <a:latin typeface="Microsoft JhengHei" pitchFamily="34" charset="-120"/>
              <a:ea typeface="Microsoft JhengHei" pitchFamily="34" charset="-120"/>
            </a:endParaRPr>
          </a:p>
          <a:p>
            <a:pPr>
              <a:buNone/>
            </a:pPr>
            <a:r>
              <a:rPr lang="ru-RU" sz="3600" b="1" i="1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ru-RU" sz="3600" b="1" i="1" dirty="0" err="1" smtClean="0">
                <a:latin typeface="Microsoft JhengHei" pitchFamily="34" charset="-120"/>
                <a:ea typeface="Microsoft JhengHei" pitchFamily="34" charset="-120"/>
              </a:rPr>
              <a:t>Застуч</a:t>
            </a:r>
            <a:r>
              <a:rPr lang="ru-RU" sz="3600" b="1" i="1" dirty="0" smtClean="0">
                <a:latin typeface="Microsoft JhengHei" pitchFamily="34" charset="-120"/>
                <a:ea typeface="Microsoft JhengHei" pitchFamily="34" charset="-120"/>
              </a:rPr>
              <a:t>…ли ч…</a:t>
            </a:r>
            <a:r>
              <a:rPr lang="ru-RU" sz="3600" b="1" i="1" dirty="0" err="1" smtClean="0">
                <a:latin typeface="Microsoft JhengHei" pitchFamily="34" charset="-120"/>
                <a:ea typeface="Microsoft JhengHei" pitchFamily="34" charset="-120"/>
              </a:rPr>
              <a:t>стые</a:t>
            </a:r>
            <a:r>
              <a:rPr lang="ru-RU" sz="3600" b="1" i="1" dirty="0" smtClean="0">
                <a:latin typeface="Microsoft JhengHei" pitchFamily="34" charset="-120"/>
                <a:ea typeface="Microsoft JhengHei" pitchFamily="34" charset="-120"/>
              </a:rPr>
              <a:t> капли дождя.</a:t>
            </a:r>
            <a:endParaRPr lang="ru-RU" b="1" i="1" dirty="0">
              <a:latin typeface="Microsoft JhengHei" pitchFamily="34" charset="-120"/>
              <a:ea typeface="Microsoft JhengHei" pitchFamily="34" charset="-120"/>
            </a:endParaRPr>
          </a:p>
        </p:txBody>
      </p:sp>
      <p:pic>
        <p:nvPicPr>
          <p:cNvPr id="12" name="Рисунок 11" descr="https://encrypted-tbn0.gstatic.com/images?q=tbn:ANd9GcTw16gWvBnf_Cg85hhDAZazAG18DICuaMvkLQCwrXlT7iPcDH8H3g"/>
          <p:cNvPicPr/>
          <p:nvPr/>
        </p:nvPicPr>
        <p:blipFill>
          <a:blip r:embed="rId2"/>
          <a:srcRect l="22187" r="28617"/>
          <a:stretch>
            <a:fillRect/>
          </a:stretch>
        </p:blipFill>
        <p:spPr bwMode="auto">
          <a:xfrm>
            <a:off x="6000760" y="5095875"/>
            <a:ext cx="14573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kabeta.by/wp-content/uploads/2014/08/%D1%82%D1%83%D1%87%D0%BA%D0%B0.jpg"/>
          <p:cNvPicPr/>
          <p:nvPr/>
        </p:nvPicPr>
        <p:blipFill>
          <a:blip r:embed="rId3"/>
          <a:srcRect l="17375" t="4124" r="23552" b="7216"/>
          <a:stretch>
            <a:fillRect/>
          </a:stretch>
        </p:blipFill>
        <p:spPr bwMode="auto">
          <a:xfrm>
            <a:off x="4143372" y="5219700"/>
            <a:ext cx="145732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Содержимое 14" descr="https://encrypted-tbn0.gstatic.com/images?q=tbn:ANd9GcS7UmTqBDKsaOsQ9L-dZqQHud18emZYT8pFZTAET-kOmVT4c8uB"/>
          <p:cNvPicPr>
            <a:picLocks noGrp="1"/>
          </p:cNvPicPr>
          <p:nvPr>
            <p:ph sz="half" idx="2"/>
          </p:nvPr>
        </p:nvPicPr>
        <p:blipFill>
          <a:blip r:embed="rId4"/>
          <a:srcRect l="15580" t="20141" r="18841"/>
          <a:stretch>
            <a:fillRect/>
          </a:stretch>
        </p:blipFill>
        <p:spPr bwMode="auto">
          <a:xfrm>
            <a:off x="2214546" y="5072074"/>
            <a:ext cx="1724006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62812E-6 L 0.07083 -0.67137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9.06568E-7 L 0.07083 -0.5141 " pathEditMode="relative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2.46994E-6 L -0.0158 -0.30411 " pathEditMode="relative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7242048" cy="214314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Arial Narrow" pitchFamily="34" charset="0"/>
              </a:rPr>
              <a:t>Работа      группами</a:t>
            </a:r>
            <a:br>
              <a:rPr lang="ru-RU" sz="3100" dirty="0" smtClean="0">
                <a:latin typeface="Arial Narrow" pitchFamily="34" charset="0"/>
              </a:rPr>
            </a:br>
            <a:r>
              <a:rPr lang="ru-RU" sz="3100" dirty="0" smtClean="0">
                <a:latin typeface="Arial Narrow" pitchFamily="34" charset="0"/>
              </a:rPr>
              <a:t>1 ряд – слова с сочетанием </a:t>
            </a:r>
            <a:r>
              <a:rPr lang="ru-RU" sz="3100" dirty="0" err="1" smtClean="0">
                <a:latin typeface="Arial Narrow" pitchFamily="34" charset="0"/>
              </a:rPr>
              <a:t>жи-ши</a:t>
            </a:r>
            <a:r>
              <a:rPr lang="ru-RU" sz="3100" dirty="0" smtClean="0">
                <a:latin typeface="Arial Narrow" pitchFamily="34" charset="0"/>
              </a:rPr>
              <a:t/>
            </a:r>
            <a:br>
              <a:rPr lang="ru-RU" sz="3100" dirty="0" smtClean="0">
                <a:latin typeface="Arial Narrow" pitchFamily="34" charset="0"/>
              </a:rPr>
            </a:br>
            <a:r>
              <a:rPr lang="ru-RU" sz="3100" dirty="0" smtClean="0">
                <a:latin typeface="Arial Narrow" pitchFamily="34" charset="0"/>
              </a:rPr>
              <a:t>2 ряд – слова с сочетанием </a:t>
            </a:r>
            <a:r>
              <a:rPr lang="ru-RU" sz="3100" dirty="0" err="1" smtClean="0">
                <a:latin typeface="Arial Narrow" pitchFamily="34" charset="0"/>
              </a:rPr>
              <a:t>ча-ща</a:t>
            </a:r>
            <a:r>
              <a:rPr lang="ru-RU" sz="3100" dirty="0" smtClean="0">
                <a:latin typeface="Arial Narrow" pitchFamily="34" charset="0"/>
              </a:rPr>
              <a:t> </a:t>
            </a:r>
            <a:br>
              <a:rPr lang="ru-RU" sz="3100" dirty="0" smtClean="0">
                <a:latin typeface="Arial Narrow" pitchFamily="34" charset="0"/>
              </a:rPr>
            </a:br>
            <a:r>
              <a:rPr lang="ru-RU" sz="3100" dirty="0" smtClean="0">
                <a:latin typeface="Arial Narrow" pitchFamily="34" charset="0"/>
              </a:rPr>
              <a:t>3 ряд – слова с сочетанием </a:t>
            </a:r>
            <a:r>
              <a:rPr lang="ru-RU" sz="3100" dirty="0" err="1" smtClean="0">
                <a:latin typeface="Arial Narrow" pitchFamily="34" charset="0"/>
              </a:rPr>
              <a:t>чу-щу</a:t>
            </a:r>
            <a:r>
              <a:rPr lang="ru-RU" dirty="0" smtClean="0">
                <a:latin typeface="Arial Narrow" pitchFamily="34" charset="0"/>
              </a:rPr>
              <a:t/>
            </a:r>
            <a:br>
              <a:rPr lang="ru-RU" dirty="0" smtClean="0">
                <a:latin typeface="Arial Narrow" pitchFamily="34" charset="0"/>
              </a:rPr>
            </a:br>
            <a:endParaRPr lang="ru-RU" dirty="0"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00306"/>
            <a:ext cx="7186634" cy="4071966"/>
          </a:xfrm>
        </p:spPr>
        <p:txBody>
          <a:bodyPr/>
          <a:lstStyle/>
          <a:p>
            <a:pPr>
              <a:buNone/>
            </a:pPr>
            <a:r>
              <a:rPr lang="ru-RU" sz="4800" i="1" dirty="0" smtClean="0"/>
              <a:t>Лыжи, чулан, галчата, мыши, щука, ищу, груши, ужин, чугун, задача, тащу, машина, кричат.</a:t>
            </a:r>
            <a:endParaRPr lang="ru-RU" sz="4800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500174"/>
            <a:ext cx="290035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5400" i="1" dirty="0" smtClean="0"/>
              <a:t>Лыжи</a:t>
            </a:r>
          </a:p>
          <a:p>
            <a:pPr>
              <a:buNone/>
            </a:pPr>
            <a:r>
              <a:rPr lang="ru-RU" sz="5400" i="1" dirty="0" smtClean="0"/>
              <a:t>Мыши</a:t>
            </a:r>
          </a:p>
          <a:p>
            <a:pPr>
              <a:buNone/>
            </a:pPr>
            <a:r>
              <a:rPr lang="ru-RU" sz="5400" i="1" dirty="0" smtClean="0"/>
              <a:t>Груши</a:t>
            </a:r>
          </a:p>
          <a:p>
            <a:pPr>
              <a:buNone/>
            </a:pPr>
            <a:r>
              <a:rPr lang="ru-RU" sz="5400" i="1" dirty="0" smtClean="0"/>
              <a:t>Ужин</a:t>
            </a:r>
          </a:p>
          <a:p>
            <a:pPr>
              <a:buNone/>
            </a:pPr>
            <a:r>
              <a:rPr lang="ru-RU" sz="5400" i="1" dirty="0" smtClean="0"/>
              <a:t>Машина</a:t>
            </a:r>
          </a:p>
          <a:p>
            <a:pPr>
              <a:buNone/>
            </a:pPr>
            <a:endParaRPr lang="ru-RU" sz="5400" i="1" dirty="0" smtClean="0"/>
          </a:p>
          <a:p>
            <a:pPr>
              <a:buNone/>
            </a:pPr>
            <a:endParaRPr lang="ru-RU" sz="5400" i="1" dirty="0" smtClean="0"/>
          </a:p>
          <a:p>
            <a:pPr>
              <a:buNone/>
            </a:pPr>
            <a:endParaRPr lang="ru-RU" sz="5400" i="1" dirty="0" smtClean="0"/>
          </a:p>
          <a:p>
            <a:pPr>
              <a:buNone/>
            </a:pPr>
            <a:endParaRPr lang="ru-RU" sz="5400" i="1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Галчата</a:t>
            </a:r>
          </a:p>
          <a:p>
            <a:pPr>
              <a:buNone/>
            </a:pPr>
            <a:r>
              <a:rPr lang="ru-RU" sz="5400" dirty="0" smtClean="0"/>
              <a:t>Задача</a:t>
            </a:r>
          </a:p>
          <a:p>
            <a:pPr>
              <a:buNone/>
            </a:pPr>
            <a:r>
              <a:rPr lang="ru-RU" sz="5400" dirty="0" smtClean="0"/>
              <a:t>Кричат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Чулан</a:t>
            </a:r>
          </a:p>
          <a:p>
            <a:pPr>
              <a:buNone/>
            </a:pPr>
            <a:r>
              <a:rPr lang="ru-RU" sz="5400" dirty="0" smtClean="0"/>
              <a:t>Щука</a:t>
            </a:r>
          </a:p>
          <a:p>
            <a:pPr>
              <a:buNone/>
            </a:pPr>
            <a:r>
              <a:rPr lang="ru-RU" sz="5400" dirty="0" smtClean="0"/>
              <a:t>Ищу</a:t>
            </a:r>
          </a:p>
          <a:p>
            <a:pPr>
              <a:buNone/>
            </a:pPr>
            <a:r>
              <a:rPr lang="ru-RU" sz="5400" dirty="0" smtClean="0"/>
              <a:t>чугун</a:t>
            </a:r>
          </a:p>
          <a:p>
            <a:pPr>
              <a:buNone/>
            </a:pPr>
            <a:r>
              <a:rPr lang="ru-RU" sz="5400" dirty="0" smtClean="0"/>
              <a:t>тащу</a:t>
            </a: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Самостоятельная работа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14282" y="928670"/>
          <a:ext cx="7929618" cy="591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9618"/>
              </a:tblGrid>
              <a:tr h="2672724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Карточка №1</a:t>
                      </a:r>
                    </a:p>
                    <a:p>
                      <a:r>
                        <a:rPr lang="ru-RU" sz="2800" dirty="0" smtClean="0"/>
                        <a:t>Определите</a:t>
                      </a:r>
                      <a:r>
                        <a:rPr lang="ru-RU" sz="2800" baseline="0" dirty="0" smtClean="0"/>
                        <a:t> в каких словах есть изученные орфограммы. Подчеркните орфограммы</a:t>
                      </a:r>
                      <a:r>
                        <a:rPr lang="ru-RU" sz="3200" baseline="0" dirty="0" smtClean="0"/>
                        <a:t>.</a:t>
                      </a:r>
                    </a:p>
                    <a:p>
                      <a:r>
                        <a:rPr lang="ru-RU" sz="3200" baseline="0" dirty="0" smtClean="0"/>
                        <a:t>     </a:t>
                      </a:r>
                      <a:r>
                        <a:rPr lang="ru-RU" sz="3200" b="1" i="1" baseline="0" dirty="0" smtClean="0"/>
                        <a:t>Чудеса, рыжий, ромашка, снежинка, кошка, жир, чайка, журнал, ёжик, каша.</a:t>
                      </a:r>
                      <a:endParaRPr lang="ru-RU" sz="3200" b="1" i="1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72724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Карточка №2</a:t>
                      </a:r>
                    </a:p>
                    <a:p>
                      <a:r>
                        <a:rPr lang="ru-RU" sz="2800" dirty="0" smtClean="0"/>
                        <a:t>Найдите в тексте ошибки. Исправьте их</a:t>
                      </a:r>
                    </a:p>
                    <a:p>
                      <a:pPr algn="just"/>
                      <a:r>
                        <a:rPr lang="ru-RU" sz="3200" b="1" i="1" dirty="0" smtClean="0"/>
                        <a:t>    </a:t>
                      </a:r>
                      <a:r>
                        <a:rPr lang="ru-RU" sz="3200" b="1" i="1" dirty="0" err="1" smtClean="0"/>
                        <a:t>Малышы</a:t>
                      </a:r>
                      <a:r>
                        <a:rPr lang="ru-RU" sz="3200" b="1" i="1" dirty="0" smtClean="0"/>
                        <a:t> ходили в </a:t>
                      </a:r>
                      <a:r>
                        <a:rPr lang="ru-RU" sz="3200" b="1" i="1" dirty="0" err="1" smtClean="0"/>
                        <a:t>рощю</a:t>
                      </a:r>
                      <a:r>
                        <a:rPr lang="ru-RU" sz="3200" b="1" i="1" dirty="0" smtClean="0"/>
                        <a:t>. Там озеро. У берега </a:t>
                      </a:r>
                      <a:r>
                        <a:rPr lang="ru-RU" sz="3200" b="1" i="1" dirty="0" err="1" smtClean="0"/>
                        <a:t>качялись</a:t>
                      </a:r>
                      <a:r>
                        <a:rPr lang="ru-RU" sz="3200" b="1" i="1" dirty="0" smtClean="0"/>
                        <a:t> </a:t>
                      </a:r>
                      <a:r>
                        <a:rPr lang="ru-RU" sz="3200" b="1" i="1" dirty="0" err="1" smtClean="0"/>
                        <a:t>камышы</a:t>
                      </a:r>
                      <a:r>
                        <a:rPr lang="ru-RU" sz="3200" b="1" i="1" dirty="0" smtClean="0"/>
                        <a:t>. Над водой летали </a:t>
                      </a:r>
                      <a:r>
                        <a:rPr lang="ru-RU" sz="3200" b="1" i="1" dirty="0" err="1" smtClean="0"/>
                        <a:t>чяйки</a:t>
                      </a:r>
                      <a:r>
                        <a:rPr lang="ru-RU" sz="3200" b="1" i="1" dirty="0" smtClean="0"/>
                        <a:t> и </a:t>
                      </a:r>
                      <a:r>
                        <a:rPr lang="ru-RU" sz="3200" b="1" i="1" dirty="0" err="1" smtClean="0"/>
                        <a:t>стрижы</a:t>
                      </a:r>
                      <a:r>
                        <a:rPr lang="ru-RU" sz="3200" b="1" i="1" dirty="0" smtClean="0"/>
                        <a:t>. Ребята рвали </a:t>
                      </a:r>
                      <a:r>
                        <a:rPr lang="ru-RU" sz="3200" b="1" i="1" dirty="0" err="1" smtClean="0"/>
                        <a:t>щявель</a:t>
                      </a:r>
                      <a:r>
                        <a:rPr lang="ru-RU" sz="3200" b="1" i="1" dirty="0" smtClean="0"/>
                        <a:t>.</a:t>
                      </a:r>
                      <a:endParaRPr lang="ru-RU" sz="3200" b="1" i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239000" cy="100013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Вывод</a:t>
            </a:r>
            <a:endParaRPr lang="ru-RU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В сочетаниях </a:t>
            </a:r>
            <a:r>
              <a:rPr lang="ru-RU" sz="4000" b="1" dirty="0" err="1" smtClean="0">
                <a:solidFill>
                  <a:srgbClr val="FF0000"/>
                </a:solidFill>
              </a:rPr>
              <a:t>жи-ши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только И всегда пиши!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В сочетаниях </a:t>
            </a:r>
            <a:r>
              <a:rPr lang="ru-RU" sz="4000" b="1" dirty="0" err="1" smtClean="0">
                <a:solidFill>
                  <a:srgbClr val="FF0000"/>
                </a:solidFill>
              </a:rPr>
              <a:t>ча-ща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пиши только букву А!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В сочетаниях </a:t>
            </a:r>
            <a:r>
              <a:rPr lang="ru-RU" sz="4000" b="1" dirty="0" err="1" smtClean="0">
                <a:solidFill>
                  <a:srgbClr val="FF0000"/>
                </a:solidFill>
              </a:rPr>
              <a:t>чу-щу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пиши  только букву 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Итог урока:</a:t>
            </a:r>
            <a:endParaRPr lang="ru-RU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dirty="0" smtClean="0"/>
              <a:t>Над какими орфограммами работали на уроке? </a:t>
            </a:r>
          </a:p>
          <a:p>
            <a:r>
              <a:rPr lang="ru-RU" sz="4000" dirty="0" smtClean="0"/>
              <a:t>Какие задания выполняли?</a:t>
            </a:r>
          </a:p>
          <a:p>
            <a:r>
              <a:rPr lang="ru-RU" sz="4000" dirty="0" smtClean="0"/>
              <a:t>Какие задания больше понравились?</a:t>
            </a:r>
          </a:p>
          <a:p>
            <a:r>
              <a:rPr lang="ru-RU" sz="4000" dirty="0" smtClean="0"/>
              <a:t>Все задачи, которые мы перед собой ставили, выполнены?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i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Напишите красиво и правильно</a:t>
            </a:r>
            <a:endParaRPr lang="ru-RU" i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9416"/>
            <a:ext cx="8143900" cy="48463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6000" b="1" i="1" dirty="0" smtClean="0"/>
          </a:p>
          <a:p>
            <a:pPr>
              <a:buNone/>
            </a:pPr>
            <a:r>
              <a:rPr lang="ru-RU" sz="6000" b="1" i="1" dirty="0" err="1" smtClean="0"/>
              <a:t>жи</a:t>
            </a:r>
            <a:r>
              <a:rPr lang="ru-RU" sz="6000" b="1" i="1" dirty="0" smtClean="0"/>
              <a:t> </a:t>
            </a:r>
            <a:r>
              <a:rPr lang="ru-RU" sz="6000" b="1" i="1" dirty="0" err="1" smtClean="0"/>
              <a:t>жу</a:t>
            </a:r>
            <a:r>
              <a:rPr lang="ru-RU" sz="6000" b="1" i="1" dirty="0" smtClean="0"/>
              <a:t> </a:t>
            </a:r>
            <a:r>
              <a:rPr lang="ru-RU" sz="6000" b="1" i="1" dirty="0" err="1" smtClean="0"/>
              <a:t>жа</a:t>
            </a:r>
            <a:r>
              <a:rPr lang="ru-RU" sz="6000" b="1" i="1" dirty="0" smtClean="0"/>
              <a:t> </a:t>
            </a:r>
            <a:r>
              <a:rPr lang="ru-RU" sz="6000" b="1" i="1" dirty="0" err="1" smtClean="0"/>
              <a:t>ши</a:t>
            </a:r>
            <a:r>
              <a:rPr lang="ru-RU" sz="6000" b="1" i="1" dirty="0" smtClean="0"/>
              <a:t> </a:t>
            </a:r>
            <a:r>
              <a:rPr lang="ru-RU" sz="6000" b="1" i="1" dirty="0" err="1" smtClean="0"/>
              <a:t>шу</a:t>
            </a:r>
            <a:r>
              <a:rPr lang="ru-RU" sz="6000" b="1" i="1" dirty="0" smtClean="0"/>
              <a:t> ша</a:t>
            </a:r>
          </a:p>
          <a:p>
            <a:pPr>
              <a:buNone/>
            </a:pPr>
            <a:r>
              <a:rPr lang="ru-RU" sz="6000" b="1" i="1" dirty="0" err="1" smtClean="0"/>
              <a:t>чи</a:t>
            </a:r>
            <a:r>
              <a:rPr lang="ru-RU" sz="6000" b="1" i="1" dirty="0" smtClean="0"/>
              <a:t> чу  </a:t>
            </a:r>
            <a:r>
              <a:rPr lang="ru-RU" sz="6000" b="1" i="1" dirty="0" err="1" smtClean="0"/>
              <a:t>ча</a:t>
            </a:r>
            <a:r>
              <a:rPr lang="ru-RU" sz="6000" b="1" i="1" dirty="0" smtClean="0"/>
              <a:t>  щи  </a:t>
            </a:r>
            <a:r>
              <a:rPr lang="ru-RU" sz="6000" b="1" i="1" dirty="0" err="1" smtClean="0"/>
              <a:t>щу</a:t>
            </a:r>
            <a:r>
              <a:rPr lang="ru-RU" sz="6000" b="1" i="1" dirty="0" smtClean="0"/>
              <a:t> </a:t>
            </a:r>
            <a:r>
              <a:rPr lang="ru-RU" sz="6000" b="1" i="1" dirty="0" err="1" smtClean="0"/>
              <a:t>ща</a:t>
            </a:r>
            <a:endParaRPr lang="ru-RU" sz="6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– </a:t>
            </a:r>
            <a:r>
              <a:rPr lang="ru-RU" sz="4000" dirty="0" smtClean="0"/>
              <a:t>Закончите фразу:</a:t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6615130" cy="4846320"/>
          </a:xfrm>
        </p:spPr>
        <p:txBody>
          <a:bodyPr>
            <a:normAutofit fontScale="25000" lnSpcReduction="20000"/>
          </a:bodyPr>
          <a:lstStyle/>
          <a:p>
            <a:pPr lvl="4">
              <a:buNone/>
            </a:pPr>
            <a:r>
              <a:rPr lang="ru-RU" sz="17600" dirty="0" smtClean="0">
                <a:latin typeface="Arial" pitchFamily="34" charset="0"/>
                <a:cs typeface="Arial" pitchFamily="34" charset="0"/>
              </a:rPr>
              <a:t>Сегодня на уроке я научился…</a:t>
            </a:r>
          </a:p>
          <a:p>
            <a:pPr lvl="4">
              <a:buNone/>
            </a:pPr>
            <a:r>
              <a:rPr lang="ru-RU" sz="17600" dirty="0" smtClean="0">
                <a:latin typeface="Arial" pitchFamily="34" charset="0"/>
                <a:cs typeface="Arial" pitchFamily="34" charset="0"/>
              </a:rPr>
              <a:t>Знания, полученные на уроке, пригодятся мне…</a:t>
            </a:r>
          </a:p>
          <a:p>
            <a:pPr lvl="4">
              <a:buNone/>
            </a:pPr>
            <a:r>
              <a:rPr lang="ru-RU" sz="17600" dirty="0" smtClean="0">
                <a:latin typeface="Arial" pitchFamily="34" charset="0"/>
                <a:cs typeface="Arial" pitchFamily="34" charset="0"/>
              </a:rPr>
              <a:t>Своей работой на уроке я… (доволен или нет)</a:t>
            </a:r>
          </a:p>
          <a:p>
            <a:pPr>
              <a:buNone/>
            </a:pPr>
            <a:r>
              <a:rPr lang="ru-RU" sz="4400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85011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олнышко 04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6858048" cy="559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Домашнее задание</a:t>
            </a:r>
            <a:endParaRPr lang="ru-RU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Составить и записать в тетрадь 3 предложения с орфограммами </a:t>
            </a:r>
            <a:r>
              <a:rPr lang="ru-RU" sz="3600" dirty="0" err="1" smtClean="0"/>
              <a:t>жи</a:t>
            </a:r>
            <a:r>
              <a:rPr lang="ru-RU" sz="3600" dirty="0" smtClean="0"/>
              <a:t>, </a:t>
            </a:r>
            <a:r>
              <a:rPr lang="ru-RU" sz="3600" dirty="0" err="1" smtClean="0"/>
              <a:t>ши</a:t>
            </a:r>
            <a:r>
              <a:rPr lang="ru-RU" sz="3600" dirty="0" smtClean="0"/>
              <a:t>, </a:t>
            </a:r>
            <a:r>
              <a:rPr lang="ru-RU" sz="3600" dirty="0" err="1" smtClean="0"/>
              <a:t>ча</a:t>
            </a:r>
            <a:r>
              <a:rPr lang="ru-RU" sz="3600" dirty="0" smtClean="0"/>
              <a:t>, </a:t>
            </a:r>
            <a:r>
              <a:rPr lang="ru-RU" sz="3600" dirty="0" err="1" smtClean="0"/>
              <a:t>ща</a:t>
            </a:r>
            <a:r>
              <a:rPr lang="ru-RU" sz="3600" dirty="0" smtClean="0"/>
              <a:t>, чу, </a:t>
            </a:r>
            <a:r>
              <a:rPr lang="ru-RU" sz="3600" dirty="0" err="1" smtClean="0"/>
              <a:t>щу</a:t>
            </a:r>
            <a:r>
              <a:rPr lang="ru-RU" sz="3600" dirty="0" smtClean="0"/>
              <a:t>.</a:t>
            </a:r>
          </a:p>
          <a:p>
            <a:endParaRPr lang="ru-RU" sz="3600" dirty="0" smtClean="0"/>
          </a:p>
          <a:p>
            <a:r>
              <a:rPr lang="ru-RU" sz="3600" dirty="0" smtClean="0"/>
              <a:t>*Найти скороговорки , в которых встречаются  эти орфограммы.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7239000" cy="617000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В сочетаниях </a:t>
            </a:r>
            <a:r>
              <a:rPr lang="ru-RU" sz="4800" b="1" dirty="0" err="1" smtClean="0">
                <a:solidFill>
                  <a:srgbClr val="FF0000"/>
                </a:solidFill>
              </a:rPr>
              <a:t>жи-ши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только И всегда пиши!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В сочетаниях </a:t>
            </a:r>
            <a:r>
              <a:rPr lang="ru-RU" sz="4800" b="1" dirty="0" err="1" smtClean="0">
                <a:solidFill>
                  <a:srgbClr val="FF0000"/>
                </a:solidFill>
              </a:rPr>
              <a:t>ча-ща</a:t>
            </a:r>
            <a:endParaRPr lang="ru-RU" sz="4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пиши только букву А!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В сочетаниях </a:t>
            </a:r>
            <a:r>
              <a:rPr lang="ru-RU" sz="4800" b="1" dirty="0" err="1" smtClean="0">
                <a:solidFill>
                  <a:srgbClr val="FF0000"/>
                </a:solidFill>
              </a:rPr>
              <a:t>чу-щу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пиши  только букву У!</a:t>
            </a:r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914400" y="0"/>
            <a:ext cx="7162800" cy="50006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768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kern="1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/>
            </a:endParaRPr>
          </a:p>
          <a:p>
            <a:pPr algn="ctr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Сформулируйте  </a:t>
            </a: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тему  </a:t>
            </a:r>
            <a:endParaRPr lang="ru-RU" sz="3600" b="1" kern="1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/>
            </a:endParaRPr>
          </a:p>
          <a:p>
            <a:pPr algn="ctr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и  </a:t>
            </a:r>
          </a:p>
          <a:p>
            <a:pPr algn="ctr"/>
            <a:r>
              <a:rPr lang="ru-RU" sz="36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задачи  </a:t>
            </a:r>
            <a:r>
              <a:rPr lang="ru-RU" sz="36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урока</a:t>
            </a:r>
          </a:p>
        </p:txBody>
      </p:sp>
      <p:sp>
        <p:nvSpPr>
          <p:cNvPr id="10243" name="WordArt 9"/>
          <p:cNvSpPr>
            <a:spLocks noChangeArrowheads="1" noChangeShapeType="1" noTextEdit="1"/>
          </p:cNvSpPr>
          <p:nvPr/>
        </p:nvSpPr>
        <p:spPr bwMode="auto">
          <a:xfrm>
            <a:off x="5334000" y="4953000"/>
            <a:ext cx="838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Monotype Corsiva"/>
            </a:endParaRPr>
          </a:p>
        </p:txBody>
      </p:sp>
      <p:sp>
        <p:nvSpPr>
          <p:cNvPr id="10244" name="WordArt 11"/>
          <p:cNvSpPr>
            <a:spLocks noChangeArrowheads="1" noChangeShapeType="1" noTextEdit="1"/>
          </p:cNvSpPr>
          <p:nvPr/>
        </p:nvSpPr>
        <p:spPr bwMode="auto">
          <a:xfrm>
            <a:off x="6858000" y="4953000"/>
            <a:ext cx="60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Monotype Corsiva"/>
            </a:endParaRPr>
          </a:p>
        </p:txBody>
      </p:sp>
      <p:sp>
        <p:nvSpPr>
          <p:cNvPr id="10245" name="WordArt 12"/>
          <p:cNvSpPr>
            <a:spLocks noChangeArrowheads="1" noChangeShapeType="1" noTextEdit="1"/>
          </p:cNvSpPr>
          <p:nvPr/>
        </p:nvSpPr>
        <p:spPr bwMode="auto">
          <a:xfrm>
            <a:off x="7391400" y="5867400"/>
            <a:ext cx="68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Monotype Corsiva"/>
            </a:endParaRPr>
          </a:p>
        </p:txBody>
      </p:sp>
      <p:sp>
        <p:nvSpPr>
          <p:cNvPr id="10246" name="WordArt 13"/>
          <p:cNvSpPr>
            <a:spLocks noChangeArrowheads="1" noChangeShapeType="1" noTextEdit="1"/>
          </p:cNvSpPr>
          <p:nvPr/>
        </p:nvSpPr>
        <p:spPr bwMode="auto">
          <a:xfrm>
            <a:off x="2590800" y="4800600"/>
            <a:ext cx="60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Monotype Corsiva"/>
            </a:endParaRPr>
          </a:p>
        </p:txBody>
      </p:sp>
      <p:sp>
        <p:nvSpPr>
          <p:cNvPr id="10247" name="WordArt 14"/>
          <p:cNvSpPr>
            <a:spLocks noChangeArrowheads="1" noChangeShapeType="1" noTextEdit="1"/>
          </p:cNvSpPr>
          <p:nvPr/>
        </p:nvSpPr>
        <p:spPr bwMode="auto">
          <a:xfrm>
            <a:off x="1676400" y="4800600"/>
            <a:ext cx="4572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Monotype Corsiva"/>
            </a:endParaRPr>
          </a:p>
        </p:txBody>
      </p:sp>
      <p:sp>
        <p:nvSpPr>
          <p:cNvPr id="10248" name="WordArt 15"/>
          <p:cNvSpPr>
            <a:spLocks noChangeArrowheads="1" noChangeShapeType="1" noTextEdit="1"/>
          </p:cNvSpPr>
          <p:nvPr/>
        </p:nvSpPr>
        <p:spPr bwMode="auto">
          <a:xfrm>
            <a:off x="609600" y="5791200"/>
            <a:ext cx="685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Monotype Corsiva"/>
            </a:endParaRPr>
          </a:p>
        </p:txBody>
      </p:sp>
      <p:sp>
        <p:nvSpPr>
          <p:cNvPr id="10249" name="WordArt 16"/>
          <p:cNvSpPr>
            <a:spLocks noChangeArrowheads="1" noChangeShapeType="1" noTextEdit="1"/>
          </p:cNvSpPr>
          <p:nvPr/>
        </p:nvSpPr>
        <p:spPr bwMode="auto">
          <a:xfrm>
            <a:off x="2590800" y="5791200"/>
            <a:ext cx="45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Monotype Corsiva"/>
            </a:endParaRPr>
          </a:p>
        </p:txBody>
      </p:sp>
      <p:sp>
        <p:nvSpPr>
          <p:cNvPr id="10250" name="WordArt 17"/>
          <p:cNvSpPr>
            <a:spLocks noChangeArrowheads="1" noChangeShapeType="1" noTextEdit="1"/>
          </p:cNvSpPr>
          <p:nvPr/>
        </p:nvSpPr>
        <p:spPr bwMode="auto">
          <a:xfrm>
            <a:off x="304800" y="4876800"/>
            <a:ext cx="60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Monotype Corsiva"/>
            </a:endParaRPr>
          </a:p>
        </p:txBody>
      </p:sp>
      <p:sp>
        <p:nvSpPr>
          <p:cNvPr id="10251" name="WordArt 18"/>
          <p:cNvSpPr>
            <a:spLocks noChangeArrowheads="1" noChangeShapeType="1" noTextEdit="1"/>
          </p:cNvSpPr>
          <p:nvPr/>
        </p:nvSpPr>
        <p:spPr bwMode="auto">
          <a:xfrm>
            <a:off x="1676400" y="5943600"/>
            <a:ext cx="533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hlink"/>
              </a:solidFill>
              <a:latin typeface="Monotype Corsiva"/>
            </a:endParaRPr>
          </a:p>
        </p:txBody>
      </p:sp>
      <p:sp>
        <p:nvSpPr>
          <p:cNvPr id="10252" name="WordArt 19"/>
          <p:cNvSpPr>
            <a:spLocks noChangeArrowheads="1" noChangeShapeType="1" noTextEdit="1"/>
          </p:cNvSpPr>
          <p:nvPr/>
        </p:nvSpPr>
        <p:spPr bwMode="auto">
          <a:xfrm>
            <a:off x="7924800" y="4953000"/>
            <a:ext cx="609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Monotype Corsiv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59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Тема: Закрепление умения писать слова с сочетаниями </a:t>
            </a:r>
            <a:r>
              <a:rPr lang="ru-RU" b="1" dirty="0" err="1" smtClean="0">
                <a:solidFill>
                  <a:srgbClr val="FF0000"/>
                </a:solidFill>
              </a:rPr>
              <a:t>жи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ши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ча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ща</a:t>
            </a:r>
            <a:r>
              <a:rPr lang="ru-RU" b="1" dirty="0" smtClean="0">
                <a:solidFill>
                  <a:srgbClr val="FF0000"/>
                </a:solidFill>
              </a:rPr>
              <a:t>, чу, </a:t>
            </a:r>
            <a:r>
              <a:rPr lang="ru-RU" b="1" dirty="0" err="1" smtClean="0">
                <a:solidFill>
                  <a:srgbClr val="FF0000"/>
                </a:solidFill>
              </a:rPr>
              <a:t>щу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40005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0070C0"/>
                </a:solidFill>
              </a:rPr>
              <a:t>Задачи:</a:t>
            </a:r>
          </a:p>
          <a:p>
            <a:r>
              <a:rPr lang="ru-RU" sz="4400" b="1" dirty="0" smtClean="0">
                <a:solidFill>
                  <a:srgbClr val="0070C0"/>
                </a:solidFill>
              </a:rPr>
              <a:t>Учиться находить в словах изученные орфограммы</a:t>
            </a:r>
          </a:p>
          <a:p>
            <a:r>
              <a:rPr lang="ru-RU" sz="4400" b="1" dirty="0" smtClean="0">
                <a:solidFill>
                  <a:srgbClr val="0070C0"/>
                </a:solidFill>
              </a:rPr>
              <a:t> Научиться грамотно писать слова с этими орфограммами</a:t>
            </a:r>
          </a:p>
          <a:p>
            <a:endParaRPr lang="ru-RU" sz="4000" dirty="0" smtClean="0"/>
          </a:p>
          <a:p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Скороговорка</a:t>
            </a:r>
            <a:endParaRPr lang="ru-RU" sz="40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7143800" cy="5143512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ru-RU" sz="4800" i="1" dirty="0" smtClean="0">
                <a:solidFill>
                  <a:srgbClr val="7030A0"/>
                </a:solidFill>
              </a:rPr>
              <a:t>    </a:t>
            </a:r>
            <a:r>
              <a:rPr lang="ru-RU" sz="7200" b="1" i="1" dirty="0" smtClean="0">
                <a:solidFill>
                  <a:srgbClr val="7030A0"/>
                </a:solidFill>
              </a:rPr>
              <a:t>Х_ </a:t>
            </a:r>
            <a:r>
              <a:rPr lang="ru-RU" sz="7200" b="1" i="1" dirty="0" err="1" smtClean="0">
                <a:solidFill>
                  <a:srgbClr val="7030A0"/>
                </a:solidFill>
              </a:rPr>
              <a:t>р_ш_</a:t>
            </a:r>
            <a:r>
              <a:rPr lang="ru-RU" sz="7200" b="1" i="1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ru-RU" sz="7200" b="1" i="1" dirty="0" err="1" smtClean="0">
                <a:solidFill>
                  <a:srgbClr val="7030A0"/>
                </a:solidFill>
              </a:rPr>
              <a:t>ч_ж_е</a:t>
            </a:r>
            <a:r>
              <a:rPr lang="ru-RU" sz="7200" b="1" i="1" dirty="0" smtClean="0">
                <a:solidFill>
                  <a:srgbClr val="7030A0"/>
                </a:solidFill>
              </a:rPr>
              <a:t>    </a:t>
            </a:r>
            <a:r>
              <a:rPr lang="ru-RU" sz="7200" b="1" i="1" dirty="0" err="1" smtClean="0">
                <a:solidFill>
                  <a:srgbClr val="7030A0"/>
                </a:solidFill>
              </a:rPr>
              <a:t>ерш_</a:t>
            </a:r>
            <a:endParaRPr lang="ru-RU" sz="4800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4800" b="1" i="1" dirty="0" smtClean="0">
                <a:solidFill>
                  <a:srgbClr val="7030A0"/>
                </a:solidFill>
              </a:rPr>
              <a:t>                                                     </a:t>
            </a:r>
          </a:p>
          <a:p>
            <a:pPr>
              <a:buNone/>
            </a:pPr>
            <a:endParaRPr lang="ru-RU" sz="4800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4800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ru-RU" sz="4800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7200" b="1" i="1" dirty="0" smtClean="0">
                <a:solidFill>
                  <a:srgbClr val="7030A0"/>
                </a:solidFill>
              </a:rPr>
              <a:t> </a:t>
            </a:r>
            <a:endParaRPr lang="ru-RU" sz="7200" b="1" i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Картинки по запросу ерши картин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929066"/>
            <a:ext cx="23622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Картинки по запросу ерши картинк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857760"/>
            <a:ext cx="23622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714348" y="1285860"/>
            <a:ext cx="6572296" cy="5143512"/>
          </a:xfrm>
          <a:prstGeom prst="rect">
            <a:avLst/>
          </a:prstGeom>
          <a:solidFill>
            <a:schemeClr val="tx2">
              <a:lumMod val="40000"/>
              <a:lumOff val="60000"/>
              <a:alpha val="10000"/>
            </a:schemeClr>
          </a:solidFill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r>
              <a:rPr lang="ru-RU" sz="72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</a:t>
            </a: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</a:t>
            </a: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7200" b="1" i="1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</a:t>
            </a:r>
            <a:r>
              <a:rPr kumimoji="0" lang="ru-RU" sz="7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endParaRPr kumimoji="0" lang="ru-RU" sz="48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ru-RU" sz="48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ru-RU" sz="48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ru-RU" sz="4800" b="1" i="1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7200" b="1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8143900" cy="7072290"/>
        </p:xfrm>
        <a:graphic>
          <a:graphicData uri="http://schemas.openxmlformats.org/presentationml/2006/ole">
            <p:oleObj spid="_x0000_s1026" name="Презентация" r:id="rId3" imgW="4569445" imgH="3426611" progId="PowerPoint.Show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</TotalTime>
  <Words>408</Words>
  <PresentationFormat>Экран (4:3)</PresentationFormat>
  <Paragraphs>122</Paragraphs>
  <Slides>33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Изящная</vt:lpstr>
      <vt:lpstr>Презентация</vt:lpstr>
      <vt:lpstr>     Русский язык 2Б класс Тема: Закрепление умения  писать слова с сочетаниями  жи, ши, ча, ща, чу, щу. </vt:lpstr>
      <vt:lpstr>Слайд 2</vt:lpstr>
      <vt:lpstr>Напишите красиво и правильно</vt:lpstr>
      <vt:lpstr>Слайд 4</vt:lpstr>
      <vt:lpstr>Слайд 5</vt:lpstr>
      <vt:lpstr>Тема: Закрепление умения писать слова с сочетаниями жи, ши, ча, ща, чу, щу.</vt:lpstr>
      <vt:lpstr>Скороговорка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Работа в парах</vt:lpstr>
      <vt:lpstr>Работа в парах</vt:lpstr>
      <vt:lpstr>Слайд 22</vt:lpstr>
      <vt:lpstr>                  Списывание </vt:lpstr>
      <vt:lpstr>Работа      группами 1 ряд – слова с сочетанием жи-ши 2 ряд – слова с сочетанием ча-ща  3 ряд – слова с сочетанием чу-щу </vt:lpstr>
      <vt:lpstr>Слайд 25</vt:lpstr>
      <vt:lpstr>Слайд 26</vt:lpstr>
      <vt:lpstr>Самостоятельная работа</vt:lpstr>
      <vt:lpstr>Вывод</vt:lpstr>
      <vt:lpstr>Итог урока:</vt:lpstr>
      <vt:lpstr>– Закончите фразу: </vt:lpstr>
      <vt:lpstr>Слайд 31</vt:lpstr>
      <vt:lpstr>Слайд 32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Русский язык 2класс Тема. Закрепление умения  писать слова с сочетаниями  жи, ши, ча, ща, чу, щу. </dc:title>
  <dc:creator>Наташа</dc:creator>
  <cp:lastModifiedBy>Ученик</cp:lastModifiedBy>
  <cp:revision>126</cp:revision>
  <dcterms:created xsi:type="dcterms:W3CDTF">2016-01-08T11:43:00Z</dcterms:created>
  <dcterms:modified xsi:type="dcterms:W3CDTF">2017-11-23T07:38:10Z</dcterms:modified>
</cp:coreProperties>
</file>