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83" r:id="rId14"/>
    <p:sldId id="286" r:id="rId15"/>
    <p:sldId id="284" r:id="rId16"/>
    <p:sldId id="285" r:id="rId17"/>
    <p:sldId id="259" r:id="rId18"/>
    <p:sldId id="268" r:id="rId19"/>
    <p:sldId id="282" r:id="rId20"/>
    <p:sldId id="260" r:id="rId21"/>
    <p:sldId id="261" r:id="rId22"/>
    <p:sldId id="281" r:id="rId23"/>
    <p:sldId id="265" r:id="rId24"/>
    <p:sldId id="26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544D93D-FC75-4B5D-9AC3-FECDC8F8B7F2}" type="datetimeFigureOut">
              <a:rPr lang="ru-RU" smtClean="0"/>
              <a:t>18.10.2016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903D-AED8-4D30-8A0B-20BCFB91E357}"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544D93D-FC75-4B5D-9AC3-FECDC8F8B7F2}" type="datetimeFigureOut">
              <a:rPr lang="ru-RU" smtClean="0"/>
              <a:t>18.10.2016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44D93D-FC75-4B5D-9AC3-FECDC8F8B7F2}" type="datetimeFigureOut">
              <a:rPr lang="ru-RU" smtClean="0"/>
              <a:t>18.10.2016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44D93D-FC75-4B5D-9AC3-FECDC8F8B7F2}" type="datetimeFigureOut">
              <a:rPr lang="ru-RU" smtClean="0"/>
              <a:t>18.10.2016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903D-AED8-4D30-8A0B-20BCFB91E35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44D93D-FC75-4B5D-9AC3-FECDC8F8B7F2}" type="datetimeFigureOut">
              <a:rPr lang="ru-RU" smtClean="0"/>
              <a:t>18.10.2016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44D93D-FC75-4B5D-9AC3-FECDC8F8B7F2}" type="datetimeFigureOut">
              <a:rPr lang="ru-RU" smtClean="0"/>
              <a:t>18.10.2016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F8903D-AED8-4D30-8A0B-20BCFB91E35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544D93D-FC75-4B5D-9AC3-FECDC8F8B7F2}" type="datetimeFigureOut">
              <a:rPr lang="ru-RU" smtClean="0"/>
              <a:t>18.10.2016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F8903D-AED8-4D30-8A0B-20BCFB91E35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544D93D-FC75-4B5D-9AC3-FECDC8F8B7F2}" type="datetimeFigureOut">
              <a:rPr lang="ru-RU" smtClean="0"/>
              <a:t>18.10.2016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4D93D-FC75-4B5D-9AC3-FECDC8F8B7F2}" type="datetimeFigureOut">
              <a:rPr lang="ru-RU" smtClean="0"/>
              <a:t>18.10.2016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44D93D-FC75-4B5D-9AC3-FECDC8F8B7F2}" type="datetimeFigureOut">
              <a:rPr lang="ru-RU" smtClean="0"/>
              <a:t>18.10.2016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F8903D-AED8-4D30-8A0B-20BCFB91E35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44D93D-FC75-4B5D-9AC3-FECDC8F8B7F2}" type="datetimeFigureOut">
              <a:rPr lang="ru-RU" smtClean="0"/>
              <a:t>18.10.2016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F8903D-AED8-4D30-8A0B-20BCFB91E357}"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44D93D-FC75-4B5D-9AC3-FECDC8F8B7F2}" type="datetimeFigureOut">
              <a:rPr lang="ru-RU" smtClean="0"/>
              <a:t>18.10.2016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3F8903D-AED8-4D30-8A0B-20BCFB91E35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3573016"/>
            <a:ext cx="5637010" cy="2361649"/>
          </a:xfrm>
        </p:spPr>
        <p:txBody>
          <a:bodyPr>
            <a:normAutofit/>
          </a:bodyPr>
          <a:lstStyle/>
          <a:p>
            <a:r>
              <a:rPr lang="ru-RU" dirty="0" smtClean="0"/>
              <a:t>Изобразительная деятельность: </a:t>
            </a:r>
            <a:r>
              <a:rPr lang="ru-RU" dirty="0" err="1" smtClean="0"/>
              <a:t>рисование,лепка,аппликация</a:t>
            </a:r>
            <a:r>
              <a:rPr lang="ru-RU" dirty="0" smtClean="0"/>
              <a:t>.</a:t>
            </a:r>
          </a:p>
          <a:p>
            <a:r>
              <a:rPr lang="ru-RU" dirty="0" smtClean="0"/>
              <a:t>Составитель Конышева Я.В.</a:t>
            </a:r>
          </a:p>
          <a:p>
            <a:r>
              <a:rPr lang="ru-RU" dirty="0" smtClean="0"/>
              <a:t>Воспитатель МБДОУ № 3 «Радуга»</a:t>
            </a:r>
          </a:p>
          <a:p>
            <a:r>
              <a:rPr lang="ru-RU" dirty="0" err="1"/>
              <a:t>г</a:t>
            </a:r>
            <a:r>
              <a:rPr lang="ru-RU" dirty="0" err="1" smtClean="0"/>
              <a:t>.Междуреченск</a:t>
            </a:r>
            <a:endParaRPr lang="ru-RU" dirty="0" smtClean="0"/>
          </a:p>
          <a:p>
            <a:endParaRPr lang="ru-RU" dirty="0"/>
          </a:p>
        </p:txBody>
      </p:sp>
      <p:sp>
        <p:nvSpPr>
          <p:cNvPr id="2" name="Заголовок 1"/>
          <p:cNvSpPr>
            <a:spLocks noGrp="1"/>
          </p:cNvSpPr>
          <p:nvPr>
            <p:ph type="ctrTitle"/>
          </p:nvPr>
        </p:nvSpPr>
        <p:spPr>
          <a:xfrm>
            <a:off x="971600" y="836712"/>
            <a:ext cx="7175351" cy="1793167"/>
          </a:xfrm>
        </p:spPr>
        <p:txBody>
          <a:bodyPr/>
          <a:lstStyle/>
          <a:p>
            <a:r>
              <a:rPr lang="ru-RU" dirty="0" smtClean="0"/>
              <a:t>Виды детской деятельности</a:t>
            </a:r>
            <a:endParaRPr lang="ru-RU" dirty="0"/>
          </a:p>
        </p:txBody>
      </p:sp>
    </p:spTree>
    <p:extLst>
      <p:ext uri="{BB962C8B-B14F-4D97-AF65-F5344CB8AC3E}">
        <p14:creationId xmlns:p14="http://schemas.microsoft.com/office/powerpoint/2010/main" val="155541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48680"/>
            <a:ext cx="5966666" cy="1080120"/>
          </a:xfrm>
        </p:spPr>
        <p:txBody>
          <a:bodyPr/>
          <a:lstStyle/>
          <a:p>
            <a:r>
              <a:rPr lang="ru-RU" dirty="0" smtClean="0"/>
              <a:t>игровые</a:t>
            </a:r>
            <a:endParaRPr lang="ru-RU" dirty="0"/>
          </a:p>
        </p:txBody>
      </p:sp>
      <p:sp>
        <p:nvSpPr>
          <p:cNvPr id="3" name="Текст 2"/>
          <p:cNvSpPr>
            <a:spLocks noGrp="1"/>
          </p:cNvSpPr>
          <p:nvPr>
            <p:ph type="body" idx="1"/>
          </p:nvPr>
        </p:nvSpPr>
        <p:spPr>
          <a:xfrm>
            <a:off x="899592" y="1844824"/>
            <a:ext cx="7122622" cy="4104456"/>
          </a:xfrm>
        </p:spPr>
        <p:txBody>
          <a:bodyPr>
            <a:normAutofit lnSpcReduction="10000"/>
          </a:bodyPr>
          <a:lstStyle/>
          <a:p>
            <a:r>
              <a:rPr lang="ru-RU" sz="2800" dirty="0"/>
              <a:t>Использование моментов игры в процессе изобразительной деятельности относится к наглядно-действенным приемам обучения. Чем меньше ребенок, тем большее место в его воспитании и обучении должна занимать игра. Игровые приемы обучения будут способствовать привлечению внимания детей к поставленной задаче, облегчать работу мышления и воображения</a:t>
            </a:r>
            <a:r>
              <a:rPr lang="ru-RU" dirty="0"/>
              <a:t>.</a:t>
            </a:r>
          </a:p>
        </p:txBody>
      </p:sp>
    </p:spTree>
    <p:extLst>
      <p:ext uri="{BB962C8B-B14F-4D97-AF65-F5344CB8AC3E}">
        <p14:creationId xmlns:p14="http://schemas.microsoft.com/office/powerpoint/2010/main" val="3407668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5966666" cy="864096"/>
          </a:xfrm>
        </p:spPr>
        <p:txBody>
          <a:bodyPr/>
          <a:lstStyle/>
          <a:p>
            <a:r>
              <a:rPr lang="ru-RU" dirty="0" smtClean="0"/>
              <a:t>Типы занятий</a:t>
            </a:r>
            <a:endParaRPr lang="ru-RU" dirty="0"/>
          </a:p>
        </p:txBody>
      </p:sp>
      <p:sp>
        <p:nvSpPr>
          <p:cNvPr id="3" name="Текст 2"/>
          <p:cNvSpPr>
            <a:spLocks noGrp="1"/>
          </p:cNvSpPr>
          <p:nvPr>
            <p:ph type="body" idx="1"/>
          </p:nvPr>
        </p:nvSpPr>
        <p:spPr>
          <a:xfrm>
            <a:off x="395536" y="1196752"/>
            <a:ext cx="8424936" cy="5256584"/>
          </a:xfrm>
        </p:spPr>
        <p:txBody>
          <a:bodyPr>
            <a:noAutofit/>
          </a:bodyPr>
          <a:lstStyle/>
          <a:p>
            <a:r>
              <a:rPr lang="ru-RU" sz="2800" dirty="0"/>
              <a:t>Различают два типа занятий по изобразительной деятельности: занятия на тему, предложенную воспитателем (освоение нового программного материала, повторение пройденного), и на тему, выбранную каждым ребенком (по его замыслу).</a:t>
            </a:r>
            <a:br>
              <a:rPr lang="ru-RU" sz="2800" dirty="0"/>
            </a:br>
            <a:r>
              <a:rPr lang="ru-RU" sz="2800" dirty="0"/>
              <a:t>Выбор того или иного типа определяется характером учебного задания, уровнем изобразительных умений и навыков детей, их возрастными особенностями.</a:t>
            </a:r>
          </a:p>
        </p:txBody>
      </p:sp>
    </p:spTree>
    <p:extLst>
      <p:ext uri="{BB962C8B-B14F-4D97-AF65-F5344CB8AC3E}">
        <p14:creationId xmlns:p14="http://schemas.microsoft.com/office/powerpoint/2010/main" val="226718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416824" cy="1008112"/>
          </a:xfrm>
        </p:spPr>
        <p:txBody>
          <a:bodyPr/>
          <a:lstStyle/>
          <a:p>
            <a:r>
              <a:rPr lang="ru-RU" dirty="0" err="1" smtClean="0"/>
              <a:t>Изодеятельность</a:t>
            </a:r>
            <a:r>
              <a:rPr lang="ru-RU" dirty="0" smtClean="0"/>
              <a:t> вне занятий</a:t>
            </a:r>
            <a:endParaRPr lang="ru-RU" dirty="0"/>
          </a:p>
        </p:txBody>
      </p:sp>
      <p:sp>
        <p:nvSpPr>
          <p:cNvPr id="3" name="Текст 2"/>
          <p:cNvSpPr>
            <a:spLocks noGrp="1"/>
          </p:cNvSpPr>
          <p:nvPr>
            <p:ph type="body" idx="1"/>
          </p:nvPr>
        </p:nvSpPr>
        <p:spPr>
          <a:xfrm>
            <a:off x="395536" y="1268760"/>
            <a:ext cx="8496944" cy="5112568"/>
          </a:xfrm>
        </p:spPr>
        <p:txBody>
          <a:bodyPr>
            <a:noAutofit/>
          </a:bodyPr>
          <a:lstStyle/>
          <a:p>
            <a:r>
              <a:rPr lang="ru-RU" sz="2800" dirty="0"/>
              <a:t>Закрепление знаний, умений и навыков детей по изобразительной деятельности может проходить по желанию детей в свободное от занятий время. В основном это время отводится для игр. Но если кто-либо из детей захочет рисовать, лепить, не следует препятствовать этому. Такое желание иногда говорит о наличии способностей у ребенка, и надо содействовать их выявлению и развитию. В процессе самостоятельной деятельности закрепляются разнообразные умения детей</a:t>
            </a:r>
            <a:r>
              <a:rPr lang="ru-RU" sz="2400" dirty="0"/>
              <a:t>.</a:t>
            </a:r>
          </a:p>
        </p:txBody>
      </p:sp>
    </p:spTree>
    <p:extLst>
      <p:ext uri="{BB962C8B-B14F-4D97-AF65-F5344CB8AC3E}">
        <p14:creationId xmlns:p14="http://schemas.microsoft.com/office/powerpoint/2010/main" val="298319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560840" cy="576064"/>
          </a:xfrm>
        </p:spPr>
        <p:txBody>
          <a:bodyPr/>
          <a:lstStyle/>
          <a:p>
            <a:r>
              <a:rPr lang="ru-RU" dirty="0" smtClean="0"/>
              <a:t>Формы работы с детьми</a:t>
            </a:r>
            <a:endParaRPr lang="ru-RU" dirty="0"/>
          </a:p>
        </p:txBody>
      </p:sp>
      <p:sp>
        <p:nvSpPr>
          <p:cNvPr id="3" name="Текст 2"/>
          <p:cNvSpPr>
            <a:spLocks noGrp="1"/>
          </p:cNvSpPr>
          <p:nvPr>
            <p:ph type="body" idx="1"/>
          </p:nvPr>
        </p:nvSpPr>
        <p:spPr>
          <a:xfrm>
            <a:off x="395536" y="980728"/>
            <a:ext cx="8568952" cy="5544616"/>
          </a:xfrm>
        </p:spPr>
        <p:txBody>
          <a:bodyPr>
            <a:normAutofit lnSpcReduction="10000"/>
          </a:bodyPr>
          <a:lstStyle/>
          <a:p>
            <a:r>
              <a:rPr lang="ru-RU" dirty="0" smtClean="0"/>
              <a:t>Ведущей</a:t>
            </a:r>
            <a:r>
              <a:rPr lang="ru-RU" dirty="0"/>
              <a:t> </a:t>
            </a:r>
            <a:r>
              <a:rPr lang="ru-RU" b="1" dirty="0"/>
              <a:t>формой организации детей в ДОУ по образовательной </a:t>
            </a:r>
            <a:r>
              <a:rPr lang="ru-RU" b="1" dirty="0" err="1"/>
              <a:t>области</a:t>
            </a:r>
            <a:r>
              <a:rPr lang="ru-RU" i="1" dirty="0" err="1"/>
              <a:t>«</a:t>
            </a:r>
            <a:r>
              <a:rPr lang="ru-RU" b="1" i="1" dirty="0" err="1"/>
              <a:t>Художественное</a:t>
            </a:r>
            <a:r>
              <a:rPr lang="ru-RU" b="1" i="1" dirty="0"/>
              <a:t> творчество</a:t>
            </a:r>
            <a:r>
              <a:rPr lang="ru-RU" i="1" dirty="0"/>
              <a:t>»</a:t>
            </a:r>
            <a:r>
              <a:rPr lang="ru-RU" dirty="0"/>
              <a:t> является НОД</a:t>
            </a:r>
            <a:r>
              <a:rPr lang="ru-RU" dirty="0" smtClean="0"/>
              <a:t>.</a:t>
            </a:r>
          </a:p>
          <a:p>
            <a:endParaRPr lang="ru-RU" i="1" dirty="0" smtClean="0"/>
          </a:p>
          <a:p>
            <a:pPr algn="l"/>
            <a:r>
              <a:rPr lang="ru-RU" dirty="0" smtClean="0"/>
              <a:t>   «</a:t>
            </a:r>
            <a:r>
              <a:rPr lang="ru-RU" dirty="0"/>
              <a:t>Совместная деятельность взрослого и </a:t>
            </a:r>
            <a:r>
              <a:rPr lang="ru-RU" b="1" dirty="0"/>
              <a:t>детей</a:t>
            </a:r>
            <a:r>
              <a:rPr lang="ru-RU" dirty="0"/>
              <a:t>» – основная </a:t>
            </a:r>
            <a:r>
              <a:rPr lang="ru-RU" dirty="0" smtClean="0"/>
              <a:t>  </a:t>
            </a:r>
          </a:p>
          <a:p>
            <a:pPr algn="l"/>
            <a:r>
              <a:rPr lang="ru-RU" dirty="0"/>
              <a:t> </a:t>
            </a:r>
            <a:r>
              <a:rPr lang="ru-RU" dirty="0" smtClean="0"/>
              <a:t>          модель</a:t>
            </a:r>
            <a:r>
              <a:rPr lang="ru-RU" dirty="0"/>
              <a:t> </a:t>
            </a:r>
            <a:r>
              <a:rPr lang="ru-RU" b="1" dirty="0"/>
              <a:t>организации </a:t>
            </a:r>
            <a:r>
              <a:rPr lang="ru-RU" b="1" dirty="0" smtClean="0"/>
              <a:t>детей </a:t>
            </a:r>
            <a:r>
              <a:rPr lang="ru-RU" dirty="0" smtClean="0"/>
              <a:t>дошкольного </a:t>
            </a:r>
            <a:r>
              <a:rPr lang="ru-RU" dirty="0"/>
              <a:t>возраста. </a:t>
            </a:r>
            <a:endParaRPr lang="ru-RU" dirty="0" smtClean="0"/>
          </a:p>
          <a:p>
            <a:pPr algn="l"/>
            <a:r>
              <a:rPr lang="ru-RU" dirty="0"/>
              <a:t> </a:t>
            </a:r>
            <a:r>
              <a:rPr lang="ru-RU" dirty="0" smtClean="0"/>
              <a:t>    Это </a:t>
            </a:r>
            <a:r>
              <a:rPr lang="ru-RU" dirty="0"/>
              <a:t>и занимательные показы, свободная </a:t>
            </a:r>
            <a:r>
              <a:rPr lang="ru-RU" b="1" dirty="0" smtClean="0"/>
              <a:t>художественная </a:t>
            </a:r>
            <a:r>
              <a:rPr lang="ru-RU" dirty="0" smtClean="0"/>
              <a:t>деятельность </a:t>
            </a:r>
            <a:r>
              <a:rPr lang="ru-RU" dirty="0"/>
              <a:t>с участием воспитателя, индивидуальная работа с детьми, рассматривание произведений живописи, сюжетно-игровая ситуация, </a:t>
            </a:r>
            <a:r>
              <a:rPr lang="ru-RU" b="1" dirty="0"/>
              <a:t>художественный досуг</a:t>
            </a:r>
            <a:r>
              <a:rPr lang="ru-RU" dirty="0"/>
              <a:t>, конкурсы, экспериментирование с материалом (обучение, опыты, дидактические игры, обыгрывание незавершенного рисунка, наблюдение</a:t>
            </a:r>
            <a:r>
              <a:rPr lang="ru-RU" dirty="0" smtClean="0"/>
              <a:t>)</a:t>
            </a:r>
          </a:p>
          <a:p>
            <a:pPr algn="l"/>
            <a:r>
              <a:rPr lang="ru-RU" dirty="0" smtClean="0"/>
              <a:t>      Самостоятельная </a:t>
            </a:r>
            <a:r>
              <a:rPr lang="ru-RU" dirty="0"/>
              <a:t>деятельность – одна из основных моделей </a:t>
            </a:r>
            <a:r>
              <a:rPr lang="ru-RU" b="1" dirty="0"/>
              <a:t>организации </a:t>
            </a:r>
            <a:r>
              <a:rPr lang="ru-RU" b="1" dirty="0" smtClean="0"/>
              <a:t>детей </a:t>
            </a:r>
            <a:r>
              <a:rPr lang="ru-RU" dirty="0" smtClean="0"/>
              <a:t>дошкольного </a:t>
            </a:r>
            <a:r>
              <a:rPr lang="ru-RU" dirty="0"/>
              <a:t>возраста. Это</a:t>
            </a:r>
          </a:p>
          <a:p>
            <a:pPr algn="l"/>
            <a:r>
              <a:rPr lang="ru-RU" dirty="0"/>
              <a:t>создание проблемных ситуаций, игра, задания для самостоятельных наблюдений, рисование по замыслу,</a:t>
            </a:r>
          </a:p>
          <a:p>
            <a:pPr algn="l"/>
            <a:r>
              <a:rPr lang="ru-RU" dirty="0"/>
              <a:t>рассматривание картин, иллюстраций о природе.</a:t>
            </a:r>
          </a:p>
          <a:p>
            <a:endParaRPr lang="ru-RU" dirty="0"/>
          </a:p>
        </p:txBody>
      </p:sp>
    </p:spTree>
    <p:extLst>
      <p:ext uri="{BB962C8B-B14F-4D97-AF65-F5344CB8AC3E}">
        <p14:creationId xmlns:p14="http://schemas.microsoft.com/office/powerpoint/2010/main" val="379643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954" y="332656"/>
            <a:ext cx="8852533" cy="6186309"/>
          </a:xfrm>
          <a:prstGeom prst="rect">
            <a:avLst/>
          </a:prstGeom>
        </p:spPr>
        <p:txBody>
          <a:bodyPr wrap="square">
            <a:spAutoFit/>
          </a:bodyPr>
          <a:lstStyle/>
          <a:p>
            <a:r>
              <a:rPr lang="ru-RU" dirty="0"/>
              <a:t>Особое место уделяется </a:t>
            </a:r>
            <a:r>
              <a:rPr lang="ru-RU" b="1" dirty="0"/>
              <a:t>организации</a:t>
            </a:r>
            <a:r>
              <a:rPr lang="ru-RU" dirty="0"/>
              <a:t> условий для самостоятельной деятельности </a:t>
            </a:r>
            <a:r>
              <a:rPr lang="ru-RU" b="1" dirty="0"/>
              <a:t>детей</a:t>
            </a:r>
            <a:r>
              <a:rPr lang="ru-RU" dirty="0"/>
              <a:t> по их выбору и интересам. С этой целью в группах </a:t>
            </a:r>
            <a:r>
              <a:rPr lang="ru-RU" b="1" dirty="0"/>
              <a:t>организуется</a:t>
            </a:r>
            <a:r>
              <a:rPr lang="ru-RU" dirty="0"/>
              <a:t> эстетическая развивающая предметная </a:t>
            </a:r>
            <a:r>
              <a:rPr lang="ru-RU" u="sng" dirty="0"/>
              <a:t>среда</a:t>
            </a:r>
            <a:r>
              <a:rPr lang="ru-RU" dirty="0"/>
              <a:t>:</a:t>
            </a:r>
          </a:p>
          <a:p>
            <a:r>
              <a:rPr lang="ru-RU" dirty="0"/>
              <a:t>• </a:t>
            </a:r>
            <a:endParaRPr lang="ru-RU" dirty="0" smtClean="0"/>
          </a:p>
          <a:p>
            <a:r>
              <a:rPr lang="ru-RU" dirty="0" smtClean="0"/>
              <a:t>уголки</a:t>
            </a:r>
            <a:r>
              <a:rPr lang="ru-RU" dirty="0"/>
              <a:t> </a:t>
            </a:r>
            <a:r>
              <a:rPr lang="ru-RU" b="1" dirty="0"/>
              <a:t>творчества</a:t>
            </a:r>
            <a:r>
              <a:rPr lang="ru-RU" dirty="0"/>
              <a:t>, где можно экспериментировать с различными </a:t>
            </a:r>
            <a:r>
              <a:rPr lang="ru-RU" u="sng" dirty="0"/>
              <a:t>материалами</a:t>
            </a:r>
            <a:r>
              <a:rPr lang="ru-RU" dirty="0"/>
              <a:t>: цветными мелками, смываемыми маркерами, глиной, пластилином, материалом для коллажей, ножницами для правой и левой руки, клеем, плотной бумагой и материалом для освоения различных техник </a:t>
            </a:r>
            <a:r>
              <a:rPr lang="ru-RU" u="sng" dirty="0"/>
              <a:t>живописи</a:t>
            </a:r>
            <a:r>
              <a:rPr lang="ru-RU" dirty="0"/>
              <a:t>: пальчиковой, мыльными хлопьями, печатания губкой, обливной печатью, </a:t>
            </a:r>
            <a:r>
              <a:rPr lang="ru-RU" dirty="0" err="1"/>
              <a:t>кляксографией</a:t>
            </a:r>
            <a:r>
              <a:rPr lang="ru-RU" dirty="0"/>
              <a:t>, печатания веревкой, восковой. Эти техники могут быть традиционными и нетрадиционными</a:t>
            </a:r>
          </a:p>
          <a:p>
            <a:r>
              <a:rPr lang="ru-RU" dirty="0"/>
              <a:t>• </a:t>
            </a:r>
            <a:endParaRPr lang="ru-RU" dirty="0" smtClean="0"/>
          </a:p>
          <a:p>
            <a:r>
              <a:rPr lang="ru-RU" dirty="0" smtClean="0"/>
              <a:t>уголки </a:t>
            </a:r>
            <a:r>
              <a:rPr lang="ru-RU" dirty="0"/>
              <a:t>по </a:t>
            </a:r>
            <a:r>
              <a:rPr lang="ru-RU" b="1" dirty="0"/>
              <a:t>изобразительной деятельности</a:t>
            </a:r>
            <a:r>
              <a:rPr lang="ru-RU" dirty="0"/>
              <a:t>, где </a:t>
            </a:r>
            <a:r>
              <a:rPr lang="ru-RU" b="1" dirty="0"/>
              <a:t>собраны мольберты</a:t>
            </a:r>
            <a:r>
              <a:rPr lang="ru-RU" dirty="0"/>
              <a:t>, принадлежности для рисования, лепки и аппликации в расширенном ассортименте.</a:t>
            </a:r>
          </a:p>
          <a:p>
            <a:r>
              <a:rPr lang="ru-RU" dirty="0" smtClean="0"/>
              <a:t> Основные </a:t>
            </a:r>
            <a:r>
              <a:rPr lang="ru-RU" dirty="0"/>
              <a:t>заботы педагога связаны с развитием интересов, способностей каждого ребёнка, стимулированием активность, самостоятельность </a:t>
            </a:r>
            <a:r>
              <a:rPr lang="ru-RU" b="1" dirty="0"/>
              <a:t>детей</a:t>
            </a:r>
            <a:r>
              <a:rPr lang="ru-RU" dirty="0"/>
              <a:t>. Свободная, </a:t>
            </a:r>
            <a:r>
              <a:rPr lang="ru-RU" b="1" dirty="0" smtClean="0"/>
              <a:t>разнообразная </a:t>
            </a:r>
            <a:r>
              <a:rPr lang="ru-RU" dirty="0" smtClean="0"/>
              <a:t>деятельность </a:t>
            </a:r>
            <a:r>
              <a:rPr lang="ru-RU" dirty="0"/>
              <a:t>в условиях обогащённой развивающей среды позволяет ребёнку проявить пытливость, любознательность, познавать окружающее без принуждения, стремиться </a:t>
            </a:r>
            <a:r>
              <a:rPr lang="ru-RU" dirty="0" smtClean="0"/>
              <a:t>к </a:t>
            </a:r>
            <a:r>
              <a:rPr lang="ru-RU" b="1" dirty="0" smtClean="0"/>
              <a:t>творческому </a:t>
            </a:r>
            <a:r>
              <a:rPr lang="ru-RU" b="1" dirty="0"/>
              <a:t>отображению познанного</a:t>
            </a:r>
            <a:r>
              <a:rPr lang="ru-RU" dirty="0"/>
              <a:t>. В условиях развивающей среды </a:t>
            </a:r>
            <a:r>
              <a:rPr lang="ru-RU" dirty="0" smtClean="0"/>
              <a:t>ребёнок </a:t>
            </a:r>
            <a:r>
              <a:rPr lang="ru-RU" b="1" dirty="0" smtClean="0"/>
              <a:t>реализует</a:t>
            </a:r>
            <a:r>
              <a:rPr lang="ru-RU" dirty="0"/>
              <a:t> своё право на свободу выбора деятельности.</a:t>
            </a:r>
          </a:p>
        </p:txBody>
      </p:sp>
    </p:spTree>
    <p:extLst>
      <p:ext uri="{BB962C8B-B14F-4D97-AF65-F5344CB8AC3E}">
        <p14:creationId xmlns:p14="http://schemas.microsoft.com/office/powerpoint/2010/main" val="24720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80920" cy="1080120"/>
          </a:xfrm>
        </p:spPr>
        <p:txBody>
          <a:bodyPr/>
          <a:lstStyle/>
          <a:p>
            <a:r>
              <a:rPr lang="ru-RU" dirty="0" smtClean="0"/>
              <a:t>Формы работы с родителями</a:t>
            </a:r>
            <a:endParaRPr lang="ru-RU" dirty="0"/>
          </a:p>
        </p:txBody>
      </p:sp>
      <p:sp>
        <p:nvSpPr>
          <p:cNvPr id="3" name="Текст 2"/>
          <p:cNvSpPr>
            <a:spLocks noGrp="1"/>
          </p:cNvSpPr>
          <p:nvPr>
            <p:ph type="body" idx="1"/>
          </p:nvPr>
        </p:nvSpPr>
        <p:spPr>
          <a:xfrm>
            <a:off x="323528" y="1268760"/>
            <a:ext cx="8712968" cy="5400600"/>
          </a:xfrm>
        </p:spPr>
        <p:txBody>
          <a:bodyPr>
            <a:normAutofit/>
          </a:bodyPr>
          <a:lstStyle/>
          <a:p>
            <a:pPr algn="l"/>
            <a:r>
              <a:rPr lang="ru-RU" dirty="0" smtClean="0"/>
              <a:t>        Формы  </a:t>
            </a:r>
            <a:r>
              <a:rPr lang="ru-RU" dirty="0"/>
              <a:t>работы дошкольных учреждений с родителями по формированию интереса к </a:t>
            </a:r>
            <a:r>
              <a:rPr lang="ru-RU" dirty="0" err="1"/>
              <a:t>изодеятельности</a:t>
            </a:r>
            <a:r>
              <a:rPr lang="ru-RU" dirty="0"/>
              <a:t> разнообразны: мини-семинары, показ воспитательной работы, организация выставок, педагогических библиотечек, привлечение родителей к активному участию в жизни детского сада и др. Ведется эта работа в двух направлениях: индивидуально и с коллективом родителей.</a:t>
            </a:r>
            <a:br>
              <a:rPr lang="ru-RU" dirty="0"/>
            </a:br>
            <a:r>
              <a:rPr lang="ru-RU" dirty="0" smtClean="0"/>
              <a:t>         Индивидуальные </a:t>
            </a:r>
            <a:r>
              <a:rPr lang="ru-RU" dirty="0"/>
              <a:t>формы работы с родителями — это беседы, консультации, </a:t>
            </a:r>
            <a:r>
              <a:rPr lang="ru-RU" dirty="0" smtClean="0"/>
              <a:t>поручения </a:t>
            </a:r>
            <a:r>
              <a:rPr lang="ru-RU" dirty="0"/>
              <a:t>родителям, круглый </a:t>
            </a:r>
            <a:r>
              <a:rPr lang="ru-RU" dirty="0" smtClean="0"/>
              <a:t>стол, день открытых дверей</a:t>
            </a:r>
            <a:r>
              <a:rPr lang="ru-RU" dirty="0"/>
              <a:t>  и т.п</a:t>
            </a:r>
            <a:r>
              <a:rPr lang="ru-RU" dirty="0" smtClean="0"/>
              <a:t>.</a:t>
            </a:r>
          </a:p>
          <a:p>
            <a:pPr algn="l"/>
            <a:r>
              <a:rPr lang="ru-RU" dirty="0" smtClean="0"/>
              <a:t>         Для </a:t>
            </a:r>
            <a:r>
              <a:rPr lang="ru-RU" dirty="0"/>
              <a:t>коллектива родителей организуются общие консультации, групповые и общие родительские собрания, конференции, выставки, лекции, кружки; оформляются информационные и тематические стенды, фотомонтажи; проводятся вечера вопросов и ответов, встречи за круглым столом и т. д. </a:t>
            </a:r>
          </a:p>
        </p:txBody>
      </p:sp>
    </p:spTree>
    <p:extLst>
      <p:ext uri="{BB962C8B-B14F-4D97-AF65-F5344CB8AC3E}">
        <p14:creationId xmlns:p14="http://schemas.microsoft.com/office/powerpoint/2010/main" val="2732392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2795"/>
            <a:ext cx="8589114" cy="6740307"/>
          </a:xfrm>
          <a:prstGeom prst="rect">
            <a:avLst/>
          </a:prstGeom>
        </p:spPr>
        <p:txBody>
          <a:bodyPr wrap="square">
            <a:spAutoFit/>
          </a:bodyPr>
          <a:lstStyle/>
          <a:p>
            <a:r>
              <a:rPr lang="ru-RU" dirty="0" smtClean="0"/>
              <a:t>  Эффективной </a:t>
            </a:r>
            <a:r>
              <a:rPr lang="ru-RU" dirty="0"/>
              <a:t>формой работы с родителями являются индивидуальные беседы воспитателей и других сотрудников с взрослыми членами семьи. В этих беседах родители более охотно и откровенно рассказывают о тех огорчениях, которые порой могут быть в семье, об успехах ребенка. </a:t>
            </a:r>
            <a:r>
              <a:rPr lang="ru-RU" dirty="0" smtClean="0"/>
              <a:t>   </a:t>
            </a:r>
          </a:p>
          <a:p>
            <a:r>
              <a:rPr lang="ru-RU" dirty="0"/>
              <a:t> </a:t>
            </a:r>
            <a:r>
              <a:rPr lang="ru-RU" dirty="0" smtClean="0"/>
              <a:t>  Индивидуальные </a:t>
            </a:r>
            <a:r>
              <a:rPr lang="ru-RU" dirty="0"/>
              <a:t>беседы могут проходить по инициативе воспитателя или самих родителей. Иногда о такой беседе нужно договариваться заранее, иногда бывает достаточно разговора утром или вечером, когда родители приходят в детский сад</a:t>
            </a:r>
            <a:r>
              <a:rPr lang="ru-RU" dirty="0" smtClean="0"/>
              <a:t>.</a:t>
            </a:r>
          </a:p>
          <a:p>
            <a:r>
              <a:rPr lang="ru-RU" dirty="0" smtClean="0"/>
              <a:t>   Большую </a:t>
            </a:r>
            <a:r>
              <a:rPr lang="ru-RU" dirty="0"/>
              <a:t>пользу в педагогическом просвещении родителей о художественном воспитании детей, оказывает собранная в детском саду библиотечка. </a:t>
            </a:r>
            <a:endParaRPr lang="ru-RU" dirty="0" smtClean="0"/>
          </a:p>
          <a:p>
            <a:r>
              <a:rPr lang="ru-RU" dirty="0" smtClean="0"/>
              <a:t>    Лучше </a:t>
            </a:r>
            <a:r>
              <a:rPr lang="ru-RU" dirty="0"/>
              <a:t>познакомить родителей с тем или иным вопросом воспитания позволяют папки-передвижки. Обычно в них подбирается тематический материал с иллюстрациями и практическими рекомендациями; он систематически пополняется, иллюстрации заменяются новыми</a:t>
            </a:r>
            <a:r>
              <a:rPr lang="ru-RU" dirty="0" smtClean="0"/>
              <a:t>,</a:t>
            </a:r>
          </a:p>
          <a:p>
            <a:r>
              <a:rPr lang="ru-RU" dirty="0" smtClean="0"/>
              <a:t>   Большие </a:t>
            </a:r>
            <a:r>
              <a:rPr lang="ru-RU" dirty="0"/>
              <a:t>возможности раскрывает работа с коллективом родителей — широкая педагогическая информация, обмен опытом, привлечение родителей к участию в жизни детского сада</a:t>
            </a:r>
            <a:r>
              <a:rPr lang="ru-RU" dirty="0" smtClean="0"/>
              <a:t>.</a:t>
            </a:r>
          </a:p>
          <a:p>
            <a:r>
              <a:rPr lang="ru-RU" dirty="0" smtClean="0"/>
              <a:t>   Основная </a:t>
            </a:r>
            <a:r>
              <a:rPr lang="ru-RU" dirty="0"/>
              <a:t>форма работы с коллективом родителей - групповое родительское </a:t>
            </a:r>
            <a:r>
              <a:rPr lang="ru-RU" dirty="0" smtClean="0"/>
              <a:t>собрание.</a:t>
            </a:r>
            <a:r>
              <a:rPr lang="ru-RU" dirty="0"/>
              <a:t> Встреча родителей и воспитателей делается оживленной, если она сопровождается показом детских работ, экскурсией по детскому саду или группе, там, где была «приложена рука их ребенка». Будь то оформительская деятельность детей (например, актового зала), аппликаций «Овощей» и «Фруктов» и т. д.</a:t>
            </a:r>
          </a:p>
        </p:txBody>
      </p:sp>
    </p:spTree>
    <p:extLst>
      <p:ext uri="{BB962C8B-B14F-4D97-AF65-F5344CB8AC3E}">
        <p14:creationId xmlns:p14="http://schemas.microsoft.com/office/powerpoint/2010/main" val="3484952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76672"/>
            <a:ext cx="6512511" cy="1143000"/>
          </a:xfrm>
        </p:spPr>
        <p:txBody>
          <a:bodyPr/>
          <a:lstStyle/>
          <a:p>
            <a:r>
              <a:rPr lang="ru-RU" dirty="0" smtClean="0"/>
              <a:t>рисование</a:t>
            </a: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95536" y="355723"/>
            <a:ext cx="3816424" cy="2736304"/>
          </a:xfrm>
        </p:spPr>
      </p:pic>
      <p:pic>
        <p:nvPicPr>
          <p:cNvPr id="2050" name="Picture 2" descr="C:\Users\Администратор\Desktop\ФОТО\детский сад\DSCN0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340768"/>
            <a:ext cx="2335012" cy="17512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истратор\Desktop\ФОТО\детский сад\DSCN08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6" y="3789040"/>
            <a:ext cx="1918045" cy="2557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истратор\Desktop\ФОТО\детский сад\DSCN08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415318"/>
            <a:ext cx="3891686" cy="291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09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инистратор\Desktop\садик\140920163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309634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Администратор\Desktop\садик\ааа\05102016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61776"/>
            <a:ext cx="2877312" cy="21579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истратор\Desktop\садик\ааа\05102016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559184"/>
            <a:ext cx="1975104" cy="26334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дминистратор\Desktop\садик\ааа\051020164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2742064"/>
            <a:ext cx="3023616" cy="22677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дминистратор\Desktop\садик\ааа\051020164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3698" y="404664"/>
            <a:ext cx="2157984" cy="2877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Администратор\Desktop\садик\ааа\051020164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023781" y="3912496"/>
            <a:ext cx="292608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441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садик\ааа\051020164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70279">
            <a:off x="1287862" y="201318"/>
            <a:ext cx="2450592" cy="32674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дминистратор\Desktop\садик\ааа\05102016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5428">
            <a:off x="5408421" y="387424"/>
            <a:ext cx="2926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Администратор\Desktop\садик\ааа\051020164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94015">
            <a:off x="1197261" y="3689058"/>
            <a:ext cx="2926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дминистратор\Desktop\садик\ааа\051020163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7218">
            <a:off x="4750806" y="2947293"/>
            <a:ext cx="2487168" cy="33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5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512511" cy="1143000"/>
          </a:xfrm>
        </p:spPr>
        <p:txBody>
          <a:bodyPr/>
          <a:lstStyle/>
          <a:p>
            <a:r>
              <a:rPr lang="ru-RU" dirty="0" smtClean="0"/>
              <a:t>Изобразительная деятельность</a:t>
            </a:r>
            <a:endParaRPr lang="ru-RU" dirty="0"/>
          </a:p>
        </p:txBody>
      </p:sp>
      <p:sp>
        <p:nvSpPr>
          <p:cNvPr id="4" name="Объект 3"/>
          <p:cNvSpPr>
            <a:spLocks noGrp="1"/>
          </p:cNvSpPr>
          <p:nvPr>
            <p:ph sz="quarter" idx="13"/>
          </p:nvPr>
        </p:nvSpPr>
        <p:spPr>
          <a:xfrm>
            <a:off x="1403648" y="2636912"/>
            <a:ext cx="6400800" cy="3474720"/>
          </a:xfrm>
        </p:spPr>
        <p:txBody>
          <a:bodyPr/>
          <a:lstStyle/>
          <a:p>
            <a:r>
              <a:rPr lang="ru-RU" dirty="0" smtClean="0"/>
              <a:t>-форма активности ребенка, в результате </a:t>
            </a:r>
          </a:p>
          <a:p>
            <a:pPr marL="45720" indent="0">
              <a:buNone/>
            </a:pPr>
            <a:r>
              <a:rPr lang="ru-RU" dirty="0" smtClean="0"/>
              <a:t>которой получается материальный или </a:t>
            </a:r>
          </a:p>
          <a:p>
            <a:pPr marL="45720" indent="0">
              <a:buNone/>
            </a:pPr>
            <a:r>
              <a:rPr lang="ru-RU" dirty="0" smtClean="0"/>
              <a:t>идеальный объект: </a:t>
            </a:r>
            <a:r>
              <a:rPr lang="ru-RU" dirty="0" err="1" smtClean="0"/>
              <a:t>рисование,лепка</a:t>
            </a:r>
            <a:r>
              <a:rPr lang="ru-RU" dirty="0" smtClean="0"/>
              <a:t>, </a:t>
            </a:r>
          </a:p>
          <a:p>
            <a:pPr marL="45720" indent="0">
              <a:buNone/>
            </a:pPr>
            <a:r>
              <a:rPr lang="ru-RU" dirty="0" smtClean="0"/>
              <a:t>аппликация</a:t>
            </a:r>
            <a:endParaRPr lang="ru-RU" dirty="0"/>
          </a:p>
        </p:txBody>
      </p:sp>
    </p:spTree>
    <p:extLst>
      <p:ext uri="{BB962C8B-B14F-4D97-AF65-F5344CB8AC3E}">
        <p14:creationId xmlns:p14="http://schemas.microsoft.com/office/powerpoint/2010/main" val="3889917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6512511" cy="1143000"/>
          </a:xfrm>
        </p:spPr>
        <p:txBody>
          <a:bodyPr/>
          <a:lstStyle/>
          <a:p>
            <a:r>
              <a:rPr lang="ru-RU" dirty="0" smtClean="0"/>
              <a:t>лепка</a:t>
            </a:r>
            <a:endParaRPr lang="ru-RU" dirty="0"/>
          </a:p>
        </p:txBody>
      </p:sp>
      <p:pic>
        <p:nvPicPr>
          <p:cNvPr id="3074" name="Picture 2" descr="C:\Users\Администратор\Desktop\ФОТО\детский сад\DSCN08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12776"/>
            <a:ext cx="1417686" cy="1890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дминистратор\Desktop\садик\06092016345.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766216"/>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Администратор\Desktop\садик\27092016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303024"/>
            <a:ext cx="3364992" cy="252374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дминистратор\Desktop\садик\14092016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2926456"/>
            <a:ext cx="4032448" cy="327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37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6512511" cy="1143000"/>
          </a:xfrm>
        </p:spPr>
        <p:txBody>
          <a:bodyPr/>
          <a:lstStyle/>
          <a:p>
            <a:r>
              <a:rPr lang="ru-RU" dirty="0" smtClean="0"/>
              <a:t>аппликация</a:t>
            </a:r>
            <a:endParaRPr lang="ru-RU" dirty="0"/>
          </a:p>
        </p:txBody>
      </p:sp>
      <p:pic>
        <p:nvPicPr>
          <p:cNvPr id="11266" name="Picture 2" descr="C:\Users\Администратор\Desktop\садик\21092016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700808"/>
            <a:ext cx="2292096" cy="1719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Администратор\Desktop\садик\ааа\05102016397.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5672262" y="1412776"/>
            <a:ext cx="3121152" cy="23408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истратор\Desktop\садик\ааа\05102016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90866"/>
            <a:ext cx="2508120" cy="3267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дминистратор\Desktop\садик\ааа\051020164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5178">
            <a:off x="5364088" y="3462317"/>
            <a:ext cx="2692896" cy="31288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Администратор\Desktop\садик\ааа\051020164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979" y="3848677"/>
            <a:ext cx="3789366" cy="27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4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истратор\Desktop\садик\ааа\051020164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38584" y="721656"/>
            <a:ext cx="2535936" cy="19019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истратор\Desktop\садик\ааа\05102016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15800"/>
            <a:ext cx="2121408" cy="2828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истратор\Desktop\садик\ааа\051020164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982" y="3781848"/>
            <a:ext cx="2243328" cy="16824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Администратор\Desktop\садик\ааа\051020164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3392" y="534006"/>
            <a:ext cx="182880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Администратор\Desktop\садик\ааа\051020164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18670">
            <a:off x="3456137" y="3510698"/>
            <a:ext cx="2377440" cy="31699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Администратор\Desktop\садик\ааа\051020164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1041" y="3723193"/>
            <a:ext cx="2121408" cy="282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04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Администратор\Desktop\рабочий стол\детский сад\DSCN08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566" y="188640"/>
            <a:ext cx="3335731" cy="453650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Фото конкурс\DSCN12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47247"/>
            <a:ext cx="3224540" cy="24184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Фото конкурс\DSCN12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179347"/>
            <a:ext cx="3669304" cy="275197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Фото конкурс\DSCN12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532" y="2609493"/>
            <a:ext cx="2918765" cy="389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44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Фото конкурс\DSCN12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69" y="404664"/>
            <a:ext cx="3446922" cy="258519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Фото конкурс\DSCN12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04664"/>
            <a:ext cx="3002158" cy="40028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Администратор\Desktop\рабочий стол\поделка\DSC036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3352684"/>
            <a:ext cx="2347552" cy="313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3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512511" cy="1143000"/>
          </a:xfrm>
        </p:spPr>
        <p:txBody>
          <a:bodyPr/>
          <a:lstStyle/>
          <a:p>
            <a:r>
              <a:rPr lang="ru-RU" dirty="0" smtClean="0"/>
              <a:t>Значение изо</a:t>
            </a:r>
            <a:endParaRPr lang="ru-RU" dirty="0"/>
          </a:p>
        </p:txBody>
      </p:sp>
      <p:sp>
        <p:nvSpPr>
          <p:cNvPr id="3" name="Объект 2"/>
          <p:cNvSpPr>
            <a:spLocks noGrp="1"/>
          </p:cNvSpPr>
          <p:nvPr>
            <p:ph sz="quarter" idx="13"/>
          </p:nvPr>
        </p:nvSpPr>
        <p:spPr>
          <a:xfrm>
            <a:off x="611560" y="1628800"/>
            <a:ext cx="8280920" cy="4608512"/>
          </a:xfrm>
        </p:spPr>
        <p:txBody>
          <a:bodyPr/>
          <a:lstStyle/>
          <a:p>
            <a:r>
              <a:rPr lang="ru-RU" sz="2800" dirty="0"/>
              <a:t>В изобразительной деятельности 6-летних детей находят отражение такие специфические особенности их мышления, как конкретность, образность. Изобразительная деятельность ребенка теснейшим образом связана не только с отдельными функциями (восприятием, памятью, мышлением, воображением), но и с личностью в целом. В ней проявляются интересы ребенка, темперамент</a:t>
            </a:r>
            <a:r>
              <a:rPr lang="ru-RU" dirty="0"/>
              <a:t>.</a:t>
            </a:r>
          </a:p>
        </p:txBody>
      </p:sp>
    </p:spTree>
    <p:extLst>
      <p:ext uri="{BB962C8B-B14F-4D97-AF65-F5344CB8AC3E}">
        <p14:creationId xmlns:p14="http://schemas.microsoft.com/office/powerpoint/2010/main" val="3418197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208912" cy="5632311"/>
          </a:xfrm>
          <a:prstGeom prst="rect">
            <a:avLst/>
          </a:prstGeom>
        </p:spPr>
        <p:txBody>
          <a:bodyPr wrap="square">
            <a:spAutoFit/>
          </a:bodyPr>
          <a:lstStyle/>
          <a:p>
            <a:r>
              <a:rPr lang="ru-RU" sz="2400" dirty="0"/>
              <a:t>В процессе изобразительной деятельности развивается ручная умелость, зрительно-двигательная координация, необходимые для подготовки ребенка к письму. В процессе рисования предметов различной формы, величины и пропорций формируются умения удерживать определенное направление. Знакомство детей с основными формами, близкими к геометрическими фигурам, как плоскими, так и объемными, умение выделить их из окружающей действительности, сравнить их по величине, длине, ширине, высоте, соотносить величину частей изображаемого предмета и их пространственное положение на занятиях по декоративному рисованию способствуют овладению элементарными математическими понятиями.</a:t>
            </a:r>
          </a:p>
        </p:txBody>
      </p:sp>
    </p:spTree>
    <p:extLst>
      <p:ext uri="{BB962C8B-B14F-4D97-AF65-F5344CB8AC3E}">
        <p14:creationId xmlns:p14="http://schemas.microsoft.com/office/powerpoint/2010/main" val="401172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208911" cy="4832092"/>
          </a:xfrm>
          <a:prstGeom prst="rect">
            <a:avLst/>
          </a:prstGeom>
        </p:spPr>
        <p:txBody>
          <a:bodyPr wrap="square">
            <a:spAutoFit/>
          </a:bodyPr>
          <a:lstStyle/>
          <a:p>
            <a:r>
              <a:rPr lang="ru-RU" sz="2800" dirty="0" smtClean="0"/>
              <a:t>         На </a:t>
            </a:r>
            <a:r>
              <a:rPr lang="ru-RU" sz="2800" dirty="0"/>
              <a:t>занятиях </a:t>
            </a:r>
            <a:r>
              <a:rPr lang="ru-RU" sz="2800" dirty="0" err="1"/>
              <a:t>изодеятельностью</a:t>
            </a:r>
            <a:r>
              <a:rPr lang="ru-RU" sz="2800" dirty="0"/>
              <a:t> осуществляются и задачи всестороннего развития личности ребенка: умственное развитие и эстетическое отношение к действительности, нравственное воспитание</a:t>
            </a:r>
            <a:r>
              <a:rPr lang="ru-RU" sz="2800" dirty="0" smtClean="0"/>
              <a:t>.      </a:t>
            </a:r>
          </a:p>
          <a:p>
            <a:r>
              <a:rPr lang="ru-RU" sz="2800" dirty="0"/>
              <a:t> </a:t>
            </a:r>
            <a:r>
              <a:rPr lang="ru-RU" sz="2800" dirty="0" smtClean="0"/>
              <a:t>      В </a:t>
            </a:r>
            <a:r>
              <a:rPr lang="ru-RU" sz="2800" dirty="0"/>
              <a:t>настоящее время воспитателями, педагогами при планировании занятий отбираются современные и инновационные формы работы, способствующие более эффективному и целенаправленному процессу подготовки к школьному обучению</a:t>
            </a:r>
            <a:r>
              <a:rPr lang="ru-RU" dirty="0"/>
              <a:t>.</a:t>
            </a:r>
          </a:p>
        </p:txBody>
      </p:sp>
    </p:spTree>
    <p:extLst>
      <p:ext uri="{BB962C8B-B14F-4D97-AF65-F5344CB8AC3E}">
        <p14:creationId xmlns:p14="http://schemas.microsoft.com/office/powerpoint/2010/main" val="384162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416824" cy="792088"/>
          </a:xfrm>
        </p:spPr>
        <p:txBody>
          <a:bodyPr/>
          <a:lstStyle/>
          <a:p>
            <a:r>
              <a:rPr lang="ru-RU" dirty="0" smtClean="0"/>
              <a:t>Методы и приемы обучения</a:t>
            </a:r>
            <a:endParaRPr lang="ru-RU" dirty="0"/>
          </a:p>
        </p:txBody>
      </p:sp>
      <p:sp>
        <p:nvSpPr>
          <p:cNvPr id="3" name="Текст 2"/>
          <p:cNvSpPr>
            <a:spLocks noGrp="1"/>
          </p:cNvSpPr>
          <p:nvPr>
            <p:ph type="body" idx="1"/>
          </p:nvPr>
        </p:nvSpPr>
        <p:spPr>
          <a:xfrm>
            <a:off x="467544" y="1412776"/>
            <a:ext cx="8280920" cy="4680520"/>
          </a:xfrm>
        </p:spPr>
        <p:txBody>
          <a:bodyPr>
            <a:normAutofit fontScale="92500" lnSpcReduction="20000"/>
          </a:bodyPr>
          <a:lstStyle/>
          <a:p>
            <a:r>
              <a:rPr lang="ru-RU" sz="2200" b="1" dirty="0"/>
              <a:t>Метод наблюдений лежит в основе всей системы обучения изобразительному искусству. От того, насколько у детей будет развито умение наблюдать окружающее, устанавливать связи между явлениями действительности, выделять общее и индивидуальное, зависит успех развития их творческих способностей.</a:t>
            </a:r>
            <a:br>
              <a:rPr lang="ru-RU" sz="2200" b="1" dirty="0"/>
            </a:br>
            <a:r>
              <a:rPr lang="ru-RU" sz="2200" b="1" dirty="0"/>
              <a:t>Но одни наблюдения до занятия не обеспечат полностью возможность изображения виденного. Необходимо научить ребенка специальным </a:t>
            </a:r>
            <a:r>
              <a:rPr lang="ru-RU" sz="2200" b="1" dirty="0" smtClean="0"/>
              <a:t>приемам </a:t>
            </a:r>
            <a:r>
              <a:rPr lang="ru-RU" sz="2200" b="1" dirty="0"/>
              <a:t>изображения, способам пользования различными изобразительными материалами. Только в процессе систематического обучения на занятиях полностью формируются способности детей.</a:t>
            </a:r>
            <a:br>
              <a:rPr lang="ru-RU" sz="2200" b="1" dirty="0"/>
            </a:br>
            <a:r>
              <a:rPr lang="ru-RU" sz="2200" b="1" dirty="0"/>
              <a:t>В детском саду на занятиях по изобразительной деятельности используются разнообразные методы и приемы, которые условно можно подразделить на наглядные и словесные. Особую, специфичную для детского сада группу приемов составляют игровые приемы. В них соединяется применение наглядности и использование слова</a:t>
            </a:r>
            <a:r>
              <a:rPr lang="ru-RU" dirty="0"/>
              <a:t>.</a:t>
            </a:r>
          </a:p>
        </p:txBody>
      </p:sp>
    </p:spTree>
    <p:extLst>
      <p:ext uri="{BB962C8B-B14F-4D97-AF65-F5344CB8AC3E}">
        <p14:creationId xmlns:p14="http://schemas.microsoft.com/office/powerpoint/2010/main" val="231237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8064896" cy="4893647"/>
          </a:xfrm>
          <a:prstGeom prst="rect">
            <a:avLst/>
          </a:prstGeom>
        </p:spPr>
        <p:txBody>
          <a:bodyPr wrap="square">
            <a:spAutoFit/>
          </a:bodyPr>
          <a:lstStyle/>
          <a:p>
            <a:r>
              <a:rPr lang="ru-RU" sz="2400" dirty="0" smtClean="0"/>
              <a:t>    Метод </a:t>
            </a:r>
            <a:r>
              <a:rPr lang="ru-RU" sz="2400" dirty="0"/>
              <a:t>обучения согласно принятому в педагогике определению характеризуется единым подходом к решению поставленной задачи, определяет характер всей деятельности и ребенка, и воспитателя на данном занятии.</a:t>
            </a:r>
            <a:br>
              <a:rPr lang="ru-RU" sz="2400" dirty="0"/>
            </a:br>
            <a:r>
              <a:rPr lang="ru-RU" sz="2400" dirty="0" smtClean="0"/>
              <a:t>   </a:t>
            </a:r>
          </a:p>
          <a:p>
            <a:r>
              <a:rPr lang="ru-RU" sz="2400" dirty="0"/>
              <a:t> </a:t>
            </a:r>
            <a:r>
              <a:rPr lang="ru-RU" sz="2400" dirty="0" smtClean="0"/>
              <a:t>   Прием </a:t>
            </a:r>
            <a:r>
              <a:rPr lang="ru-RU" sz="2400" dirty="0"/>
              <a:t>обучения — более частное, вспомогательное средство, не определяющее всей специфики деятельности на занятии, имеющее лишь узкое обучающее значение.</a:t>
            </a:r>
            <a:br>
              <a:rPr lang="ru-RU" sz="2400" dirty="0"/>
            </a:br>
            <a:r>
              <a:rPr lang="ru-RU" sz="2400" dirty="0" smtClean="0"/>
              <a:t>    </a:t>
            </a:r>
          </a:p>
          <a:p>
            <a:r>
              <a:rPr lang="ru-RU" sz="2400" dirty="0"/>
              <a:t> </a:t>
            </a:r>
            <a:r>
              <a:rPr lang="ru-RU" sz="2400" dirty="0" smtClean="0"/>
              <a:t>   Иногда </a:t>
            </a:r>
            <a:r>
              <a:rPr lang="ru-RU" sz="2400" dirty="0"/>
              <a:t>отдельные методы могут выступать в качестве только приема</a:t>
            </a:r>
          </a:p>
        </p:txBody>
      </p:sp>
    </p:spTree>
    <p:extLst>
      <p:ext uri="{BB962C8B-B14F-4D97-AF65-F5344CB8AC3E}">
        <p14:creationId xmlns:p14="http://schemas.microsoft.com/office/powerpoint/2010/main" val="320896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332656"/>
            <a:ext cx="5966666" cy="936104"/>
          </a:xfrm>
        </p:spPr>
        <p:txBody>
          <a:bodyPr/>
          <a:lstStyle/>
          <a:p>
            <a:r>
              <a:rPr lang="ru-RU" dirty="0" smtClean="0"/>
              <a:t>Наглядные </a:t>
            </a:r>
            <a:endParaRPr lang="ru-RU" dirty="0"/>
          </a:p>
        </p:txBody>
      </p:sp>
      <p:sp>
        <p:nvSpPr>
          <p:cNvPr id="3" name="Текст 2"/>
          <p:cNvSpPr>
            <a:spLocks noGrp="1"/>
          </p:cNvSpPr>
          <p:nvPr>
            <p:ph type="body" idx="1"/>
          </p:nvPr>
        </p:nvSpPr>
        <p:spPr>
          <a:xfrm>
            <a:off x="611560" y="1340768"/>
            <a:ext cx="8136904" cy="5112568"/>
          </a:xfrm>
        </p:spPr>
        <p:txBody>
          <a:bodyPr>
            <a:normAutofit/>
          </a:bodyPr>
          <a:lstStyle/>
          <a:p>
            <a:r>
              <a:rPr lang="ru-RU" sz="3200" dirty="0"/>
              <a:t>К наглядным методам и приемам обучения относятся использование натуры, репродукции картин, образца и других наглядных пособий; рассматривание отдельных предметов; показ воспитателем приемов изображения; показ детских работ в конце занятия, при их оценке</a:t>
            </a:r>
            <a:r>
              <a:rPr lang="ru-RU" dirty="0"/>
              <a:t>.</a:t>
            </a:r>
          </a:p>
        </p:txBody>
      </p:sp>
    </p:spTree>
    <p:extLst>
      <p:ext uri="{BB962C8B-B14F-4D97-AF65-F5344CB8AC3E}">
        <p14:creationId xmlns:p14="http://schemas.microsoft.com/office/powerpoint/2010/main" val="4240882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5966666" cy="720080"/>
          </a:xfrm>
        </p:spPr>
        <p:txBody>
          <a:bodyPr/>
          <a:lstStyle/>
          <a:p>
            <a:r>
              <a:rPr lang="ru-RU" dirty="0"/>
              <a:t>С</a:t>
            </a:r>
            <a:r>
              <a:rPr lang="ru-RU" dirty="0" smtClean="0"/>
              <a:t>ловесные</a:t>
            </a:r>
            <a:endParaRPr lang="ru-RU" dirty="0"/>
          </a:p>
        </p:txBody>
      </p:sp>
      <p:sp>
        <p:nvSpPr>
          <p:cNvPr id="3" name="Текст 2"/>
          <p:cNvSpPr>
            <a:spLocks noGrp="1"/>
          </p:cNvSpPr>
          <p:nvPr>
            <p:ph type="body" idx="1"/>
          </p:nvPr>
        </p:nvSpPr>
        <p:spPr>
          <a:xfrm>
            <a:off x="539552" y="1196752"/>
            <a:ext cx="7992888" cy="5256584"/>
          </a:xfrm>
        </p:spPr>
        <p:txBody>
          <a:bodyPr>
            <a:noAutofit/>
          </a:bodyPr>
          <a:lstStyle/>
          <a:p>
            <a:r>
              <a:rPr lang="ru-RU" sz="2800" dirty="0"/>
              <a:t>К словесным методам и приемам обучения относятся беседа, указания воспитателя в начале и в процессе занятия, использование словесного художественного образа.</a:t>
            </a:r>
            <a:br>
              <a:rPr lang="ru-RU" sz="2800" dirty="0"/>
            </a:br>
            <a:r>
              <a:rPr lang="ru-RU" sz="2800" dirty="0"/>
              <a:t>Занятия по изобразительной деятельности, как правило, начинаются с беседы воспитателя с детьми. </a:t>
            </a:r>
          </a:p>
        </p:txBody>
      </p:sp>
    </p:spTree>
    <p:extLst>
      <p:ext uri="{BB962C8B-B14F-4D97-AF65-F5344CB8AC3E}">
        <p14:creationId xmlns:p14="http://schemas.microsoft.com/office/powerpoint/2010/main" val="3943588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203</TotalTime>
  <Words>694</Words>
  <Application>Microsoft Office PowerPoint</Application>
  <PresentationFormat>Экран (4:3)</PresentationFormat>
  <Paragraphs>57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Воздушный поток</vt:lpstr>
      <vt:lpstr>Виды детской деятельности</vt:lpstr>
      <vt:lpstr>Изобразительная деятельность</vt:lpstr>
      <vt:lpstr>Значение изо</vt:lpstr>
      <vt:lpstr>Презентация PowerPoint</vt:lpstr>
      <vt:lpstr>Презентация PowerPoint</vt:lpstr>
      <vt:lpstr>Методы и приемы обучения</vt:lpstr>
      <vt:lpstr>Презентация PowerPoint</vt:lpstr>
      <vt:lpstr>Наглядные </vt:lpstr>
      <vt:lpstr>Словесные</vt:lpstr>
      <vt:lpstr>игровые</vt:lpstr>
      <vt:lpstr>Типы занятий</vt:lpstr>
      <vt:lpstr>Изодеятельность вне занятий</vt:lpstr>
      <vt:lpstr>Формы работы с детьми</vt:lpstr>
      <vt:lpstr>Презентация PowerPoint</vt:lpstr>
      <vt:lpstr>Формы работы с родителями</vt:lpstr>
      <vt:lpstr>Презентация PowerPoint</vt:lpstr>
      <vt:lpstr>рисование</vt:lpstr>
      <vt:lpstr>Презентация PowerPoint</vt:lpstr>
      <vt:lpstr>Презентация PowerPoint</vt:lpstr>
      <vt:lpstr>лепка</vt:lpstr>
      <vt:lpstr>аппликация</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детской деятельности</dc:title>
  <dc:creator>Mar'yana</dc:creator>
  <cp:lastModifiedBy>Mar'yana</cp:lastModifiedBy>
  <cp:revision>21</cp:revision>
  <dcterms:created xsi:type="dcterms:W3CDTF">2016-10-04T08:44:35Z</dcterms:created>
  <dcterms:modified xsi:type="dcterms:W3CDTF">2016-10-18T12:57:08Z</dcterms:modified>
</cp:coreProperties>
</file>