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74" r:id="rId4"/>
    <p:sldId id="267" r:id="rId5"/>
    <p:sldId id="257" r:id="rId6"/>
    <p:sldId id="258" r:id="rId7"/>
    <p:sldId id="259" r:id="rId8"/>
    <p:sldId id="268" r:id="rId9"/>
    <p:sldId id="269" r:id="rId10"/>
    <p:sldId id="270" r:id="rId11"/>
    <p:sldId id="261" r:id="rId12"/>
    <p:sldId id="276" r:id="rId13"/>
    <p:sldId id="277" r:id="rId14"/>
    <p:sldId id="278" r:id="rId15"/>
    <p:sldId id="262" r:id="rId16"/>
    <p:sldId id="263" r:id="rId17"/>
    <p:sldId id="275" r:id="rId18"/>
    <p:sldId id="271" r:id="rId19"/>
    <p:sldId id="272" r:id="rId20"/>
    <p:sldId id="27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0E88E-C7B6-480E-82A4-37216A704FC1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CD029-5D73-4D3C-BD52-F8A7B55212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F4945-8DBD-4092-8464-86EE0774FA28}" type="slidenum">
              <a:rPr lang="ru-RU" smtClean="0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55109-A98A-4B42-B294-C3A0C3F8CB3D}" type="slidenum">
              <a:rPr lang="ru-RU" smtClean="0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C7581-4D3C-4038-A6D4-73779CB49987}" type="slidenum">
              <a:rPr lang="ru-RU" smtClean="0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00A1F-06EB-472D-8E70-A812800833F9}" type="slidenum">
              <a:rPr lang="ru-RU" smtClean="0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n_gallery_19_109_166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33861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97180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all" dirty="0" smtClean="0">
                <a:solidFill>
                  <a:srgbClr val="002060"/>
                </a:solidFill>
                <a:latin typeface="Monotype Corsiva" pitchFamily="66" charset="0"/>
              </a:rPr>
              <a:t>Приемы оптимизации взаимодействия учителя и родителей.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4419600"/>
            <a:ext cx="6629400" cy="16002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Выполнила: педагог-психолог Евстафьева С.В.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Сформулируйте перед родителями ваш педагогический «диагноз» учебной деятельности и по</a:t>
            </a:r>
            <a:r>
              <a:rPr lang="ru-RU" dirty="0" smtClean="0"/>
              <a:t>ведения их ребёнка (в силу каких объективных и субъективных причин он плохо учится и нарушает дисциплину). Дайте свои рекомендации (какие воспитательные мероприятия следует организовать, чтобы улучшить существующее положение).</a:t>
            </a:r>
          </a:p>
          <a:p>
            <a:r>
              <a:rPr lang="ru-RU" dirty="0" smtClean="0"/>
              <a:t>Завершая беседу с родителями, выразите уверенность в том, что только в случае организации</a:t>
            </a:r>
          </a:p>
          <a:p>
            <a:pPr>
              <a:buNone/>
            </a:pPr>
            <a:r>
              <a:rPr lang="ru-RU" dirty="0" smtClean="0"/>
              <a:t>совместных усилий семьи и школы существующая</a:t>
            </a:r>
          </a:p>
          <a:p>
            <a:pPr>
              <a:buNone/>
            </a:pPr>
            <a:r>
              <a:rPr lang="ru-RU" dirty="0" smtClean="0"/>
              <a:t>воспитательная проблема успешно будет решена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Примерные темы родительских вечеров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924800" cy="4525963"/>
          </a:xfrm>
        </p:spPr>
        <p:txBody>
          <a:bodyPr/>
          <a:lstStyle/>
          <a:p>
            <a:pPr lvl="0"/>
            <a:r>
              <a:rPr lang="ru-RU" i="1" dirty="0" smtClean="0"/>
              <a:t>Будущее моего ребенка. Каким я его вижу?</a:t>
            </a:r>
            <a:endParaRPr lang="ru-RU" dirty="0" smtClean="0"/>
          </a:p>
          <a:p>
            <a:pPr lvl="0"/>
            <a:r>
              <a:rPr lang="ru-RU" i="1" dirty="0" smtClean="0"/>
              <a:t> Друзья моего ребенка.</a:t>
            </a:r>
            <a:endParaRPr lang="ru-RU" dirty="0" smtClean="0"/>
          </a:p>
          <a:p>
            <a:pPr lvl="0"/>
            <a:r>
              <a:rPr lang="ru-RU" i="1" dirty="0" smtClean="0"/>
              <a:t> Праздники нашей семьи.</a:t>
            </a:r>
            <a:endParaRPr lang="ru-RU" dirty="0" smtClean="0"/>
          </a:p>
          <a:p>
            <a:pPr lvl="0"/>
            <a:r>
              <a:rPr lang="ru-RU" i="1" dirty="0" smtClean="0"/>
              <a:t> «Можно» и «нельзя» в нашей семье.</a:t>
            </a:r>
            <a:endParaRPr lang="ru-RU" dirty="0" smtClean="0"/>
          </a:p>
          <a:p>
            <a:pPr lvl="0"/>
            <a:r>
              <a:rPr lang="ru-RU" i="1" dirty="0" smtClean="0"/>
              <a:t> День рождения нашей семьи. Как мы его празднуем?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Открытки картинки друж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495800"/>
            <a:ext cx="268128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09600"/>
            <a:ext cx="6629400" cy="452596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b="1" dirty="0" smtClean="0"/>
              <a:t>Уважаемые __________________________________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ru-RU" b="1" i="1" dirty="0" smtClean="0"/>
              <a:t>Ваш ребёнок стал учеником 5 класса. Как сложатся его отношения с ребятами класса, какие трудности могут встретиться на его пути, как сделать так, чтобы трудностей было поменьше, – на эти вопросы и на многие другие поможет ответить наша с вами первая встреча. Наше  собрание </a:t>
            </a:r>
            <a:r>
              <a:rPr lang="ru-RU" b="1" dirty="0" smtClean="0"/>
              <a:t>«Давайте познакомимся», </a:t>
            </a:r>
            <a:r>
              <a:rPr lang="ru-RU" b="1" i="1" dirty="0" smtClean="0"/>
              <a:t>состоится __</a:t>
            </a:r>
            <a:r>
              <a:rPr lang="ru-RU" b="1" dirty="0" smtClean="0"/>
              <a:t>  сентября  20__ года  в __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каб</a:t>
            </a:r>
            <a:r>
              <a:rPr lang="ru-RU" b="1" dirty="0" smtClean="0"/>
              <a:t>. № __.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ru-RU" b="1" i="1" dirty="0" smtClean="0"/>
              <a:t>Я надеюсь, что красивой традицией нашего класса станет присутствие на родительских собраниях и папы, и мамы (по возможности). 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ru-RU" b="1" i="1" dirty="0" smtClean="0"/>
              <a:t>С надеждой на встречу, Ваш классный руководитель</a:t>
            </a:r>
            <a:r>
              <a:rPr lang="ru-RU" b="1" dirty="0" smtClean="0"/>
              <a:t> ____.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   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04800"/>
            <a:ext cx="7467600" cy="3352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 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УВАЖАЕМЫЕ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ru-RU" sz="2600" dirty="0" smtClean="0"/>
              <a:t>По статистике родители и дети общаются друг с другом, в общем, минут 30 в день, согласитесь, что этого очень мало. Вот поэтому мы сегодня будем   общаться друг с другом, будем учиться понимать друг друга. </a:t>
            </a:r>
          </a:p>
          <a:p>
            <a:pPr eaLnBrk="1" hangingPunct="1">
              <a:buFontTx/>
              <a:buNone/>
              <a:defRPr/>
            </a:pPr>
            <a:r>
              <a:rPr lang="ru-RU" sz="2600" dirty="0" smtClean="0"/>
              <a:t>Я приглашаю Вас на родительское собрание "Гармония общения - залог психического здоровья ребенка",  которое  состоится  </a:t>
            </a:r>
            <a:r>
              <a:rPr lang="ru-RU" sz="2600" dirty="0" err="1" smtClean="0"/>
              <a:t>_________в</a:t>
            </a:r>
            <a:r>
              <a:rPr lang="ru-RU" sz="2600" dirty="0" smtClean="0"/>
              <a:t> ______ в </a:t>
            </a:r>
            <a:r>
              <a:rPr lang="ru-RU" sz="2600" dirty="0" err="1" smtClean="0"/>
              <a:t>каб</a:t>
            </a:r>
            <a:r>
              <a:rPr lang="ru-RU" sz="2600" dirty="0" smtClean="0"/>
              <a:t>. № _____.</a:t>
            </a:r>
          </a:p>
          <a:p>
            <a:pPr eaLnBrk="1" hangingPunct="1">
              <a:buFontTx/>
              <a:buNone/>
              <a:defRPr/>
            </a:pPr>
            <a:r>
              <a:rPr lang="ru-RU" sz="2600" dirty="0" smtClean="0"/>
              <a:t>С надеждой на встречу, Ваш классный руководитель </a:t>
            </a:r>
            <a:r>
              <a:rPr lang="ru-RU" dirty="0" smtClean="0"/>
              <a:t>________.</a:t>
            </a:r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  <p:pic>
        <p:nvPicPr>
          <p:cNvPr id="9219" name="Рисунок 3" descr="e018fbe3bf6a613ab425b03e3c2899a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4290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Памятки для родителей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 l="34485" t="20955" r="34250" b="10657"/>
          <a:stretch>
            <a:fillRect/>
          </a:stretch>
        </p:blipFill>
        <p:spPr bwMode="auto">
          <a:xfrm>
            <a:off x="533400" y="1295400"/>
            <a:ext cx="38862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4"/>
          <p:cNvPicPr>
            <a:picLocks noChangeAspect="1" noChangeArrowheads="1"/>
          </p:cNvPicPr>
          <p:nvPr/>
        </p:nvPicPr>
        <p:blipFill>
          <a:blip r:embed="rId4"/>
          <a:srcRect l="15298" t="23897" r="51855" b="34560"/>
          <a:stretch>
            <a:fillRect/>
          </a:stretch>
        </p:blipFill>
        <p:spPr bwMode="auto">
          <a:xfrm>
            <a:off x="4495800" y="1295400"/>
            <a:ext cx="441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Правила сотрудничества с родителями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7467600" cy="45259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i="1" dirty="0" smtClean="0"/>
              <a:t>Всегда помните, что родитель и преподаватель делают одно дело – воспитывают ребенка.</a:t>
            </a:r>
            <a:endParaRPr lang="ru-RU" b="1" dirty="0" smtClean="0"/>
          </a:p>
          <a:p>
            <a:pPr lvl="0"/>
            <a:r>
              <a:rPr lang="ru-RU" i="1" dirty="0" smtClean="0"/>
              <a:t>Установите доброжелательные отношения с родителями. Помните, что для них сын или дочь - самые лучшие дети в мире.</a:t>
            </a:r>
            <a:endParaRPr lang="ru-RU" b="1" dirty="0" smtClean="0"/>
          </a:p>
          <a:p>
            <a:pPr lvl="0"/>
            <a:r>
              <a:rPr lang="ru-RU" i="1" dirty="0" smtClean="0"/>
              <a:t>Совместно с родителями выработайте единый взгляд на ребенка, основанный на доверии к его личности.</a:t>
            </a:r>
            <a:endParaRPr lang="ru-RU" dirty="0" smtClean="0"/>
          </a:p>
          <a:p>
            <a:pPr lvl="0"/>
            <a:r>
              <a:rPr lang="ru-RU" i="1" dirty="0" smtClean="0"/>
              <a:t>Постоянно информируйте родителей о процессе воспитания, успехах и продвижении в развитии ребенка.</a:t>
            </a:r>
            <a:endParaRPr lang="ru-RU" dirty="0" smtClean="0"/>
          </a:p>
          <a:p>
            <a:pPr lvl="0"/>
            <a:r>
              <a:rPr lang="ru-RU" i="1" dirty="0" smtClean="0"/>
              <a:t>Выявляйте причины </a:t>
            </a:r>
            <a:r>
              <a:rPr lang="ru-RU" i="1" dirty="0" err="1" smtClean="0"/>
              <a:t>дезадаптации</a:t>
            </a:r>
            <a:r>
              <a:rPr lang="ru-RU" i="1" dirty="0" smtClean="0"/>
              <a:t> ребенка к школе и совместно с родителями стремитесь к их устранению.</a:t>
            </a:r>
            <a:endParaRPr lang="ru-RU" dirty="0" smtClean="0"/>
          </a:p>
          <a:p>
            <a:pPr lvl="0"/>
            <a:r>
              <a:rPr lang="ru-RU" i="1" dirty="0" smtClean="0"/>
              <a:t>Привлекайте родителей к участию в совместной с детьми деятельности, как в школе, так и вне нее.</a:t>
            </a:r>
            <a:endParaRPr lang="ru-RU" dirty="0" smtClean="0"/>
          </a:p>
          <a:p>
            <a:pPr lvl="0"/>
            <a:r>
              <a:rPr lang="ru-RU" i="1" dirty="0" smtClean="0"/>
              <a:t>Не стесняйтесь сказать о мучающих вас вопросах – ведь если вы не спросите, то вопросы останутся, и проблема не уйдет.</a:t>
            </a:r>
            <a:endParaRPr lang="ru-RU" dirty="0" smtClean="0"/>
          </a:p>
          <a:p>
            <a:pPr lvl="0"/>
            <a:r>
              <a:rPr lang="ru-RU" i="1" dirty="0" smtClean="0"/>
              <a:t>Не обсуждайте с другими родителями поведение и обучение не их детей - это может вызвать отрицательную реакцию.</a:t>
            </a:r>
            <a:endParaRPr lang="ru-RU" dirty="0" smtClean="0"/>
          </a:p>
          <a:p>
            <a:pPr lvl="0"/>
            <a:r>
              <a:rPr lang="ru-RU" i="1" dirty="0" smtClean="0"/>
              <a:t>Помощником вам может стать родительский комитет, если вы станете единомышленниками.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03a5b123776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429000"/>
            <a:ext cx="213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Педагогам и родителям на заметку: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6400800" cy="4525963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ru-RU" i="1" dirty="0" smtClean="0"/>
              <a:t>если ребенка постоянно критикуют, он учится ненавидеть;</a:t>
            </a:r>
            <a:endParaRPr lang="ru-RU" dirty="0" smtClean="0"/>
          </a:p>
          <a:p>
            <a:pPr lvl="1"/>
            <a:r>
              <a:rPr lang="ru-RU" i="1" dirty="0" smtClean="0"/>
              <a:t>если ребенка высмеивают, он становится замкнутым;</a:t>
            </a:r>
            <a:endParaRPr lang="ru-RU" dirty="0" smtClean="0"/>
          </a:p>
          <a:p>
            <a:pPr lvl="1"/>
            <a:r>
              <a:rPr lang="ru-RU" i="1" dirty="0" smtClean="0"/>
              <a:t>если ребенка хвалят, он учится быть благородным;</a:t>
            </a:r>
            <a:endParaRPr lang="ru-RU" dirty="0" smtClean="0"/>
          </a:p>
          <a:p>
            <a:pPr lvl="1"/>
            <a:r>
              <a:rPr lang="ru-RU" i="1" dirty="0" smtClean="0"/>
              <a:t>если ребенка поддерживают, он учится ценить себя;</a:t>
            </a:r>
            <a:endParaRPr lang="ru-RU" dirty="0" smtClean="0"/>
          </a:p>
          <a:p>
            <a:pPr lvl="1"/>
            <a:r>
              <a:rPr lang="ru-RU" i="1" dirty="0" smtClean="0"/>
              <a:t>если ребенок растет в упреках, он учится жить с чувством вины;</a:t>
            </a:r>
            <a:endParaRPr lang="ru-RU" dirty="0" smtClean="0"/>
          </a:p>
          <a:p>
            <a:pPr lvl="1"/>
            <a:r>
              <a:rPr lang="ru-RU" i="1" dirty="0" smtClean="0"/>
              <a:t>если ребенок растет в терпимости, он учится понимать других;</a:t>
            </a:r>
            <a:endParaRPr lang="ru-RU" dirty="0" smtClean="0"/>
          </a:p>
          <a:p>
            <a:pPr lvl="1"/>
            <a:r>
              <a:rPr lang="ru-RU" i="1" dirty="0" smtClean="0"/>
              <a:t>если ребенок растет в честности, он учится быть справедливым;</a:t>
            </a:r>
            <a:endParaRPr lang="ru-RU" dirty="0" smtClean="0"/>
          </a:p>
          <a:p>
            <a:pPr lvl="1"/>
            <a:r>
              <a:rPr lang="ru-RU" i="1" dirty="0" smtClean="0"/>
              <a:t>если ребенок растет в безопасности, он учится верить в людей;</a:t>
            </a:r>
            <a:endParaRPr lang="ru-RU" dirty="0" smtClean="0"/>
          </a:p>
          <a:p>
            <a:pPr lvl="1"/>
            <a:r>
              <a:rPr lang="ru-RU" i="1" dirty="0" smtClean="0"/>
              <a:t>если ребенок живет во вражде, он учится быть агрессивным;</a:t>
            </a:r>
            <a:endParaRPr lang="ru-RU" dirty="0" smtClean="0"/>
          </a:p>
          <a:p>
            <a:pPr lvl="1"/>
            <a:r>
              <a:rPr lang="ru-RU" i="1" dirty="0" smtClean="0"/>
              <a:t>если ребенок живет в понимании и дружелюбии, он учится находить  любовь в этом мире.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>Чего не стоит делать на собрании</a:t>
            </a:r>
            <a:endParaRPr lang="ru-RU" i="1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001000" cy="4525963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Осуждать отсутствующих родителей за их неявку на собрание;</a:t>
            </a:r>
          </a:p>
          <a:p>
            <a:pPr eaLnBrk="1" hangingPunct="1"/>
            <a:r>
              <a:rPr lang="ru-RU" sz="2800" dirty="0" smtClean="0"/>
              <a:t>Сравнивать отдельных учащихся, с упоминанием их фамилий;</a:t>
            </a:r>
          </a:p>
          <a:p>
            <a:pPr eaLnBrk="1" hangingPunct="1"/>
            <a:r>
              <a:rPr lang="ru-RU" sz="2800" dirty="0" smtClean="0"/>
              <a:t>Давать негативную оценку всему классу;</a:t>
            </a:r>
          </a:p>
          <a:p>
            <a:pPr eaLnBrk="1" hangingPunct="1"/>
            <a:r>
              <a:rPr lang="ru-RU" sz="2800" dirty="0" smtClean="0"/>
              <a:t>Переоценивать значение отдельных 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    </a:t>
            </a:r>
            <a:r>
              <a:rPr lang="ru-RU" sz="2800" dirty="0" smtClean="0"/>
              <a:t>учебных предметов;</a:t>
            </a:r>
          </a:p>
          <a:p>
            <a:pPr eaLnBrk="1" hangingPunct="1"/>
            <a:r>
              <a:rPr lang="ru-RU" sz="2800" dirty="0" smtClean="0"/>
              <a:t>Использовать для общения с 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   </a:t>
            </a:r>
            <a:r>
              <a:rPr lang="ru-RU" sz="2800" dirty="0" smtClean="0"/>
              <a:t>родителями назидательный тон.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600200"/>
            <a:ext cx="19827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Рефлексия на родительском собрании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Слово рефлексия происходит от латинского </a:t>
            </a:r>
            <a:r>
              <a:rPr lang="ru-RU" dirty="0" err="1" smtClean="0"/>
              <a:t>reflexio</a:t>
            </a:r>
            <a:r>
              <a:rPr lang="ru-RU" dirty="0" smtClean="0"/>
              <a:t> – обращение назад</a:t>
            </a:r>
          </a:p>
          <a:p>
            <a:r>
              <a:rPr lang="ru-RU" dirty="0" smtClean="0"/>
              <a:t> Словарь иностранных слов определяет рефлексию как размышление о своем внутреннем состоянии, самопознание</a:t>
            </a:r>
          </a:p>
          <a:p>
            <a:r>
              <a:rPr lang="ru-RU" dirty="0" smtClean="0"/>
              <a:t> Толковый словарь русского языка трактует рефлексию как самоанализ </a:t>
            </a:r>
          </a:p>
          <a:p>
            <a:r>
              <a:rPr lang="ru-RU" dirty="0" smtClean="0"/>
              <a:t> В современной педагогике под рефлексией понимают самоанализ деятельности и её результатов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Виды рефлексий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Рефлексия эмоционального состояния и настроения;</a:t>
            </a:r>
          </a:p>
          <a:p>
            <a:pPr lvl="0"/>
            <a:r>
              <a:rPr lang="ru-RU" dirty="0" smtClean="0"/>
              <a:t> Рефлексия деятельности  на занятии, тренинге, собрании;</a:t>
            </a:r>
          </a:p>
          <a:p>
            <a:r>
              <a:rPr lang="ru-RU" dirty="0" smtClean="0"/>
              <a:t> Рефлексия содержания  материала.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Одна из задач педагога </a:t>
            </a:r>
            <a:r>
              <a:rPr lang="ru-RU" sz="3600" dirty="0" smtClean="0"/>
              <a:t>в работе с родителями — создание ситуации сотрудничества и формирование установки ответственности родителей по отношению к проблемам школьного обучения и развития ребёнка.</a:t>
            </a:r>
          </a:p>
          <a:p>
            <a:r>
              <a:rPr lang="ru-RU" sz="3600" dirty="0" smtClean="0"/>
              <a:t>При этом последовательно реализуется принцип невмешательства педагога в семейную ситуацию.</a:t>
            </a:r>
          </a:p>
          <a:p>
            <a:pPr>
              <a:buNone/>
            </a:pPr>
            <a:r>
              <a:rPr lang="ru-RU" sz="3600" dirty="0" smtClean="0"/>
              <a:t>Давайте рассмотрим, какие трудности возникают при работе с родителями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Примеры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«Острое блюдо»</a:t>
            </a:r>
          </a:p>
          <a:p>
            <a:r>
              <a:rPr lang="ru-RU" dirty="0" smtClean="0"/>
              <a:t>«Слово эстафета»</a:t>
            </a:r>
          </a:p>
          <a:p>
            <a:r>
              <a:rPr lang="ru-RU" dirty="0" smtClean="0"/>
              <a:t>«Письменный ответ»</a:t>
            </a:r>
          </a:p>
          <a:p>
            <a:r>
              <a:rPr lang="ru-RU" dirty="0" smtClean="0"/>
              <a:t>Жест дня</a:t>
            </a:r>
          </a:p>
          <a:p>
            <a:r>
              <a:rPr lang="ru-RU" b="1" dirty="0" smtClean="0"/>
              <a:t>«Чудесный ларец»</a:t>
            </a:r>
          </a:p>
          <a:p>
            <a:r>
              <a:rPr lang="ru-RU" b="1" dirty="0" smtClean="0"/>
              <a:t>И т.д.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62200"/>
            <a:ext cx="7467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Спасибо за внимание! 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18488" cy="5505450"/>
          </a:xfrm>
          <a:ln/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2400"/>
              <a:t>   </a:t>
            </a:r>
            <a:r>
              <a:rPr lang="ru-RU" sz="2400" b="1">
                <a:latin typeface="Arial" charset="0"/>
              </a:rPr>
              <a:t>На родителях, на одних родителях лежит священнейшая обязанность сделать своих детей человеками,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400" b="1">
                <a:latin typeface="Arial" charset="0"/>
              </a:rPr>
              <a:t>   обязанность же учебных заведений — сделать их учеными, гражданами, членами государства на всех его ступенях.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400" b="1">
                <a:latin typeface="Arial" charset="0"/>
              </a:rPr>
              <a:t>Но кто не сделался, прежде всего, человеком, тот плохой гражданин.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400" b="1">
                <a:latin typeface="Arial" charset="0"/>
              </a:rPr>
              <a:t>Так давайте же вместе будем делать наших детей человеками. Хорошие дети — хорошая наша старость, плохие дети - плохая старость. Так думайте о будущем, а будущее - это наши дети                               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ru-RU" sz="2400" b="1">
              <a:latin typeface="Arial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400" b="1">
                <a:latin typeface="Arial" charset="0"/>
              </a:rPr>
              <a:t>В.Г. Белинский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90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Проблема отбора содержания и форм ведения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работы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Решение этой проблемы возможно в двух направлениях:</a:t>
            </a:r>
          </a:p>
          <a:p>
            <a:r>
              <a:rPr lang="ru-RU" dirty="0" smtClean="0"/>
              <a:t> </a:t>
            </a:r>
            <a:r>
              <a:rPr lang="ru-RU" sz="2800" dirty="0" smtClean="0"/>
              <a:t>ознакомление родителей с актуальными проблемами детей, что способствует более глубокому  пониманию взрослыми динамики детского развития;</a:t>
            </a:r>
          </a:p>
          <a:p>
            <a:r>
              <a:rPr lang="ru-RU" sz="2800" dirty="0" smtClean="0"/>
              <a:t>погружение родителей в значимые, насущные</a:t>
            </a:r>
          </a:p>
          <a:p>
            <a:pPr>
              <a:buNone/>
            </a:pPr>
            <a:r>
              <a:rPr lang="ru-RU" sz="2800" dirty="0" smtClean="0"/>
              <a:t>вопросы, решаемые их детьми в данный момент школьного обучения и психологического развития</a:t>
            </a:r>
          </a:p>
          <a:p>
            <a:r>
              <a:rPr lang="ru-RU" sz="2800" dirty="0" smtClean="0"/>
              <a:t>предложение подходящих для этого момента</a:t>
            </a:r>
          </a:p>
          <a:p>
            <a:r>
              <a:rPr lang="ru-RU" sz="2800" dirty="0" smtClean="0"/>
              <a:t>развития форм детско-родительского общения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Monotype Corsiva" pitchFamily="66" charset="0"/>
              </a:rPr>
              <a:t>Для вовлечения родителей </a:t>
            </a:r>
            <a:r>
              <a:rPr lang="ru-RU" sz="3100" b="1" dirty="0" smtClean="0">
                <a:latin typeface="Monotype Corsiva" pitchFamily="66" charset="0"/>
              </a:rPr>
              <a:t>в учебно-воспитательный процесс</a:t>
            </a:r>
            <a:r>
              <a:rPr lang="ru-RU" sz="3100" dirty="0" smtClean="0">
                <a:latin typeface="Monotype Corsiva" pitchFamily="66" charset="0"/>
              </a:rPr>
              <a:t> применяются следующие формы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Нетрадиционные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 Родительские тренинги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Родительские конференции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Дискуссии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Круглые столы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Устные журналы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Практикумы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 Родительские вечера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 Родительские ринги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Традиционные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 Родительские собрания;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 Индивидуальные консультации педагога;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Посещения на дому</a:t>
            </a:r>
            <a:r>
              <a:rPr lang="ru-RU" i="1" dirty="0" smtClean="0"/>
              <a:t>;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 Открытые уроки и внеклассные мероприятия;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Помощь в организации и проведении, внеклассных дел и укреплении материально- </a:t>
            </a:r>
          </a:p>
          <a:p>
            <a:pPr marL="514350" indent="-514350">
              <a:buNone/>
            </a:pPr>
            <a:r>
              <a:rPr lang="ru-RU" dirty="0" smtClean="0"/>
              <a:t>         технической базы школы и класса.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57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Рекомендации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по проведению родительских собраний: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i="1" dirty="0" smtClean="0"/>
              <a:t>родительское собрание должно просвещать родителей, а не констатировать ошибки и неудачи детей;</a:t>
            </a:r>
            <a:endParaRPr lang="ru-RU" dirty="0" smtClean="0"/>
          </a:p>
          <a:p>
            <a:pPr lvl="0"/>
            <a:r>
              <a:rPr lang="ru-RU" i="1" dirty="0" smtClean="0"/>
              <a:t>тема собрания должна учитывать возрастные особенности детей;</a:t>
            </a:r>
            <a:endParaRPr lang="ru-RU" dirty="0" smtClean="0"/>
          </a:p>
          <a:p>
            <a:pPr lvl="0"/>
            <a:r>
              <a:rPr lang="ru-RU" i="1" dirty="0" smtClean="0"/>
              <a:t>собрание должно носить как теоретический, так и практический характер:  анализ ситуаций, тренинги, дискуссии и т. д.;</a:t>
            </a:r>
            <a:endParaRPr lang="ru-RU" dirty="0" smtClean="0"/>
          </a:p>
          <a:p>
            <a:pPr lvl="0"/>
            <a:r>
              <a:rPr lang="ru-RU" i="1" dirty="0" smtClean="0"/>
              <a:t>собрание не должно заниматься обсуждением и осуждением личностей учащихся.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431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Индивидуальные консультации</a:t>
            </a:r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7467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особенности здоровья ребенка;</a:t>
            </a:r>
            <a:endParaRPr lang="ru-RU" dirty="0" smtClean="0"/>
          </a:p>
          <a:p>
            <a:r>
              <a:rPr lang="ru-RU" i="1" dirty="0" smtClean="0"/>
              <a:t>его увлечения, интересы;</a:t>
            </a:r>
            <a:endParaRPr lang="ru-RU" dirty="0" smtClean="0"/>
          </a:p>
          <a:p>
            <a:r>
              <a:rPr lang="ru-RU" i="1" dirty="0" smtClean="0"/>
              <a:t>предпочтения в общении в семье;</a:t>
            </a:r>
            <a:endParaRPr lang="ru-RU" dirty="0" smtClean="0"/>
          </a:p>
          <a:p>
            <a:r>
              <a:rPr lang="ru-RU" i="1" dirty="0" smtClean="0"/>
              <a:t>поведенческие реакции;</a:t>
            </a:r>
            <a:endParaRPr lang="ru-RU" dirty="0" smtClean="0"/>
          </a:p>
          <a:p>
            <a:r>
              <a:rPr lang="ru-RU" i="1" dirty="0" smtClean="0"/>
              <a:t>особенности характера;</a:t>
            </a:r>
            <a:endParaRPr lang="ru-RU" dirty="0" smtClean="0"/>
          </a:p>
          <a:p>
            <a:r>
              <a:rPr lang="ru-RU" i="1" dirty="0" smtClean="0"/>
              <a:t>мотивации учения;</a:t>
            </a:r>
            <a:endParaRPr lang="ru-RU" dirty="0" smtClean="0"/>
          </a:p>
          <a:p>
            <a:r>
              <a:rPr lang="ru-RU" i="1" dirty="0" smtClean="0"/>
              <a:t>моральные ценности семьи.</a:t>
            </a:r>
          </a:p>
          <a:p>
            <a:pPr>
              <a:buNone/>
            </a:pPr>
            <a:r>
              <a:rPr lang="ru-RU" i="1" dirty="0" smtClean="0"/>
              <a:t> В любом случае итогом консультативной работы должен быть </a:t>
            </a:r>
            <a:r>
              <a:rPr lang="ru-RU" b="1" i="1" dirty="0" smtClean="0"/>
              <a:t>договор о совместных действиях родителей и педагога </a:t>
            </a:r>
            <a:r>
              <a:rPr lang="ru-RU" i="1" dirty="0" smtClean="0"/>
              <a:t>в решении задач сопровождения ребёнка в период его школьного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761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Позиция родителя на  приглашения в школу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оборонительную позицию и стремятся оправдать собственное невме</a:t>
            </a:r>
            <a:r>
              <a:rPr lang="ru-RU" dirty="0" smtClean="0"/>
              <a:t>шательство в воспитание своего ребёнка, они используют следующие аргументы: «Мы заняты на работе, у нас нет времени, чтобы воспитывать своего ребёнка», «Мы перепробовали все меры, ничего не получается».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Наступательная позиция отражается во фразах:</a:t>
            </a:r>
          </a:p>
          <a:p>
            <a:pPr>
              <a:buNone/>
            </a:pPr>
            <a:r>
              <a:rPr lang="ru-RU" dirty="0" smtClean="0"/>
              <a:t>«Школа должна воспитывать, а не  мы!», «Школа виновата в том, что наш ребёнок такой невоспитанный».</a:t>
            </a:r>
          </a:p>
          <a:p>
            <a:r>
              <a:rPr lang="ru-RU" i="1" dirty="0" smtClean="0"/>
              <a:t>Желанием получить помощь</a:t>
            </a:r>
            <a:r>
              <a:rPr lang="ru-RU" dirty="0" smtClean="0"/>
              <a:t>: «Ребёнок нас не слушает, помогите нам!», «Мы растеряны, не знаем, что делать»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Приемы  работы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 первой встрече с родителями можно использовать приём </a:t>
            </a:r>
            <a:r>
              <a:rPr lang="ru-RU" b="1" dirty="0" smtClean="0"/>
              <a:t>«Нейтрализация».</a:t>
            </a:r>
          </a:p>
          <a:p>
            <a:pPr>
              <a:buNone/>
            </a:pPr>
            <a:r>
              <a:rPr lang="ru-RU" dirty="0" smtClean="0"/>
              <a:t>Она направлена на улучшение</a:t>
            </a:r>
          </a:p>
          <a:p>
            <a:pPr>
              <a:buNone/>
            </a:pPr>
            <a:r>
              <a:rPr lang="ru-RU" dirty="0" smtClean="0"/>
              <a:t>взаимодействия в ходе беседы с родителями, демонстрирующими наступательную позицию или позицию растерянности, беспомощности</a:t>
            </a:r>
          </a:p>
          <a:p>
            <a:r>
              <a:rPr lang="ru-RU" b="1" i="1" dirty="0" smtClean="0"/>
              <a:t>«Равенство»</a:t>
            </a:r>
          </a:p>
          <a:p>
            <a:pPr>
              <a:buNone/>
            </a:pPr>
            <a:r>
              <a:rPr lang="ru-RU" dirty="0" smtClean="0"/>
              <a:t>Наступает время для второй фазы вашей беседы .Теперь вашей задачей является организовать равноправное взаимодействие с родителем. Это означает, что вы должны убедить его в незамедлительном</a:t>
            </a:r>
          </a:p>
          <a:p>
            <a:pPr>
              <a:buNone/>
            </a:pPr>
            <a:r>
              <a:rPr lang="ru-RU" dirty="0" smtClean="0"/>
              <a:t>включении в активную деятельность по воспитанию</a:t>
            </a:r>
          </a:p>
          <a:p>
            <a:r>
              <a:rPr lang="ru-RU" dirty="0" smtClean="0"/>
              <a:t>своего ребёнка.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1053</Words>
  <Application>Microsoft Office PowerPoint</Application>
  <PresentationFormat>Экран (4:3)</PresentationFormat>
  <Paragraphs>133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Приемы оптимизации взаимодействия учителя и родителей. </vt:lpstr>
      <vt:lpstr>Слайд 2</vt:lpstr>
      <vt:lpstr>Слайд 3</vt:lpstr>
      <vt:lpstr>Проблема отбора содержания и форм ведения работы</vt:lpstr>
      <vt:lpstr>Для вовлечения родителей в учебно-воспитательный процесс применяются следующие формы деятельности: </vt:lpstr>
      <vt:lpstr>Рекомендации по проведению родительских собраний: </vt:lpstr>
      <vt:lpstr>Индивидуальные консультации </vt:lpstr>
      <vt:lpstr>Позиция родителя на  приглашения в школу</vt:lpstr>
      <vt:lpstr>Приемы  работы</vt:lpstr>
      <vt:lpstr>Слайд 10</vt:lpstr>
      <vt:lpstr>Примерные темы родительских вечеров </vt:lpstr>
      <vt:lpstr>Слайд 12</vt:lpstr>
      <vt:lpstr>Слайд 13</vt:lpstr>
      <vt:lpstr>Памятки для родителей</vt:lpstr>
      <vt:lpstr>Правила сотрудничества с родителями  </vt:lpstr>
      <vt:lpstr>Педагогам и родителям на заметку: </vt:lpstr>
      <vt:lpstr>Чего не стоит делать на собрании</vt:lpstr>
      <vt:lpstr>Рефлексия на родительском собрании</vt:lpstr>
      <vt:lpstr>Виды рефлексий</vt:lpstr>
      <vt:lpstr>Примеры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Nout</cp:lastModifiedBy>
  <cp:revision>23</cp:revision>
  <dcterms:created xsi:type="dcterms:W3CDTF">2013-10-20T14:54:06Z</dcterms:created>
  <dcterms:modified xsi:type="dcterms:W3CDTF">2017-11-01T19:39:29Z</dcterms:modified>
</cp:coreProperties>
</file>