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6"/>
  </p:notesMasterIdLst>
  <p:sldIdLst>
    <p:sldId id="288" r:id="rId2"/>
    <p:sldId id="258" r:id="rId3"/>
    <p:sldId id="257" r:id="rId4"/>
    <p:sldId id="287" r:id="rId5"/>
    <p:sldId id="256" r:id="rId6"/>
    <p:sldId id="278" r:id="rId7"/>
    <p:sldId id="259" r:id="rId8"/>
    <p:sldId id="267" r:id="rId9"/>
    <p:sldId id="268" r:id="rId10"/>
    <p:sldId id="270" r:id="rId11"/>
    <p:sldId id="283" r:id="rId12"/>
    <p:sldId id="265" r:id="rId13"/>
    <p:sldId id="291" r:id="rId14"/>
    <p:sldId id="271" r:id="rId15"/>
    <p:sldId id="275" r:id="rId16"/>
    <p:sldId id="292" r:id="rId17"/>
    <p:sldId id="286" r:id="rId18"/>
    <p:sldId id="290" r:id="rId19"/>
    <p:sldId id="281" r:id="rId20"/>
    <p:sldId id="293" r:id="rId21"/>
    <p:sldId id="280" r:id="rId22"/>
    <p:sldId id="277" r:id="rId23"/>
    <p:sldId id="289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0D733-99D9-4AD3-88CB-4E237F4B3A9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5BC1F-03B1-475D-A519-152BBC840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5BC1F-03B1-475D-A519-152BBC84054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41190E-1B1C-478A-992D-6244749A43B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188A27-66E5-4B17-BB52-D083BF8E6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95;&#1080;&#1090;&#1077;&#1083;&#1100;%20&#1075;&#1086;&#1076;&#1072;\&#1084;&#1091;&#1079;&#1099;&#1082;&#1072;\17%20&#1058;&#1091;&#1088;&#1075;&#1077;&#1085;&#1077;&#1074;%20&#1048;.&#1057;.%20&#171;&#1052;&#1091;&#1084;&#1091;&#187;%20(&#1092;&#1088;&#1072;&#1075;&#1084;&#1077;&#1085;&#1090;&#1099;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9;&#1095;&#1080;&#1090;&#1077;&#1083;&#1100;%20&#1075;&#1086;&#1076;&#1072;\&#1084;&#1091;&#1079;&#1099;&#1082;&#1072;\4%20&#1089;&#1090;&#1080;&#1093;&#1080;&#1080;%201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149080"/>
            <a:ext cx="5923384" cy="122237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Учитель Кутлуева Фазила </a:t>
            </a:r>
            <a:r>
              <a:rPr lang="ru-RU" sz="2000" dirty="0" err="1" smtClean="0">
                <a:solidFill>
                  <a:srgbClr val="002060"/>
                </a:solidFill>
              </a:rPr>
              <a:t>ганиятовна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МБОУ СОШ с.белянка </a:t>
            </a:r>
            <a:r>
              <a:rPr lang="ru-RU" sz="2000" dirty="0" err="1" smtClean="0">
                <a:solidFill>
                  <a:srgbClr val="002060"/>
                </a:solidFill>
              </a:rPr>
              <a:t>белокатайского</a:t>
            </a:r>
            <a:r>
              <a:rPr lang="ru-RU" sz="2000" dirty="0" smtClean="0">
                <a:solidFill>
                  <a:srgbClr val="002060"/>
                </a:solidFill>
              </a:rPr>
              <a:t> р-на </a:t>
            </a:r>
            <a:r>
              <a:rPr lang="ru-RU" sz="2000" dirty="0" err="1" smtClean="0">
                <a:solidFill>
                  <a:srgbClr val="002060"/>
                </a:solidFill>
              </a:rPr>
              <a:t>рб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Урок литературы в 5 классе по произведению И.С.Тургенева «</a:t>
            </a:r>
            <a:r>
              <a:rPr lang="ru-RU" sz="3200" b="1" dirty="0" err="1" smtClean="0">
                <a:solidFill>
                  <a:srgbClr val="002060"/>
                </a:solidFill>
              </a:rPr>
              <a:t>Муму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Много лет назад в дальней господской деревне Сычево жил глухонемой от рождения мужик, по имени Андрей. Но приметила его барыня , восхитилась гвардейским его ростом и медвежьей силой, пожелала иметь того гвардейца у себя при московском доме в дворниках. Она забрала его в Москву. Андрей службу справлял аккуратно, госпожу свою уважал, ни в чем ей не перечил.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Однажды приглянулась немому тихая дворовая девушка, а барыня, зная это, рассудила отдать ее замуж за другого — он это стерпел. И собачонку свою, по кличке Муму, любимицу, из речки Фонтанки спасенную как-то зимою, отраду и утешение, безропотно утопил сам, так барыня приказала.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 как он там с нею прощался, с собачонкой, как топил, неизвестно. А только с той поры ни разу не улыбнулся Андрей, подарки от госпожи принимал хмуро, как каменный, а на собак не глядел, отворачивался.   После смерти же барыни так же хмуро, без благодарности принял он вольную да и ушел куда-то на Русь».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Слайд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177281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Дом Варвары Петровны Тургеневой, матери писателя, где жили герои рассказа «Муму»</a:t>
            </a:r>
            <a:br>
              <a:rPr lang="ru-RU" sz="2800" dirty="0" smtClean="0"/>
            </a:br>
            <a:r>
              <a:rPr lang="ru-RU" sz="2800" dirty="0" smtClean="0"/>
              <a:t> Остоженка, 37 в Москве –ныне музей  Тургенева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Picture 2" descr="C:\Users\Екатерина\Pictures\s5r1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632848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Pictures\s5r1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685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7370"/>
            <a:ext cx="4139952" cy="53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372200" y="7647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Барыня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2930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 барыни в Москве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17 Тургенев И.С. «Муму» (фрагменты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57200"/>
            <a:ext cx="3024336" cy="8382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6146" name="AutoShape 2" descr="hello_html_m1a8ec9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75252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88024" y="548680"/>
            <a:ext cx="4355976" cy="60486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Вдова, окруженная многочисленною дворней. Сыновья ее служили в Петербурге, дочери вышли замуж; она выезжала редко и уединенно доживала последние годы своей скупой и скучающей старости. </a:t>
            </a:r>
          </a:p>
          <a:p>
            <a:pPr>
              <a:buNone/>
            </a:pP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День ее, нерадостный и ненасытный, давно прошел; но и вечер ее был чернее ночи.</a:t>
            </a:r>
            <a:b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Утром человека называют детство, день—это зрелость,  вечер - старость.</a:t>
            </a:r>
            <a:b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Жизнь её была безрадостной, </a:t>
            </a:r>
            <a:b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старость - мрачной</a:t>
            </a:r>
            <a:endParaRPr lang="ru-RU" sz="5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2484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16016" y="1340768"/>
            <a:ext cx="421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Замечательный;  мужчина 12 вершков, сложенный богатырём; одаренный необычайной силой, он работал за четверых. Славный он был мужик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Герасим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Замечательный</a:t>
            </a:r>
          </a:p>
          <a:p>
            <a:pPr>
              <a:buNone/>
            </a:pPr>
            <a:r>
              <a:rPr lang="ru-RU" b="1" dirty="0" smtClean="0"/>
              <a:t>Славный</a:t>
            </a:r>
          </a:p>
          <a:p>
            <a:pPr>
              <a:buNone/>
            </a:pPr>
            <a:r>
              <a:rPr lang="ru-RU" b="1" dirty="0" smtClean="0"/>
              <a:t>Одаренный необычайной силой</a:t>
            </a:r>
          </a:p>
          <a:p>
            <a:pPr>
              <a:buNone/>
            </a:pPr>
            <a:r>
              <a:rPr lang="ru-RU" b="1" dirty="0" smtClean="0"/>
              <a:t>Сложенный богатырем</a:t>
            </a:r>
          </a:p>
          <a:p>
            <a:pPr>
              <a:buNone/>
            </a:pPr>
            <a:r>
              <a:rPr lang="ru-RU" b="1" dirty="0" smtClean="0"/>
              <a:t>Работал за четверых</a:t>
            </a:r>
          </a:p>
          <a:p>
            <a:pPr>
              <a:buNone/>
            </a:pPr>
            <a:r>
              <a:rPr lang="ru-RU" b="1" dirty="0" smtClean="0"/>
              <a:t>Сокрушительно действовал косой</a:t>
            </a:r>
          </a:p>
          <a:p>
            <a:pPr>
              <a:buNone/>
            </a:pPr>
            <a:r>
              <a:rPr lang="ru-RU" b="1" dirty="0" smtClean="0"/>
              <a:t>Проворно, безостановочно молотил</a:t>
            </a:r>
          </a:p>
          <a:p>
            <a:pPr>
              <a:buNone/>
            </a:pPr>
            <a:r>
              <a:rPr lang="ru-RU" b="1" dirty="0" smtClean="0"/>
              <a:t>Его </a:t>
            </a:r>
            <a:r>
              <a:rPr lang="ru-RU" b="1" dirty="0" err="1" smtClean="0"/>
              <a:t>неистомная</a:t>
            </a:r>
            <a:r>
              <a:rPr lang="ru-RU" b="1" dirty="0" smtClean="0"/>
              <a:t>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75856" y="2420888"/>
            <a:ext cx="2643206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Герасим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012160" y="1484784"/>
            <a:ext cx="2809056" cy="1871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67544" y="3861048"/>
            <a:ext cx="2933452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52120" y="3717032"/>
            <a:ext cx="2809056" cy="194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31840" y="4797425"/>
            <a:ext cx="2645073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1844824"/>
            <a:ext cx="2896990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3059832" y="476672"/>
            <a:ext cx="3024336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1560" y="4149080"/>
            <a:ext cx="25156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700" b="1" dirty="0" smtClean="0"/>
              <a:t>Трудолюбивый</a:t>
            </a:r>
          </a:p>
          <a:p>
            <a:r>
              <a:rPr lang="ru-RU" sz="2700" b="1" dirty="0" smtClean="0"/>
              <a:t>Ответственный</a:t>
            </a:r>
            <a:endParaRPr lang="ru-RU" sz="27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5536" y="2348880"/>
            <a:ext cx="230425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700" b="1" dirty="0" smtClean="0"/>
              <a:t>Дюжий</a:t>
            </a:r>
            <a:endParaRPr lang="ru-RU" sz="27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27400" y="1000125"/>
            <a:ext cx="271420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700" b="1" dirty="0"/>
              <a:t>Добросовестный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16216" y="1700808"/>
            <a:ext cx="194421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700" b="1" dirty="0" smtClean="0"/>
              <a:t>Усердный, строгий, серьезный</a:t>
            </a:r>
            <a:endParaRPr lang="ru-RU" sz="2700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135688" y="4384675"/>
            <a:ext cx="200728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700" b="1" dirty="0" smtClean="0"/>
              <a:t>Нелюдимый</a:t>
            </a:r>
            <a:endParaRPr lang="ru-RU" sz="2700" b="1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779912" y="4869160"/>
            <a:ext cx="148951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700" b="1" dirty="0" smtClean="0"/>
              <a:t>Сильный</a:t>
            </a:r>
          </a:p>
          <a:p>
            <a:r>
              <a:rPr lang="ru-RU" sz="2700" b="1" dirty="0" smtClean="0"/>
              <a:t>Ловкий, </a:t>
            </a:r>
          </a:p>
          <a:p>
            <a:r>
              <a:rPr lang="ru-RU" sz="2700" b="1" dirty="0" smtClean="0"/>
              <a:t>умелый</a:t>
            </a:r>
            <a:endParaRPr lang="ru-RU" sz="2700" b="1" dirty="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2771775" y="2924175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3132138" y="3933825"/>
            <a:ext cx="3603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643438" y="4437063"/>
            <a:ext cx="73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795963" y="37893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724525" y="263683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4572000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5" grpId="0" build="p" autoUpdateAnimBg="0"/>
      <p:bldP spid="6" grpId="0" build="p" bldLvl="3" autoUpdateAnimBg="0"/>
      <p:bldP spid="7" grpId="0" build="p" autoUpdateAnimBg="0"/>
      <p:bldP spid="9" grpId="0" build="p"/>
      <p:bldP spid="10" grpId="0" build="p"/>
      <p:bldP spid="11" grpId="0" build="p"/>
      <p:bldP spid="12" grpId="0" build="p" bldLvl="2"/>
      <p:bldP spid="13" grpId="0" build="p"/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Гипербола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сильное преувеличение</a:t>
            </a:r>
          </a:p>
          <a:p>
            <a:pPr>
              <a:buNone/>
            </a:pPr>
            <a:r>
              <a:rPr lang="ru-RU" sz="3800" b="1" dirty="0" smtClean="0"/>
              <a:t>СРАВНЕНИЕ </a:t>
            </a:r>
            <a:r>
              <a:rPr lang="ru-RU" b="1" dirty="0" smtClean="0"/>
              <a:t>– </a:t>
            </a:r>
          </a:p>
          <a:p>
            <a:pPr>
              <a:buNone/>
            </a:pPr>
            <a:r>
              <a:rPr lang="ru-RU" b="1" dirty="0" smtClean="0"/>
              <a:t>                      сопоставление двух объектов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Когда он молотил, как рычаг поднимались и опускались продолговатые и твёрдые мышцы его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плечей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Ухаживал за гусями, чем смахивал на степенного гусака.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Громадная фигура; протянул свою огромную ручищу; ветер играл в  волосах и бороде; отчаянной и радостной решимостью; несокрушимой отвагой; широко распахнулась его грудь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Найдите описание каморки Герасима и найдите гиперболы в тексте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4" descr="[LI5RK_18-01]_[IL_07]-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203442" cy="5400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4176464" cy="33569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Иван Сергеевич Тургенев</a:t>
            </a:r>
            <a:br>
              <a:rPr lang="ru-RU" dirty="0" smtClean="0"/>
            </a:br>
            <a:r>
              <a:rPr lang="ru-RU" dirty="0" smtClean="0"/>
              <a:t>(1818-1883)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6056" y="1556792"/>
            <a:ext cx="3910244" cy="51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стихии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Герасим - </a:t>
            </a:r>
            <a:r>
              <a:rPr lang="ru-RU" sz="2800" i="1" dirty="0" smtClean="0">
                <a:solidFill>
                  <a:srgbClr val="002060"/>
                </a:solidFill>
              </a:rPr>
              <a:t>в переводе с греческого означает «почтенный, внушающий почтение, глубокое уважение»</a:t>
            </a:r>
            <a:endParaRPr lang="ru-RU" sz="28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Тургенев любуется тем, какой Герасим сильный, ловкий, умелый, находчивый, трудолюбивый, богатырь, выполняющий свой долг – крепостную повинность, нрав у него строгий и серьезный, страдающий, недоумевающий, уважающий себя и других, человек с чувством собственного достоинства.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Тургенев называет Герасима «самым замечательным лицом» из числа всей челяди?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познакомились с  главным героем рассказа Тургенева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Тургенев в рассказе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запечатлел человека, не сломленного крепостническим гнетом. В лице Герасима писатель показал богатырскую силу русского народа </a:t>
            </a:r>
          </a:p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2936"/>
            <a:ext cx="8686800" cy="322718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Успехов вам и удачи!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844824"/>
            <a:ext cx="3178696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Рассказ </a:t>
            </a:r>
            <a:br>
              <a:rPr lang="ru-RU" dirty="0" smtClean="0"/>
            </a:br>
            <a:r>
              <a:rPr lang="ru-RU" dirty="0" smtClean="0"/>
              <a:t>«Муму»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0" dirty="0" smtClean="0"/>
              <a:t>написан в 1852 году</a:t>
            </a:r>
            <a:endParaRPr lang="ru-RU" sz="2200" b="0" dirty="0"/>
          </a:p>
        </p:txBody>
      </p:sp>
      <p:pic>
        <p:nvPicPr>
          <p:cNvPr id="4" name="Picture 2" descr="C:\Users\Екатерина\Pictures\4665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8640"/>
            <a:ext cx="5188396" cy="63630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процесс 18"/>
          <p:cNvSpPr/>
          <p:nvPr/>
        </p:nvSpPr>
        <p:spPr>
          <a:xfrm>
            <a:off x="3275856" y="404664"/>
            <a:ext cx="2736304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ВНУТРЕННИЕ ПЕРЕЖИВАНИЯ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67544" y="332656"/>
            <a:ext cx="2232248" cy="28803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67544" y="3573016"/>
            <a:ext cx="2736304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467544" y="5085184"/>
            <a:ext cx="3600400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3275856" y="2060848"/>
            <a:ext cx="2736304" cy="15841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6732240" y="404664"/>
            <a:ext cx="2088232" cy="28083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6084168" y="3501008"/>
            <a:ext cx="2808312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4572000" y="5085184"/>
            <a:ext cx="4320480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088232" cy="220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755576" y="5486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ПОРТРЕТ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91880" y="22768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ЛИТЕРАТУРНЫЙ       ГЕРОЙ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2160" y="38610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156176" y="3933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ЖЕСТЫ, МИМИКА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48264" y="10527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ИМЯ ГЕРОЯ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568" y="53012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ПОСТУПКИ ГЕРОЯ, ВЛИЯНИЕ НА ОКРУЖАЮЩИХ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2040" y="53012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ОБСТАНОВКА, В КОТОРОЙ ЖИВЕТ ГЕРОЙ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3568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ОТНОШЕНИЕ ДРУГИХ ДЕЙСТВУЮЩИХ ЛИЦ К ГЕРОЮ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716016" y="3717032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347864" y="3645024"/>
            <a:ext cx="115212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084168" y="191683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644008" y="177281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1" idx="1"/>
          </p:cNvCxnSpPr>
          <p:nvPr/>
        </p:nvCxnSpPr>
        <p:spPr>
          <a:xfrm>
            <a:off x="2771800" y="234888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699792" y="2996952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31" idx="3"/>
          </p:cNvCxnSpPr>
          <p:nvPr/>
        </p:nvCxnSpPr>
        <p:spPr>
          <a:xfrm flipH="1" flipV="1">
            <a:off x="6012160" y="2852936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utoUpdateAnimBg="0"/>
      <p:bldP spid="33" grpId="0" build="p" autoUpdateAnimBg="0"/>
      <p:bldP spid="36" grpId="0" build="p"/>
      <p:bldP spid="37" grpId="0" build="allAtOnce"/>
      <p:bldP spid="48" grpId="0" build="p"/>
      <p:bldP spid="49" grpId="0" build="p"/>
      <p:bldP spid="50" grpId="0" build="allAtOnce"/>
      <p:bldP spid="51" grpId="0" build="allAtOnce"/>
      <p:bldP spid="5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772400" cy="3384376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12968" cy="1628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   Тема: Знакомство с  Герасимом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632271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Мотивация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Почему Тургенев называет Герасима «самым замечательным лицом» из числа всей челяди?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Барское поместье в </a:t>
            </a:r>
            <a:r>
              <a:rPr lang="ru-RU" sz="2800" dirty="0" err="1" smtClean="0"/>
              <a:t>с.Спасское-Лутовиново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Мать - Варвара Петровна </a:t>
            </a:r>
            <a:r>
              <a:rPr lang="ru-RU" sz="2800" dirty="0" err="1" smtClean="0"/>
              <a:t>Лутовинова</a:t>
            </a:r>
            <a:r>
              <a:rPr lang="ru-RU" sz="2800" dirty="0" smtClean="0"/>
              <a:t>, из богатой помещичьей семьи </a:t>
            </a:r>
            <a:r>
              <a:rPr lang="ru-RU" sz="2800" dirty="0" err="1" smtClean="0"/>
              <a:t>Лутовиновых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51760"/>
            <a:ext cx="4520555" cy="55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Отец, Сергей Николаевич Тургенев, отставной гусарский офицер,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/>
              <a:t>происходил из старинного дворянского рода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1554163"/>
            <a:ext cx="4105118" cy="51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916</TotalTime>
  <Words>374</Words>
  <Application>Microsoft Office PowerPoint</Application>
  <PresentationFormat>Экран (4:3)</PresentationFormat>
  <Paragraphs>64</Paragraphs>
  <Slides>24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Учитель Кутлуева Фазила ганиятовна МБОУ СОШ с.белянка белокатайского р-на рб</vt:lpstr>
      <vt:lpstr>Иван Сергеевич Тургенев (1818-1883)</vt:lpstr>
      <vt:lpstr>Рассказ  «Муму»  написан в 1852 году</vt:lpstr>
      <vt:lpstr>Слайд 4</vt:lpstr>
      <vt:lpstr>   </vt:lpstr>
      <vt:lpstr>Мотивация Почему Тургенев называет Герасима «самым замечательным лицом» из числа всей челяди? </vt:lpstr>
      <vt:lpstr>Барское поместье в с.Спасское-Лутовиново</vt:lpstr>
      <vt:lpstr>Мать - Варвара Петровна Лутовинова, из богатой помещичьей семьи Лутовиновых</vt:lpstr>
      <vt:lpstr>Отец, Сергей Николаевич Тургенев, отставной гусарский офицер, происходил из старинного дворянского рода </vt:lpstr>
      <vt:lpstr>     « Много лет назад в дальней господской деревне Сычево жил глухонемой от рождения мужик, по имени Андрей. Но приметила его барыня , восхитилась гвардейским его ростом и медвежьей силой, пожелала иметь того гвардейца у себя при московском доме в дворниках. Она забрала его в Москву. Андрей службу справлял аккуратно, госпожу свою уважал, ни в чем ей не перечил. Однажды приглянулась немому тихая дворовая девушка, а барыня, зная это, рассудила отдать ее замуж за другого — он это стерпел. И собачонку свою, по кличке Муму, любимицу, из речки Фонтанки спасенную как-то зимою, отраду и утешение, безропотно утопил сам, так барыня приказала.         Уж как он там с нею прощался, с собачонкой, как топил, неизвестно. А только с той поры ни разу не улыбнулся Андрей, подарки от госпожи принимал хмуро, как каменный, а на собак не глядел, отворачивался.   После смерти же барыни так же хмуро, без благодарности принял он вольную да и ушел куда-то на Русь».  </vt:lpstr>
      <vt:lpstr>Слайд 11</vt:lpstr>
      <vt:lpstr> Дом Варвары Петровны Тургеневой, матери писателя, где жили герои рассказа «Муму»  Остоженка, 37 в Москве –ныне музей  Тургенева </vt:lpstr>
      <vt:lpstr>Слайд 13</vt:lpstr>
      <vt:lpstr>Слайд 14</vt:lpstr>
      <vt:lpstr>Слайд 15</vt:lpstr>
      <vt:lpstr>Герасим</vt:lpstr>
      <vt:lpstr>Слайд 17</vt:lpstr>
      <vt:lpstr>Гипербола -</vt:lpstr>
      <vt:lpstr>Найдите описание каморки Герасима и найдите гиперболы в тексте</vt:lpstr>
      <vt:lpstr>Слайд 20</vt:lpstr>
      <vt:lpstr>       Герасим - в переводе с греческого означает «почтенный, внушающий почтение, глубокое уважение»</vt:lpstr>
      <vt:lpstr>Почему Тургенев называет Герасима «самым замечательным лицом» из числа всей челяди?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Иван Сергеевич    Тургенев.  История создания рассказа «Муму».</dc:title>
  <dc:creator>Best</dc:creator>
  <cp:lastModifiedBy>Best</cp:lastModifiedBy>
  <cp:revision>91</cp:revision>
  <dcterms:created xsi:type="dcterms:W3CDTF">2016-12-14T11:11:14Z</dcterms:created>
  <dcterms:modified xsi:type="dcterms:W3CDTF">2016-12-21T04:30:31Z</dcterms:modified>
</cp:coreProperties>
</file>