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60" r:id="rId4"/>
    <p:sldId id="261" r:id="rId5"/>
    <p:sldId id="289" r:id="rId6"/>
    <p:sldId id="284" r:id="rId7"/>
    <p:sldId id="283" r:id="rId8"/>
    <p:sldId id="282" r:id="rId9"/>
    <p:sldId id="266" r:id="rId10"/>
    <p:sldId id="274" r:id="rId11"/>
    <p:sldId id="285" r:id="rId12"/>
    <p:sldId id="286" r:id="rId13"/>
    <p:sldId id="287" r:id="rId14"/>
    <p:sldId id="288" r:id="rId15"/>
    <p:sldId id="29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54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0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6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9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4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5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4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0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4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B9AE41-DD77-47DC-B6FB-09F780084CE1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8304A-44CD-4E7D-8CBF-8F9D541E6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514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360609"/>
            <a:ext cx="8825658" cy="204570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«</a:t>
            </a:r>
            <a:r>
              <a:rPr lang="ru-RU" sz="4000" b="1" dirty="0">
                <a:solidFill>
                  <a:schemeClr val="accent1"/>
                </a:solidFill>
              </a:rPr>
              <a:t>Роль сказок в развитии детей дошкольного </a:t>
            </a:r>
            <a:r>
              <a:rPr lang="ru-RU" sz="4000" b="1" dirty="0" smtClean="0">
                <a:solidFill>
                  <a:schemeClr val="accent1"/>
                </a:solidFill>
              </a:rPr>
              <a:t>возраста»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820" y="1347537"/>
            <a:ext cx="10900611" cy="524576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15" y="1710758"/>
            <a:ext cx="9348537" cy="488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593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20316"/>
            <a:ext cx="9404723" cy="1732932"/>
          </a:xfrm>
        </p:spPr>
        <p:txBody>
          <a:bodyPr/>
          <a:lstStyle/>
          <a:p>
            <a:r>
              <a:rPr lang="ru-RU" sz="3200" b="1" dirty="0">
                <a:solidFill>
                  <a:schemeClr val="accent1"/>
                </a:solidFill>
              </a:rPr>
              <a:t>Структура совместной образовательной деятельности с детьми</a:t>
            </a:r>
            <a:r>
              <a:rPr lang="ru-RU" sz="3200" dirty="0">
                <a:solidFill>
                  <a:schemeClr val="accent1"/>
                </a:solidFill>
              </a:rPr>
              <a:t/>
            </a:r>
            <a:br>
              <a:rPr lang="ru-RU" sz="3200" dirty="0">
                <a:solidFill>
                  <a:schemeClr val="accent1"/>
                </a:solidFill>
              </a:rPr>
            </a:b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986589"/>
            <a:ext cx="9403742" cy="5871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Слушаем </a:t>
            </a:r>
            <a:r>
              <a:rPr lang="ru-RU" b="1" dirty="0">
                <a:solidFill>
                  <a:schemeClr val="accent3"/>
                </a:solidFill>
              </a:rPr>
              <a:t>сказку.</a:t>
            </a:r>
            <a:endParaRPr lang="ru-RU" dirty="0">
              <a:solidFill>
                <a:schemeClr val="accent3"/>
              </a:solidFill>
            </a:endParaRPr>
          </a:p>
          <a:p>
            <a:r>
              <a:rPr lang="ru-RU" dirty="0"/>
              <a:t>      </a:t>
            </a:r>
            <a:r>
              <a:rPr lang="ru-RU" b="1" dirty="0">
                <a:solidFill>
                  <a:schemeClr val="accent1"/>
                </a:solidFill>
              </a:rPr>
              <a:t>Знакомство детей с новой для них  сказкой. Взрослый рассказывает или  читает сказку, задает вопросы по сюжету </a:t>
            </a:r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повествования</a:t>
            </a:r>
            <a:r>
              <a:rPr lang="ru-RU" b="1" dirty="0">
                <a:solidFill>
                  <a:schemeClr val="accent1"/>
                </a:solidFill>
              </a:rPr>
              <a:t>, разъясняет детям непонятные какие-либо обороты речи. Затем задает вопросы юным слушателям о персонажах сказки. Вопросы помогут детям лучше запомнить сюжет и понять смысл сказки. Дети отгадывают загадки и играют в игру, во время которой употребляют новые слова и закрепляют в своей речи грамматические формы слов, тематически связанные с сюжетом сказки.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97" y="4553019"/>
            <a:ext cx="3997493" cy="22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-324853"/>
            <a:ext cx="9404723" cy="2377772"/>
          </a:xfrm>
        </p:spPr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         </a:t>
            </a:r>
            <a:r>
              <a:rPr lang="ru-RU" sz="3600" b="1" dirty="0" smtClean="0">
                <a:solidFill>
                  <a:schemeClr val="accent3"/>
                </a:solidFill>
              </a:rPr>
              <a:t>Рассказываем сказку</a:t>
            </a:r>
            <a:r>
              <a:rPr lang="ru-RU" sz="3600" b="1" dirty="0">
                <a:solidFill>
                  <a:schemeClr val="accent3"/>
                </a:solidFill>
              </a:rPr>
              <a:t/>
            </a:r>
            <a:br>
              <a:rPr lang="ru-RU" sz="3600" b="1" dirty="0">
                <a:solidFill>
                  <a:schemeClr val="accent3"/>
                </a:solidFill>
              </a:rPr>
            </a:br>
            <a:r>
              <a:rPr lang="ru-RU" sz="3600" b="1" dirty="0">
                <a:solidFill>
                  <a:schemeClr val="accent3"/>
                </a:solidFill>
              </a:rPr>
              <a:t/>
            </a:r>
            <a:br>
              <a:rPr lang="ru-RU" sz="3600" b="1" dirty="0">
                <a:solidFill>
                  <a:schemeClr val="accent3"/>
                </a:solidFill>
              </a:rPr>
            </a:br>
            <a:endParaRPr lang="ru-RU" sz="3600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958" y="529389"/>
            <a:ext cx="9303895" cy="6232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b="1" dirty="0" smtClean="0">
                <a:solidFill>
                  <a:schemeClr val="accent1"/>
                </a:solidFill>
              </a:rPr>
              <a:t>Дошкольники </a:t>
            </a:r>
            <a:r>
              <a:rPr lang="ru-RU" b="1" dirty="0">
                <a:solidFill>
                  <a:schemeClr val="accent1"/>
                </a:solidFill>
              </a:rPr>
              <a:t>коллективно пересказывают </a:t>
            </a:r>
            <a:r>
              <a:rPr lang="ru-RU" b="1" dirty="0" smtClean="0">
                <a:solidFill>
                  <a:schemeClr val="accent1"/>
                </a:solidFill>
              </a:rPr>
              <a:t>сказку</a:t>
            </a:r>
            <a:r>
              <a:rPr lang="ru-RU" b="1" dirty="0">
                <a:solidFill>
                  <a:schemeClr val="accent1"/>
                </a:solidFill>
              </a:rPr>
              <a:t>: дети рассказывают сказку, а взрослый иллюстрирует ее, меняя декорации, передвигая фигурки персонажей. Кроме того, взрослый помогает рассказчикам- указывая на ребенка, которому следует пересказать очередной отрывок сказки; если необходимо, начинает следующую фразу сам или задает ребенку наводящий вопрос. Когда пересказ будет закончен, дети переходят к дидактическим играм, способствующим развитию у них таких психических процессов, как внимание, память, мышление. Можно провести подвижные игры, совершенствующие общую и мелкую моторику дошкольников. Все игры и задания должны быть непосредственно связаны с сюжетом пересказанной детьми сказки.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27" y="4483518"/>
            <a:ext cx="2967053" cy="1821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93" y="4483518"/>
            <a:ext cx="3238716" cy="1821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8" y="4483518"/>
            <a:ext cx="3393991" cy="186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Показываем </a:t>
            </a:r>
            <a:r>
              <a:rPr lang="ru-RU" b="1" dirty="0" smtClean="0">
                <a:solidFill>
                  <a:schemeClr val="accent3"/>
                </a:solidFill>
              </a:rPr>
              <a:t>сказку</a:t>
            </a: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632" y="1152983"/>
            <a:ext cx="8557937" cy="4814680"/>
          </a:xfrm>
        </p:spPr>
        <p:txBody>
          <a:bodyPr>
            <a:normAutofit/>
          </a:bodyPr>
          <a:lstStyle/>
          <a:p>
            <a:r>
              <a:rPr lang="ru-RU" dirty="0"/>
              <a:t>     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Дети </a:t>
            </a:r>
            <a:r>
              <a:rPr lang="ru-RU" b="1" dirty="0">
                <a:solidFill>
                  <a:schemeClr val="accent1"/>
                </a:solidFill>
              </a:rPr>
              <a:t>показывают инсценировку знакомой сказки. Это предполагает распределение ролей между детьми, выбор декоратора. В качестве зрителей выступают дети, не участвующие в спектакле, или игрушки, посаженные в «зрительный зал». В задачу взрослого входит режиссура спектакля и чтение текста «от автора». После показа спектакля на импровизированной сцене дети выполняют несколько учебно-игровых заданий, таких, как пантомима, </a:t>
            </a:r>
            <a:r>
              <a:rPr lang="ru-RU" b="1" dirty="0" err="1">
                <a:solidFill>
                  <a:schemeClr val="accent1"/>
                </a:solidFill>
              </a:rPr>
              <a:t>психогимнастика</a:t>
            </a:r>
            <a:r>
              <a:rPr lang="ru-RU" b="1" dirty="0">
                <a:solidFill>
                  <a:schemeClr val="accent1"/>
                </a:solidFill>
              </a:rPr>
              <a:t> или артикуляционная гимнастика. Здесь детям предлагаются развивающие игры, в которых они демонстрируют свою наблюдательность и изобразительные навыки, например, умение рисовать или копировать голоса разных животных.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581" y="258679"/>
            <a:ext cx="3240505" cy="2430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41" y="4259180"/>
            <a:ext cx="3465094" cy="259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/>
                </a:solidFill>
              </a:rPr>
              <a:t>Читаем </a:t>
            </a:r>
            <a:r>
              <a:rPr lang="ru-RU" b="1" dirty="0" smtClean="0">
                <a:solidFill>
                  <a:schemeClr val="accent3"/>
                </a:solidFill>
              </a:rPr>
              <a:t>сказку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40632" y="1118938"/>
            <a:ext cx="10290485" cy="5129462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Дети знакомятся со звуками и буквами, а затем еще раз проводят инсценировку сказки. При этом на сцене вместо нарисованных фигурок персонажей сказки детьми выставляются карточки и начальными буквами  имен этих героев. После представления дошкольники выполняют задание по прописыванию этих букв. Завершается деятельность загадками «волшебного барабанчика». В этой обучающей игре дети по количеству ударов в барабан, произведенным взрослым, учатся определять количество слогов в словах. Когда дети овладеют этими навыками, то сами по очереди берут барабанную палочку и загадывают аналогичные загадки друг другу.</a:t>
            </a:r>
          </a:p>
          <a:p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32" y="4018546"/>
            <a:ext cx="6160168" cy="30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</a:t>
            </a:r>
            <a:r>
              <a:rPr lang="ru-RU" b="1" dirty="0" smtClean="0">
                <a:solidFill>
                  <a:schemeClr val="accent3"/>
                </a:solidFill>
              </a:rPr>
              <a:t>Рисуем сказку</a:t>
            </a:r>
            <a:r>
              <a:rPr lang="ru-RU" dirty="0">
                <a:solidFill>
                  <a:schemeClr val="accent3"/>
                </a:solidFill>
              </a:rPr>
              <a:t/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136" y="1094874"/>
            <a:ext cx="9841831" cy="576312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chemeClr val="accent1"/>
                </a:solidFill>
              </a:rPr>
              <a:t>Перед </a:t>
            </a:r>
            <a:r>
              <a:rPr lang="ru-RU" b="1" dirty="0">
                <a:solidFill>
                  <a:schemeClr val="accent1"/>
                </a:solidFill>
              </a:rPr>
              <a:t>детьми ставятся проблемные задачи, решение которых требует владения карандашом. Ребята помогают своим любимым сказочным героям, выполняя для этого различные рисунки и графические работы. Обязательным заданием является конструирование из счетных палочек, после которого дети перерисовывают выложенное ими изображение на лист бумаги в крупную клетку.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4" y="1275348"/>
            <a:ext cx="3420979" cy="2565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64" y="1275348"/>
            <a:ext cx="3743826" cy="25657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1" y="1275348"/>
            <a:ext cx="3723810" cy="256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758" y="452718"/>
            <a:ext cx="8619076" cy="1400530"/>
          </a:xfrm>
        </p:spPr>
        <p:txBody>
          <a:bodyPr/>
          <a:lstStyle/>
          <a:p>
            <a:r>
              <a:rPr lang="ru-RU" sz="2000" b="1" dirty="0">
                <a:solidFill>
                  <a:schemeClr val="accent1"/>
                </a:solidFill>
              </a:rPr>
              <a:t>Сказки  разовьют воображение ребёнка, научат свободно, не страшась опасностей, импровизировать, дадут ему чудесное умение использовать для решения проблем волшебную силу творчества!</a:t>
            </a:r>
            <a:br>
              <a:rPr lang="ru-RU" sz="2000" b="1" dirty="0">
                <a:solidFill>
                  <a:schemeClr val="accent1"/>
                </a:solidFill>
              </a:rPr>
            </a:b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3"/>
                </a:solidFill>
              </a:rPr>
              <a:t>       Читайте </a:t>
            </a:r>
            <a:r>
              <a:rPr lang="ru-RU" sz="3600" b="1" dirty="0">
                <a:solidFill>
                  <a:schemeClr val="accent3"/>
                </a:solidFill>
              </a:rPr>
              <a:t>детям сказки</a:t>
            </a:r>
            <a:r>
              <a:rPr lang="ru-RU" sz="3600" b="1" dirty="0" smtClean="0">
                <a:solidFill>
                  <a:schemeClr val="accent3"/>
                </a:solidFill>
              </a:rPr>
              <a:t>!</a:t>
            </a:r>
          </a:p>
          <a:p>
            <a:endParaRPr lang="ru-RU" sz="3600" b="1" dirty="0">
              <a:solidFill>
                <a:schemeClr val="accent3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59768"/>
            <a:ext cx="4499812" cy="389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97" y="2959768"/>
            <a:ext cx="4333614" cy="39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120316"/>
            <a:ext cx="9404722" cy="1732932"/>
          </a:xfrm>
        </p:spPr>
        <p:txBody>
          <a:bodyPr/>
          <a:lstStyle/>
          <a:p>
            <a:r>
              <a:rPr lang="ru-RU" sz="1800" b="1" dirty="0">
                <a:solidFill>
                  <a:schemeClr val="accent1"/>
                </a:solidFill>
              </a:rPr>
              <a:t>В настоящее время сказка, как и другие ценности традиционной культуры, заметно утратила свое предназначение. Этому способствовали современные книги и мультфильмы с упрощенным </a:t>
            </a:r>
            <a:r>
              <a:rPr lang="ru-RU" sz="1800" b="1" dirty="0" err="1">
                <a:solidFill>
                  <a:schemeClr val="accent1"/>
                </a:solidFill>
              </a:rPr>
              <a:t>диснеевскмм</a:t>
            </a:r>
            <a:r>
              <a:rPr lang="ru-RU" sz="1800" b="1" dirty="0">
                <a:solidFill>
                  <a:schemeClr val="accent1"/>
                </a:solidFill>
              </a:rPr>
              <a:t> стилем пересказа известных сказок, часто искажающим первоначальный смысл сказки, превращающим сказочное действие из нравственно-поучительного в чисто развлекательное. </a:t>
            </a:r>
            <a:r>
              <a:rPr lang="ru-RU" sz="1800" b="1" dirty="0">
                <a:solidFill>
                  <a:srgbClr val="FFFF00"/>
                </a:solidFill>
              </a:rPr>
              <a:t/>
            </a:r>
            <a:br>
              <a:rPr lang="ru-RU" sz="1800" b="1" dirty="0">
                <a:solidFill>
                  <a:srgbClr val="FFFF00"/>
                </a:solidFill>
              </a:rPr>
            </a:b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56" y="2052638"/>
            <a:ext cx="7426063" cy="4195762"/>
          </a:xfrm>
        </p:spPr>
      </p:pic>
    </p:spTree>
    <p:extLst>
      <p:ext uri="{BB962C8B-B14F-4D97-AF65-F5344CB8AC3E}">
        <p14:creationId xmlns:p14="http://schemas.microsoft.com/office/powerpoint/2010/main" val="35366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FFFF00"/>
                </a:solidFill>
              </a:rPr>
              <a:t>И воспитатели, и родители должны всегда помнить, что читать и рассказывать сказки детям дошкольного возраста необходимо, так </a:t>
            </a:r>
            <a:r>
              <a:rPr lang="ru-RU" sz="2000" b="1" u="sng" dirty="0">
                <a:solidFill>
                  <a:srgbClr val="FFFF00"/>
                </a:solidFill>
              </a:rPr>
              <a:t>как</a:t>
            </a:r>
            <a:r>
              <a:rPr lang="ru-RU" sz="2000" b="1" dirty="0">
                <a:solidFill>
                  <a:srgbClr val="FFFF00"/>
                </a:solidFill>
              </a:rPr>
              <a:t>:</a:t>
            </a:r>
            <a:br>
              <a:rPr lang="ru-RU" sz="2000" b="1" dirty="0">
                <a:solidFill>
                  <a:srgbClr val="FFFF00"/>
                </a:solidFill>
              </a:rPr>
            </a:b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419726"/>
            <a:ext cx="9403742" cy="526983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Дошкольный возраст – это возраст сказки.</a:t>
            </a:r>
          </a:p>
          <a:p>
            <a:r>
              <a:rPr lang="ru-RU" b="1" dirty="0"/>
              <a:t>• Сказка – это особый способ освоения мира, позволяющий дошкольнику понять и по-своему систематизировать тот поток событий, который обрушивается на него со всех сторон и который не хочет ждать, пока мышление ребенка не станет </a:t>
            </a:r>
            <a:r>
              <a:rPr lang="ru-RU" b="1" i="1" dirty="0"/>
              <a:t>«научным»</a:t>
            </a:r>
            <a:r>
              <a:rPr lang="ru-RU" b="1" dirty="0"/>
              <a:t>. А такая, пусть ненаучная, пусть временная систематизация ребенку </a:t>
            </a:r>
            <a:r>
              <a:rPr lang="ru-RU" b="1" u="sng" dirty="0"/>
              <a:t>необходима</a:t>
            </a:r>
            <a:r>
              <a:rPr lang="ru-RU" b="1" dirty="0"/>
              <a:t>: она снижает </a:t>
            </a:r>
            <a:r>
              <a:rPr lang="ru-RU" b="1" i="1" dirty="0"/>
              <a:t>«напряженность понимания»</a:t>
            </a:r>
            <a:r>
              <a:rPr lang="ru-RU" b="1" dirty="0"/>
              <a:t>, гармонизирует сознание малыша, делает мир понятным, а значит, приятным и удобным. Делает его миром, в котором интересно жить, который хочется лучше исследовать и глубже понять.</a:t>
            </a:r>
          </a:p>
          <a:p>
            <a:r>
              <a:rPr lang="ru-RU" b="1" dirty="0"/>
              <a:t>• Сказки играют очень важную роль, так как в них мощно звучит жизнеутверждающий мотив, который каждый ребенок открывает для себя. Они дают ребенку возможность верить в то, что Зло всегда будет наказано, Добро восторжествует.</a:t>
            </a:r>
          </a:p>
          <a:p>
            <a:r>
              <a:rPr lang="ru-RU" b="1" dirty="0"/>
              <a:t>• Сказка открывает перед ребенком ворота богатейшего мира культуры, помогая ему лучше ориентироваться в различных жизненных ситуациях.</a:t>
            </a:r>
          </a:p>
          <a:p>
            <a:r>
              <a:rPr lang="ru-RU" b="1" dirty="0"/>
              <a:t>• Сказка будит и пленяет мечту. Она дает ребенку первое чувство героического… Она учит его мужеству и верности, учит созерцать человеческую судьбу, сложность мира, отличие </a:t>
            </a:r>
            <a:r>
              <a:rPr lang="ru-RU" b="1" i="1" dirty="0"/>
              <a:t>«правды»</a:t>
            </a:r>
            <a:r>
              <a:rPr lang="ru-RU" b="1" dirty="0"/>
              <a:t> от </a:t>
            </a:r>
            <a:r>
              <a:rPr lang="ru-RU" b="1" i="1" dirty="0"/>
              <a:t>«кривды»</a:t>
            </a:r>
            <a:r>
              <a:rPr lang="ru-RU" b="1" dirty="0"/>
              <a:t>.</a:t>
            </a:r>
          </a:p>
          <a:p>
            <a:r>
              <a:rPr lang="ru-RU" b="1" dirty="0"/>
              <a:t>• От соприкосновения со сказкой у ребенка рождается собственное впечатление. Чем младше ребенок, тем сильнее это впечатление отличается от видения взрослого. Логически мыслить ребенок еще не умеет, а сказка не учит его напрямую. Сказочные образы, стиль, язык сообщают малышу жизненно важную информацию исподволь.</a:t>
            </a:r>
          </a:p>
          <a:p>
            <a:r>
              <a:rPr lang="ru-RU" b="1" dirty="0"/>
              <a:t>• Сказка ставит и помогает решать моральные проблемы. В ней все герои имеют четкую моральную ориентацию. Они либо целиком хорошие, либо целиком плохие. Это очень важно для определения симпатий ребенка, для разграничения добра и зла, для упорядочения его сложных чувств. Ребенок отождествляет себя с положительным героем.</a:t>
            </a:r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3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1"/>
                </a:solidFill>
              </a:rPr>
              <a:t>Самые глубокие и таинственные слова в сказках. Они возникают из посвиста ветра, шороха листвы, скрипа колес по проселочной дороге, а также из детских вопросов на которые надо найти ответ. Формы работы со сказкой также многоцветны и многообразны как сама жизнь. Абсолютно все, что нас окружает, может быть описано языком сказок. А еще, походы в «сказочный» мир разовьют воображение ребенка, научат свободно, не страшась опасностей, импровизировать, дадут ему чудесное умение использовать для решения проблем волшебную силу </a:t>
            </a:r>
            <a:r>
              <a:rPr lang="ru-RU" sz="1400" b="1" dirty="0" smtClean="0">
                <a:solidFill>
                  <a:schemeClr val="accent1"/>
                </a:solidFill>
              </a:rPr>
              <a:t>творчеств.</a:t>
            </a:r>
            <a:r>
              <a:rPr lang="ru-RU" sz="1400" b="1" dirty="0">
                <a:solidFill>
                  <a:schemeClr val="accent1"/>
                </a:solidFill>
              </a:rPr>
              <a:t/>
            </a:r>
            <a:br>
              <a:rPr lang="ru-RU" sz="1400" b="1" dirty="0">
                <a:solidFill>
                  <a:schemeClr val="accent1"/>
                </a:solidFill>
              </a:rPr>
            </a:br>
            <a:endParaRPr lang="ru-RU" sz="1400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7" y="2076702"/>
            <a:ext cx="3406547" cy="241107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26" y="2450682"/>
            <a:ext cx="2945481" cy="4269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049" y="2076702"/>
            <a:ext cx="3502207" cy="25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9091" y="452718"/>
            <a:ext cx="8946541" cy="61040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Сказка помогает расширить словарный запас малыша, а также развить связную логическую речь. Благодаря сказкам речь дошкольника становится более эмоциональной, образной, выразительной. Поэтому целью моей работ стало:</a:t>
            </a:r>
          </a:p>
          <a:p>
            <a:r>
              <a:rPr lang="ru-RU" b="1" dirty="0">
                <a:solidFill>
                  <a:schemeClr val="accent1"/>
                </a:solidFill>
              </a:rPr>
              <a:t>Работать над звукопроизношением, развивать звуковую культуру речи детей, обогащать словарь, развитие грамматического строя, связной, выразительной речи. Формировать навыки пересказа: понравившегося отрывка, всего произведения, с продолжением, по ролям и т. д. Воспитывать интерес и любовь к русскому народному творчеству. Основные направления моей работы в речевом развитии детей по средствам сказки стало: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Повышение уровня развития речи детей дошкольного возраста, через чтение, пересказ сказки и сочинение сказок на новый лад.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0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841" y="452718"/>
            <a:ext cx="9936949" cy="1400530"/>
          </a:xfrm>
        </p:spPr>
        <p:txBody>
          <a:bodyPr/>
          <a:lstStyle/>
          <a:p>
            <a:r>
              <a:rPr lang="ru-RU" sz="1800" b="1" dirty="0">
                <a:solidFill>
                  <a:schemeClr val="accent1"/>
                </a:solidFill>
              </a:rPr>
              <a:t>Чтобы овладеть вниманием детей-слушателей, речь воспитателя должна быть эмоциональной и убедительной. А это произойдет лишь в результате тщательной подготовки, во время которой воспитатель настолько вживается в данное произведение, что сможет передать свое отношение к тому, о чем говорит.</a:t>
            </a:r>
            <a:br>
              <a:rPr lang="ru-RU" sz="1800" b="1" dirty="0">
                <a:solidFill>
                  <a:schemeClr val="accent1"/>
                </a:solidFill>
              </a:rPr>
            </a:br>
            <a:endParaRPr lang="ru-RU" sz="1800" b="1" dirty="0">
              <a:solidFill>
                <a:schemeClr val="accent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233112"/>
            <a:ext cx="4295411" cy="4195762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91" y="2233112"/>
            <a:ext cx="4762500" cy="410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2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/>
                </a:solidFill>
              </a:rPr>
              <a:t>Большую помощь в исполнении художественного произведения оказывает творческое воображение. Нужно видеть то, о чем рассказываешь.</a:t>
            </a:r>
            <a:br>
              <a:rPr lang="ru-RU" sz="2400" b="1" dirty="0">
                <a:solidFill>
                  <a:schemeClr val="accent1"/>
                </a:solidFill>
              </a:rPr>
            </a:b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8" y="2322479"/>
            <a:ext cx="4515436" cy="351283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113" y="2322479"/>
            <a:ext cx="4605730" cy="362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1"/>
                </a:solidFill>
              </a:rPr>
              <a:t>Цель нашей работы – научить детей осознанно относиться к своим чувствам, к своему внутреннему миру, иначе говоря, способствовать становлению их самосознания, развивать умение управлять своими чувствами посредством народных сказок.</a:t>
            </a:r>
            <a:br>
              <a:rPr lang="ru-RU" sz="1400" b="1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chemeClr val="accent1"/>
                </a:solidFill>
              </a:rPr>
              <a:t>На начальном этапе работы ставится задача пробудить у детей желание слушать рассказывание сказки, следить за развитием действия, сочувствовать положительным героям.</a:t>
            </a:r>
            <a:br>
              <a:rPr lang="ru-RU" sz="1400" b="1" dirty="0">
                <a:solidFill>
                  <a:schemeClr val="accent1"/>
                </a:solidFill>
              </a:rPr>
            </a:br>
            <a:endParaRPr lang="ru-RU" sz="1400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2018558"/>
            <a:ext cx="3479575" cy="28061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31" y="2492096"/>
            <a:ext cx="2970196" cy="4125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520" y="2018558"/>
            <a:ext cx="3981850" cy="283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56411"/>
            <a:ext cx="9404723" cy="1696837"/>
          </a:xfrm>
        </p:spPr>
        <p:txBody>
          <a:bodyPr/>
          <a:lstStyle/>
          <a:p>
            <a:r>
              <a:rPr lang="ru-RU" sz="1800" b="1" dirty="0">
                <a:solidFill>
                  <a:schemeClr val="accent1"/>
                </a:solidFill>
              </a:rPr>
              <a:t>Для детей младшего возраста мы сказки не читаем, а рассказываем: это усиливает эмоциональное воздействие, что, в свою очередь, способствует пониманию основного смысла сказки. Ведь, когда воспитатель смотрит не в книгу, а на детей, он как бы разговаривает с каждым ребенком, и этим воспитывает очень важное умение слушать и понимать монологическую речь.</a:t>
            </a:r>
            <a:br>
              <a:rPr lang="ru-RU" sz="1800" b="1" dirty="0">
                <a:solidFill>
                  <a:schemeClr val="accent1"/>
                </a:solidFill>
              </a:rPr>
            </a:br>
            <a:endParaRPr lang="ru-RU" sz="18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17204" y="1102424"/>
            <a:ext cx="9403742" cy="419548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7" y="1947959"/>
            <a:ext cx="3228340" cy="2504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68" y="3692774"/>
            <a:ext cx="3489158" cy="2933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60" y="1947959"/>
            <a:ext cx="3658304" cy="28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0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278</TotalTime>
  <Words>470</Words>
  <Application>Microsoft Office PowerPoint</Application>
  <PresentationFormat>Широкоэкранный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Ион</vt:lpstr>
      <vt:lpstr>«Роль сказок в развитии детей дошкольного возраста» </vt:lpstr>
      <vt:lpstr>В настоящее время сказка, как и другие ценности традиционной культуры, заметно утратила свое предназначение. Этому способствовали современные книги и мультфильмы с упрощенным диснеевскмм стилем пересказа известных сказок, часто искажающим первоначальный смысл сказки, превращающим сказочное действие из нравственно-поучительного в чисто развлекательное.  </vt:lpstr>
      <vt:lpstr>И воспитатели, и родители должны всегда помнить, что читать и рассказывать сказки детям дошкольного возраста необходимо, так как: </vt:lpstr>
      <vt:lpstr>Самые глубокие и таинственные слова в сказках. Они возникают из посвиста ветра, шороха листвы, скрипа колес по проселочной дороге, а также из детских вопросов на которые надо найти ответ. Формы работы со сказкой также многоцветны и многообразны как сама жизнь. Абсолютно все, что нас окружает, может быть описано языком сказок. А еще, походы в «сказочный» мир разовьют воображение ребенка, научат свободно, не страшась опасностей, импровизировать, дадут ему чудесное умение использовать для решения проблем волшебную силу творчеств. </vt:lpstr>
      <vt:lpstr>Презентация PowerPoint</vt:lpstr>
      <vt:lpstr>Чтобы овладеть вниманием детей-слушателей, речь воспитателя должна быть эмоциональной и убедительной. А это произойдет лишь в результате тщательной подготовки, во время которой воспитатель настолько вживается в данное произведение, что сможет передать свое отношение к тому, о чем говорит. </vt:lpstr>
      <vt:lpstr>Большую помощь в исполнении художественного произведения оказывает творческое воображение. Нужно видеть то, о чем рассказываешь. </vt:lpstr>
      <vt:lpstr>Цель нашей работы – научить детей осознанно относиться к своим чувствам, к своему внутреннему миру, иначе говоря, способствовать становлению их самосознания, развивать умение управлять своими чувствами посредством народных сказок. На начальном этапе работы ставится задача пробудить у детей желание слушать рассказывание сказки, следить за развитием действия, сочувствовать положительным героям. </vt:lpstr>
      <vt:lpstr>Для детей младшего возраста мы сказки не читаем, а рассказываем: это усиливает эмоциональное воздействие, что, в свою очередь, способствует пониманию основного смысла сказки. Ведь, когда воспитатель смотрит не в книгу, а на детей, он как бы разговаривает с каждым ребенком, и этим воспитывает очень важное умение слушать и понимать монологическую речь. </vt:lpstr>
      <vt:lpstr>Структура совместной образовательной деятельности с детьми </vt:lpstr>
      <vt:lpstr>                  Рассказываем сказку  </vt:lpstr>
      <vt:lpstr>Показываем сказку </vt:lpstr>
      <vt:lpstr>Читаем сказку </vt:lpstr>
      <vt:lpstr>              Рисуем сказку </vt:lpstr>
      <vt:lpstr>Сказки  разовьют воображение ребёнка, научат свободно, не страшась опасностей, импровизировать, дадут ему чудесное умение использовать для решения проблем волшебную силу творчества!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«ЗОЛОТАЯ ОСЕНЬ»</dc:title>
  <dc:creator>Олеся</dc:creator>
  <cp:lastModifiedBy>Олеся</cp:lastModifiedBy>
  <cp:revision>34</cp:revision>
  <dcterms:created xsi:type="dcterms:W3CDTF">2016-10-22T11:14:05Z</dcterms:created>
  <dcterms:modified xsi:type="dcterms:W3CDTF">2017-08-27T21:18:03Z</dcterms:modified>
</cp:coreProperties>
</file>