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0" r:id="rId2"/>
    <p:sldId id="258" r:id="rId3"/>
    <p:sldId id="301" r:id="rId4"/>
    <p:sldId id="263" r:id="rId5"/>
    <p:sldId id="261" r:id="rId6"/>
    <p:sldId id="295" r:id="rId7"/>
    <p:sldId id="274" r:id="rId8"/>
    <p:sldId id="271" r:id="rId9"/>
    <p:sldId id="265" r:id="rId10"/>
    <p:sldId id="281" r:id="rId11"/>
    <p:sldId id="285" r:id="rId12"/>
    <p:sldId id="283" r:id="rId13"/>
    <p:sldId id="273" r:id="rId14"/>
    <p:sldId id="275" r:id="rId15"/>
    <p:sldId id="286" r:id="rId16"/>
    <p:sldId id="278" r:id="rId17"/>
    <p:sldId id="284" r:id="rId18"/>
    <p:sldId id="282" r:id="rId19"/>
    <p:sldId id="287" r:id="rId20"/>
    <p:sldId id="288" r:id="rId21"/>
    <p:sldId id="289" r:id="rId22"/>
    <p:sldId id="276" r:id="rId23"/>
    <p:sldId id="290" r:id="rId24"/>
    <p:sldId id="292" r:id="rId25"/>
    <p:sldId id="293" r:id="rId26"/>
    <p:sldId id="294" r:id="rId27"/>
    <p:sldId id="296" r:id="rId28"/>
    <p:sldId id="297" r:id="rId29"/>
    <p:sldId id="259" r:id="rId30"/>
    <p:sldId id="298" r:id="rId31"/>
    <p:sldId id="300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8" autoAdjust="0"/>
    <p:restoredTop sz="94692" autoAdjust="0"/>
  </p:normalViewPr>
  <p:slideViewPr>
    <p:cSldViewPr>
      <p:cViewPr varScale="1">
        <p:scale>
          <a:sx n="106" d="100"/>
          <a:sy n="106" d="100"/>
        </p:scale>
        <p:origin x="1752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E4357-E0CE-4AB8-B9C6-A14665D2F40A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21051-61EE-4701-8A9D-01DAF50BF9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147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6DC39EE-BEE3-4859-97EE-644817068BA8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3884106" y="8684887"/>
            <a:ext cx="2951340" cy="4399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4360" rIns="90000" bIns="46800" anchor="b"/>
          <a:lstStyle/>
          <a:p>
            <a:pPr algn="r" eaLnBrk="1" hangingPunct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99E3DCC-D5F6-48BA-8504-50CD0B4F87E0}" type="slidenum">
              <a:rPr lang="ru-RU" altLang="ru-RU" sz="1200" b="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6</a:t>
            </a:fld>
            <a:endParaRPr lang="ru-RU" altLang="ru-RU" sz="1200" b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3668" name="Text Box 2"/>
          <p:cNvSpPr txBox="1">
            <a:spLocks noChangeArrowheads="1"/>
          </p:cNvSpPr>
          <p:nvPr/>
        </p:nvSpPr>
        <p:spPr bwMode="auto">
          <a:xfrm>
            <a:off x="926322" y="685727"/>
            <a:ext cx="5003746" cy="342863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13669" name="Rectangle 3"/>
          <p:cNvSpPr>
            <a:spLocks noGrp="1" noChangeArrowheads="1"/>
          </p:cNvSpPr>
          <p:nvPr>
            <p:ph type="body"/>
          </p:nvPr>
        </p:nvSpPr>
        <p:spPr>
          <a:xfrm>
            <a:off x="686283" y="4343915"/>
            <a:ext cx="5445158" cy="407904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310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14225588" y="-11796713"/>
            <a:ext cx="16651288" cy="12490451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710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3225" cy="4111625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30329407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50950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238334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3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648EE9E-A8B6-4833-999F-AA0901CF2476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146435" name="Text Box 1"/>
          <p:cNvSpPr txBox="1">
            <a:spLocks noChangeArrowheads="1"/>
          </p:cNvSpPr>
          <p:nvPr/>
        </p:nvSpPr>
        <p:spPr bwMode="auto">
          <a:xfrm>
            <a:off x="926322" y="685726"/>
            <a:ext cx="4982803" cy="340950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46436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3" y="4343915"/>
            <a:ext cx="5445158" cy="407904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06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3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92F6A75-0170-462A-AE2F-BB2A46990B52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147459" name="Text Box 1"/>
          <p:cNvSpPr txBox="1">
            <a:spLocks noChangeArrowheads="1"/>
          </p:cNvSpPr>
          <p:nvPr/>
        </p:nvSpPr>
        <p:spPr bwMode="auto">
          <a:xfrm>
            <a:off x="926322" y="685726"/>
            <a:ext cx="4982803" cy="340950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47460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3" y="4343915"/>
            <a:ext cx="5445158" cy="407904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27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3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731657B5-E6C1-4806-BBFE-9FBBE310F136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148483" name="Text Box 1"/>
          <p:cNvSpPr txBox="1">
            <a:spLocks noChangeArrowheads="1"/>
          </p:cNvSpPr>
          <p:nvPr/>
        </p:nvSpPr>
        <p:spPr bwMode="auto">
          <a:xfrm>
            <a:off x="926322" y="685726"/>
            <a:ext cx="4982803" cy="340950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48484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3" y="4343915"/>
            <a:ext cx="5445158" cy="407904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5317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949221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4903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576907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3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C16B94D-1C19-4C26-9791-A14983543953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143363" name="Text Box 1"/>
          <p:cNvSpPr txBox="1">
            <a:spLocks noChangeArrowheads="1"/>
          </p:cNvSpPr>
          <p:nvPr/>
        </p:nvSpPr>
        <p:spPr bwMode="auto">
          <a:xfrm>
            <a:off x="3884106" y="8684887"/>
            <a:ext cx="2951340" cy="4399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4360" rIns="90000" bIns="46800" anchor="b"/>
          <a:lstStyle/>
          <a:p>
            <a:pPr algn="r" eaLnBrk="1" hangingPunct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02ADF9F-4786-4E7C-A9D5-F7C56ABF56E3}" type="slidenum">
              <a:rPr lang="ru-RU" altLang="ru-RU" sz="1200" b="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ru-RU" altLang="ru-RU" sz="1200" b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3364" name="Text Box 2"/>
          <p:cNvSpPr txBox="1">
            <a:spLocks noChangeArrowheads="1"/>
          </p:cNvSpPr>
          <p:nvPr/>
        </p:nvSpPr>
        <p:spPr bwMode="auto">
          <a:xfrm>
            <a:off x="926322" y="685727"/>
            <a:ext cx="5003746" cy="342863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43365" name="Rectangle 3"/>
          <p:cNvSpPr>
            <a:spLocks noGrp="1" noChangeArrowheads="1"/>
          </p:cNvSpPr>
          <p:nvPr>
            <p:ph type="body"/>
          </p:nvPr>
        </p:nvSpPr>
        <p:spPr>
          <a:xfrm>
            <a:off x="686283" y="4343915"/>
            <a:ext cx="5445158" cy="407904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234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3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4ECEBC7-E9DF-44E6-8005-5DFFB352AFEA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11619" name="Text Box 1"/>
          <p:cNvSpPr txBox="1">
            <a:spLocks noChangeArrowheads="1"/>
          </p:cNvSpPr>
          <p:nvPr/>
        </p:nvSpPr>
        <p:spPr bwMode="auto">
          <a:xfrm>
            <a:off x="3884106" y="8684887"/>
            <a:ext cx="2951340" cy="4399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4360" rIns="90000" bIns="46800" anchor="b"/>
          <a:lstStyle/>
          <a:p>
            <a:pPr algn="r" eaLnBrk="1" hangingPunct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B905AA5F-FEF2-4DC7-8557-E69FDF5B564C}" type="slidenum">
              <a:rPr lang="ru-RU" altLang="ru-RU" sz="1200" b="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7</a:t>
            </a:fld>
            <a:endParaRPr lang="ru-RU" altLang="ru-RU" sz="1200" b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1620" name="Text Box 2"/>
          <p:cNvSpPr txBox="1">
            <a:spLocks noChangeArrowheads="1"/>
          </p:cNvSpPr>
          <p:nvPr/>
        </p:nvSpPr>
        <p:spPr bwMode="auto">
          <a:xfrm>
            <a:off x="926322" y="685727"/>
            <a:ext cx="5003746" cy="342863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11621" name="Rectangle 3"/>
          <p:cNvSpPr>
            <a:spLocks noGrp="1" noChangeArrowheads="1"/>
          </p:cNvSpPr>
          <p:nvPr>
            <p:ph type="body"/>
          </p:nvPr>
        </p:nvSpPr>
        <p:spPr>
          <a:xfrm>
            <a:off x="686283" y="4343915"/>
            <a:ext cx="5445158" cy="407904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7729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3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8D9B24F8-41FD-499F-B806-73AEE37BB20E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145411" name="Text Box 1"/>
          <p:cNvSpPr txBox="1">
            <a:spLocks noChangeArrowheads="1"/>
          </p:cNvSpPr>
          <p:nvPr/>
        </p:nvSpPr>
        <p:spPr bwMode="auto">
          <a:xfrm>
            <a:off x="926322" y="685726"/>
            <a:ext cx="4982803" cy="340950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45412" name="Rectangle 2"/>
          <p:cNvSpPr>
            <a:spLocks noGrp="1" noChangeArrowheads="1"/>
          </p:cNvSpPr>
          <p:nvPr>
            <p:ph type="body"/>
          </p:nvPr>
        </p:nvSpPr>
        <p:spPr>
          <a:xfrm>
            <a:off x="686283" y="4343915"/>
            <a:ext cx="5445158" cy="407904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05172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3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0088E33-490F-4B97-88E5-BF44667D4AE7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140291" name="Text Box 1"/>
          <p:cNvSpPr txBox="1">
            <a:spLocks noChangeArrowheads="1"/>
          </p:cNvSpPr>
          <p:nvPr/>
        </p:nvSpPr>
        <p:spPr bwMode="auto">
          <a:xfrm>
            <a:off x="3884106" y="8684887"/>
            <a:ext cx="2951340" cy="4399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4360" rIns="90000" bIns="46800" anchor="b"/>
          <a:lstStyle/>
          <a:p>
            <a:pPr algn="r" eaLnBrk="1" hangingPunct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A920A81F-1F7C-45DE-AEB0-CD27622231DE}" type="slidenum">
              <a:rPr lang="ru-RU" altLang="ru-RU" sz="1200" b="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27</a:t>
            </a:fld>
            <a:endParaRPr lang="ru-RU" altLang="ru-RU" sz="1200" b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40292" name="Text Box 2"/>
          <p:cNvSpPr txBox="1">
            <a:spLocks noChangeArrowheads="1"/>
          </p:cNvSpPr>
          <p:nvPr/>
        </p:nvSpPr>
        <p:spPr bwMode="auto">
          <a:xfrm>
            <a:off x="926322" y="685727"/>
            <a:ext cx="5003746" cy="342863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40293" name="Rectangle 3"/>
          <p:cNvSpPr>
            <a:spLocks noGrp="1" noChangeArrowheads="1"/>
          </p:cNvSpPr>
          <p:nvPr>
            <p:ph type="body"/>
          </p:nvPr>
        </p:nvSpPr>
        <p:spPr>
          <a:xfrm>
            <a:off x="686283" y="4343915"/>
            <a:ext cx="5445158" cy="407904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090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3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A6DC39EE-BEE3-4859-97EE-644817068BA8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13667" name="Text Box 1"/>
          <p:cNvSpPr txBox="1">
            <a:spLocks noChangeArrowheads="1"/>
          </p:cNvSpPr>
          <p:nvPr/>
        </p:nvSpPr>
        <p:spPr bwMode="auto">
          <a:xfrm>
            <a:off x="3884106" y="8684887"/>
            <a:ext cx="2951340" cy="4399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4360" rIns="90000" bIns="46800" anchor="b"/>
          <a:lstStyle/>
          <a:p>
            <a:pPr algn="r" eaLnBrk="1" hangingPunct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99E3DCC-D5F6-48BA-8504-50CD0B4F87E0}" type="slidenum">
              <a:rPr lang="ru-RU" altLang="ru-RU" sz="1200" b="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8</a:t>
            </a:fld>
            <a:endParaRPr lang="ru-RU" altLang="ru-RU" sz="1200" b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13668" name="Text Box 2"/>
          <p:cNvSpPr txBox="1">
            <a:spLocks noChangeArrowheads="1"/>
          </p:cNvSpPr>
          <p:nvPr/>
        </p:nvSpPr>
        <p:spPr bwMode="auto">
          <a:xfrm>
            <a:off x="926322" y="685727"/>
            <a:ext cx="5003746" cy="342863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13669" name="Rectangle 3"/>
          <p:cNvSpPr>
            <a:spLocks noGrp="1" noChangeArrowheads="1"/>
          </p:cNvSpPr>
          <p:nvPr>
            <p:ph type="body"/>
          </p:nvPr>
        </p:nvSpPr>
        <p:spPr>
          <a:xfrm>
            <a:off x="686283" y="4343915"/>
            <a:ext cx="5445158" cy="4079042"/>
          </a:xfrm>
          <a:noFill/>
        </p:spPr>
        <p:txBody>
          <a:bodyPr wrap="none" anchor="ctr"/>
          <a:lstStyle/>
          <a:p>
            <a:endParaRPr lang="ru-RU" altLang="ru-RU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59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7939302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588" y="0"/>
            <a:ext cx="1587" cy="15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4505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4118217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3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C1AA1DF-72E5-46E1-B978-03D7CB8C1E5B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133123" name="Text Box 1"/>
          <p:cNvSpPr txBox="1">
            <a:spLocks noChangeArrowheads="1"/>
          </p:cNvSpPr>
          <p:nvPr/>
        </p:nvSpPr>
        <p:spPr bwMode="auto">
          <a:xfrm>
            <a:off x="3884106" y="8684887"/>
            <a:ext cx="2951340" cy="43998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54360" rIns="90000" bIns="46800" anchor="b"/>
          <a:lstStyle/>
          <a:p>
            <a:pPr algn="r" eaLnBrk="1" hangingPunct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0F12ACD5-FE78-4EC8-AD77-252678CA1BFC}" type="slidenum">
              <a:rPr lang="ru-RU" altLang="ru-RU" sz="1200" b="0">
                <a:solidFill>
                  <a:srgbClr val="000000"/>
                </a:solidFill>
                <a:latin typeface="Times New Roman" pitchFamily="16" charset="0"/>
              </a:rPr>
              <a:pPr algn="r" eaLnBrk="1" hangingPunct="1">
                <a:lnSpc>
                  <a:spcPct val="95000"/>
                </a:lnSpc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12</a:t>
            </a:fld>
            <a:endParaRPr lang="ru-RU" altLang="ru-RU" sz="1200" b="0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133124" name="Text Box 2"/>
          <p:cNvSpPr txBox="1">
            <a:spLocks noChangeArrowheads="1"/>
          </p:cNvSpPr>
          <p:nvPr/>
        </p:nvSpPr>
        <p:spPr bwMode="auto">
          <a:xfrm>
            <a:off x="926322" y="685727"/>
            <a:ext cx="5003746" cy="342863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6" charset="0"/>
              <a:buNone/>
            </a:pPr>
            <a:endParaRPr lang="ru-RU"/>
          </a:p>
        </p:txBody>
      </p:sp>
      <p:sp>
        <p:nvSpPr>
          <p:cNvPr id="133125" name="Rectangle 3"/>
          <p:cNvSpPr>
            <a:spLocks noGrp="1" noChangeArrowheads="1"/>
          </p:cNvSpPr>
          <p:nvPr>
            <p:ph type="body"/>
          </p:nvPr>
        </p:nvSpPr>
        <p:spPr>
          <a:xfrm>
            <a:off x="686283" y="4343915"/>
            <a:ext cx="5445158" cy="4079042"/>
          </a:xfrm>
          <a:noFill/>
        </p:spPr>
        <p:txBody>
          <a:bodyPr wrap="none" anchor="ctr"/>
          <a:lstStyle/>
          <a:p>
            <a:endParaRPr lang="ru-RU" altLang="ru-RU" dirty="0" smtClean="0"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791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37437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935971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017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 wrap="none" anchor="ctr"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28568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package" Target="../embeddings/______Microsoft_PowerPoint1.sld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7410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653551"/>
              </p:ext>
            </p:extLst>
          </p:nvPr>
        </p:nvGraphicFramePr>
        <p:xfrm>
          <a:off x="0" y="14288"/>
          <a:ext cx="9144000" cy="6843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7" name="Слайд" r:id="rId4" imgW="4331356" imgH="3247692" progId="PowerPoint.Slide.12">
                  <p:embed/>
                </p:oleObj>
              </mc:Choice>
              <mc:Fallback>
                <p:oleObj name="Слайд" r:id="rId4" imgW="4331356" imgH="3247692" progId="PowerPoint.Slide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288"/>
                        <a:ext cx="9144000" cy="6843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Оля\Desktop\image-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04664"/>
            <a:ext cx="3168352" cy="2160240"/>
          </a:xfrm>
          <a:prstGeom prst="rect">
            <a:avLst/>
          </a:prstGeom>
          <a:noFill/>
        </p:spPr>
      </p:pic>
      <p:pic>
        <p:nvPicPr>
          <p:cNvPr id="25602" name="Picture 2" descr="C:\Users\Оля\Desktop\image-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260648"/>
            <a:ext cx="3024336" cy="2348880"/>
          </a:xfrm>
          <a:prstGeom prst="rect">
            <a:avLst/>
          </a:prstGeom>
          <a:noFill/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04664"/>
            <a:ext cx="234028" cy="3744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6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620688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7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8" name="Rectangle 13"/>
          <p:cNvSpPr>
            <a:spLocks noChangeArrowheads="1"/>
          </p:cNvSpPr>
          <p:nvPr/>
        </p:nvSpPr>
        <p:spPr bwMode="auto">
          <a:xfrm>
            <a:off x="4459288" y="623888"/>
            <a:ext cx="2238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sp>
        <p:nvSpPr>
          <p:cNvPr id="16399" name="Rectangle 14"/>
          <p:cNvSpPr>
            <a:spLocks noChangeArrowheads="1"/>
          </p:cNvSpPr>
          <p:nvPr/>
        </p:nvSpPr>
        <p:spPr bwMode="auto">
          <a:xfrm>
            <a:off x="4459288" y="928688"/>
            <a:ext cx="2238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sp>
        <p:nvSpPr>
          <p:cNvPr id="16400" name="Rectangle 15"/>
          <p:cNvSpPr>
            <a:spLocks noChangeArrowheads="1"/>
          </p:cNvSpPr>
          <p:nvPr/>
        </p:nvSpPr>
        <p:spPr bwMode="auto">
          <a:xfrm>
            <a:off x="4284663" y="2060575"/>
            <a:ext cx="57467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cs typeface="Times New Roman" pitchFamily="16" charset="0"/>
              </a:rPr>
              <a:t>       </a:t>
            </a:r>
          </a:p>
        </p:txBody>
      </p:sp>
      <p:sp>
        <p:nvSpPr>
          <p:cNvPr id="16401" name="Rectangle 16"/>
          <p:cNvSpPr>
            <a:spLocks noChangeArrowheads="1"/>
          </p:cNvSpPr>
          <p:nvPr/>
        </p:nvSpPr>
        <p:spPr bwMode="auto">
          <a:xfrm>
            <a:off x="4268788" y="4167188"/>
            <a:ext cx="608012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         </a:t>
            </a:r>
          </a:p>
        </p:txBody>
      </p:sp>
      <p:sp>
        <p:nvSpPr>
          <p:cNvPr id="16402" name="Rectangle 17"/>
          <p:cNvSpPr>
            <a:spLocks noChangeArrowheads="1"/>
          </p:cNvSpPr>
          <p:nvPr/>
        </p:nvSpPr>
        <p:spPr bwMode="auto">
          <a:xfrm>
            <a:off x="0" y="64770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642938" y="2786063"/>
            <a:ext cx="2920950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паця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16404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620688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5292080" y="2786063"/>
            <a:ext cx="2851795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леля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1714500" y="4357688"/>
            <a:ext cx="5500688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2" charset="0"/>
              </a:rPr>
              <a:t>паля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04664"/>
            <a:ext cx="225025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0"/>
            <a:ext cx="4071937" cy="684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571500"/>
            <a:ext cx="3500438" cy="51038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6188" y="571500"/>
            <a:ext cx="3617912" cy="5126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1643063" y="5429250"/>
            <a:ext cx="3443287" cy="1211263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>
                <a:solidFill>
                  <a:srgbClr val="000000"/>
                </a:solidFill>
                <a:latin typeface="Calibri" pitchFamily="32" charset="0"/>
              </a:rPr>
              <a:t>паля    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>
                <a:solidFill>
                  <a:srgbClr val="000000"/>
                </a:solidFill>
                <a:latin typeface="Calibri" pitchFamily="32" charset="0"/>
              </a:rPr>
              <a:t>панар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/>
          <p:cNvPicPr>
            <a:picLocks noChangeAspect="1" noChangeArrowheads="1"/>
          </p:cNvPicPr>
          <p:nvPr/>
        </p:nvPicPr>
        <p:blipFill>
          <a:blip r:embed="rId3" cstate="print"/>
          <a:srcRect l="74335" b="-11372"/>
          <a:stretch>
            <a:fillRect/>
          </a:stretch>
        </p:blipFill>
        <p:spPr bwMode="auto">
          <a:xfrm>
            <a:off x="6970713" y="-22225"/>
            <a:ext cx="1849437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9650" y="0"/>
            <a:ext cx="5143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3" cstate="print"/>
          <a:srcRect l="74335" b="-11372"/>
          <a:stretch>
            <a:fillRect/>
          </a:stretch>
        </p:blipFill>
        <p:spPr bwMode="auto">
          <a:xfrm>
            <a:off x="6926263" y="6370638"/>
            <a:ext cx="1763712" cy="576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6365875"/>
            <a:ext cx="6858000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018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-11113"/>
            <a:ext cx="6929437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5219700" y="476672"/>
            <a:ext cx="3455988" cy="572362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tIns="61920" rIns="90000" bIns="46800">
            <a:spAutoFit/>
          </a:bodyPr>
          <a:lstStyle/>
          <a:p>
            <a:pPr algn="just">
              <a:lnSpc>
                <a:spcPct val="95000"/>
              </a:lnSpc>
              <a:spcBef>
                <a:spcPts val="15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Основной частью женского костюма, как у эрзи, так и у мокши, являлась рубаха -  </a:t>
            </a:r>
            <a:r>
              <a:rPr lang="ru-RU" altLang="ru-RU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панар</a:t>
            </a:r>
            <a:r>
              <a:rPr lang="ru-RU" altLang="ru-RU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 Ее шили из грубого холста. Орнамент на рубахе имел особое значение, он не только украшал, но и оберегал женщину от злых духов. Поэтому у ворота, по рукавам, по краям подола  располагается вышивка, знаки-символы, выполняющие защитную функцию.</a:t>
            </a:r>
            <a:endParaRPr lang="ru-RU" alt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8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14350" cy="688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0185" name="Picture 8"/>
          <p:cNvPicPr>
            <a:picLocks noChangeAspect="1" noChangeArrowheads="1"/>
          </p:cNvPicPr>
          <p:nvPr/>
        </p:nvPicPr>
        <p:blipFill>
          <a:blip r:embed="rId5" cstate="print"/>
          <a:srcRect l="10725" t="8234" r="8867" b="4764"/>
          <a:stretch>
            <a:fillRect/>
          </a:stretch>
        </p:blipFill>
        <p:spPr bwMode="auto">
          <a:xfrm>
            <a:off x="611188" y="549275"/>
            <a:ext cx="4319587" cy="57610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C:\Users\Оля\Desktop\картинки для презентации\480.jpg"/>
          <p:cNvPicPr>
            <a:picLocks noChangeAspect="1" noChangeArrowheads="1"/>
          </p:cNvPicPr>
          <p:nvPr/>
        </p:nvPicPr>
        <p:blipFill>
          <a:blip r:embed="rId4" cstate="print"/>
          <a:srcRect t="7698" b="7698"/>
          <a:stretch>
            <a:fillRect/>
          </a:stretch>
        </p:blipFill>
        <p:spPr bwMode="auto">
          <a:xfrm>
            <a:off x="6012160" y="486033"/>
            <a:ext cx="2736304" cy="2006863"/>
          </a:xfrm>
          <a:prstGeom prst="rect">
            <a:avLst/>
          </a:prstGeom>
          <a:noFill/>
        </p:spPr>
      </p:pic>
      <p:pic>
        <p:nvPicPr>
          <p:cNvPr id="26" name="Picture 2" descr="C:\Documents and Settings\Администратор\Рабочий стол\Новая папка\1961218845-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76672"/>
            <a:ext cx="2376264" cy="2077402"/>
          </a:xfrm>
          <a:prstGeom prst="rect">
            <a:avLst/>
          </a:prstGeom>
          <a:noFill/>
        </p:spPr>
      </p:pic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548680"/>
            <a:ext cx="2613025" cy="2030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2727" y="678291"/>
            <a:ext cx="279033" cy="44645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88" y="1643063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1" y="1628799"/>
            <a:ext cx="180019" cy="3600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3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43909" y="1628800"/>
            <a:ext cx="225025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6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929563" y="1857375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7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8" name="Rectangle 13"/>
          <p:cNvSpPr>
            <a:spLocks noChangeArrowheads="1"/>
          </p:cNvSpPr>
          <p:nvPr/>
        </p:nvSpPr>
        <p:spPr bwMode="auto">
          <a:xfrm>
            <a:off x="4459288" y="623888"/>
            <a:ext cx="2238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sp>
        <p:nvSpPr>
          <p:cNvPr id="16399" name="Rectangle 14"/>
          <p:cNvSpPr>
            <a:spLocks noChangeArrowheads="1"/>
          </p:cNvSpPr>
          <p:nvPr/>
        </p:nvSpPr>
        <p:spPr bwMode="auto">
          <a:xfrm>
            <a:off x="4459288" y="928688"/>
            <a:ext cx="2238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sp>
        <p:nvSpPr>
          <p:cNvPr id="16400" name="Rectangle 15"/>
          <p:cNvSpPr>
            <a:spLocks noChangeArrowheads="1"/>
          </p:cNvSpPr>
          <p:nvPr/>
        </p:nvSpPr>
        <p:spPr bwMode="auto">
          <a:xfrm>
            <a:off x="4284663" y="2060575"/>
            <a:ext cx="57467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cs typeface="Times New Roman" pitchFamily="16" charset="0"/>
              </a:rPr>
              <a:t>       </a:t>
            </a:r>
          </a:p>
        </p:txBody>
      </p:sp>
      <p:sp>
        <p:nvSpPr>
          <p:cNvPr id="16401" name="Rectangle 16"/>
          <p:cNvSpPr>
            <a:spLocks noChangeArrowheads="1"/>
          </p:cNvSpPr>
          <p:nvPr/>
        </p:nvSpPr>
        <p:spPr bwMode="auto">
          <a:xfrm>
            <a:off x="4268788" y="4167188"/>
            <a:ext cx="608012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         </a:t>
            </a:r>
          </a:p>
        </p:txBody>
      </p:sp>
      <p:sp>
        <p:nvSpPr>
          <p:cNvPr id="16402" name="Rectangle 17"/>
          <p:cNvSpPr>
            <a:spLocks noChangeArrowheads="1"/>
          </p:cNvSpPr>
          <p:nvPr/>
        </p:nvSpPr>
        <p:spPr bwMode="auto">
          <a:xfrm>
            <a:off x="0" y="64770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642938" y="2786063"/>
            <a:ext cx="2214562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куяр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16404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43875" y="1857375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52" name="AutoShape 20"/>
          <p:cNvSpPr>
            <a:spLocks noChangeArrowheads="1"/>
          </p:cNvSpPr>
          <p:nvPr/>
        </p:nvSpPr>
        <p:spPr bwMode="auto">
          <a:xfrm>
            <a:off x="3286125" y="2786063"/>
            <a:ext cx="2286000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алаша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6072188" y="2786063"/>
            <a:ext cx="2071687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кши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1714500" y="4357688"/>
            <a:ext cx="5500688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2" charset="0"/>
              </a:rPr>
              <a:t>кушак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9762" y="692696"/>
            <a:ext cx="270030" cy="43204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7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8" name="Rectangle 13"/>
          <p:cNvSpPr>
            <a:spLocks noChangeArrowheads="1"/>
          </p:cNvSpPr>
          <p:nvPr/>
        </p:nvSpPr>
        <p:spPr bwMode="auto">
          <a:xfrm>
            <a:off x="4459288" y="623888"/>
            <a:ext cx="2238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sp>
        <p:nvSpPr>
          <p:cNvPr id="16399" name="Rectangle 14"/>
          <p:cNvSpPr>
            <a:spLocks noChangeArrowheads="1"/>
          </p:cNvSpPr>
          <p:nvPr/>
        </p:nvSpPr>
        <p:spPr bwMode="auto">
          <a:xfrm>
            <a:off x="4459288" y="928688"/>
            <a:ext cx="2238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sp>
        <p:nvSpPr>
          <p:cNvPr id="16400" name="Rectangle 15"/>
          <p:cNvSpPr>
            <a:spLocks noChangeArrowheads="1"/>
          </p:cNvSpPr>
          <p:nvPr/>
        </p:nvSpPr>
        <p:spPr bwMode="auto">
          <a:xfrm>
            <a:off x="4284663" y="2060575"/>
            <a:ext cx="57467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cs typeface="Times New Roman" pitchFamily="16" charset="0"/>
              </a:rPr>
              <a:t>       </a:t>
            </a:r>
          </a:p>
        </p:txBody>
      </p:sp>
      <p:sp>
        <p:nvSpPr>
          <p:cNvPr id="16401" name="Rectangle 16"/>
          <p:cNvSpPr>
            <a:spLocks noChangeArrowheads="1"/>
          </p:cNvSpPr>
          <p:nvPr/>
        </p:nvSpPr>
        <p:spPr bwMode="auto">
          <a:xfrm>
            <a:off x="4268788" y="4167188"/>
            <a:ext cx="608012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         </a:t>
            </a:r>
          </a:p>
        </p:txBody>
      </p:sp>
      <p:sp>
        <p:nvSpPr>
          <p:cNvPr id="16402" name="Rectangle 17"/>
          <p:cNvSpPr>
            <a:spLocks noChangeArrowheads="1"/>
          </p:cNvSpPr>
          <p:nvPr/>
        </p:nvSpPr>
        <p:spPr bwMode="auto">
          <a:xfrm>
            <a:off x="0" y="64770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"/>
            <a:ext cx="5143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554" name="Picture 2" descr="H:\Мордовский костюм\650543_html_m79a743ac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476672"/>
            <a:ext cx="4032448" cy="5904656"/>
          </a:xfrm>
          <a:prstGeom prst="rect">
            <a:avLst/>
          </a:prstGeom>
          <a:noFill/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2440" y="1"/>
            <a:ext cx="611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297658" y="-4297656"/>
            <a:ext cx="548681" cy="914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333662" y="2047664"/>
            <a:ext cx="476674" cy="914400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" name="Прямоугольник 30"/>
          <p:cNvSpPr/>
          <p:nvPr/>
        </p:nvSpPr>
        <p:spPr>
          <a:xfrm>
            <a:off x="4716016" y="2386048"/>
            <a:ext cx="352839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4800" b="1" dirty="0" smtClean="0"/>
              <a:t>Кушак – широкий женский пояс. </a:t>
            </a:r>
            <a:endParaRPr lang="ru-RU" sz="48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Оля\Desktop\image-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620688"/>
            <a:ext cx="2376264" cy="1872208"/>
          </a:xfrm>
          <a:prstGeom prst="rect">
            <a:avLst/>
          </a:prstGeom>
          <a:noFill/>
        </p:spPr>
      </p:pic>
      <p:pic>
        <p:nvPicPr>
          <p:cNvPr id="24578" name="Picture 2" descr="C:\Users\Оля\Desktop\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548680"/>
            <a:ext cx="2520280" cy="1944216"/>
          </a:xfrm>
          <a:prstGeom prst="rect">
            <a:avLst/>
          </a:prstGeom>
          <a:noFill/>
        </p:spPr>
      </p:pic>
      <p:pic>
        <p:nvPicPr>
          <p:cNvPr id="22" name="Picture 7" descr="C:\Documents and Settings\Администратор\Рабочий стол\i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548680"/>
            <a:ext cx="2304257" cy="2016224"/>
          </a:xfrm>
          <a:prstGeom prst="rect">
            <a:avLst/>
          </a:prstGeom>
          <a:noFill/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32728" y="678291"/>
            <a:ext cx="234028" cy="3744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88" y="1643063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2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91881" y="1628799"/>
            <a:ext cx="180019" cy="36004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6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1844824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7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8" name="Rectangle 13"/>
          <p:cNvSpPr>
            <a:spLocks noChangeArrowheads="1"/>
          </p:cNvSpPr>
          <p:nvPr/>
        </p:nvSpPr>
        <p:spPr bwMode="auto">
          <a:xfrm>
            <a:off x="4459288" y="623888"/>
            <a:ext cx="2238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sp>
        <p:nvSpPr>
          <p:cNvPr id="16399" name="Rectangle 14"/>
          <p:cNvSpPr>
            <a:spLocks noChangeArrowheads="1"/>
          </p:cNvSpPr>
          <p:nvPr/>
        </p:nvSpPr>
        <p:spPr bwMode="auto">
          <a:xfrm>
            <a:off x="4459288" y="928688"/>
            <a:ext cx="2238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sp>
        <p:nvSpPr>
          <p:cNvPr id="16400" name="Rectangle 15"/>
          <p:cNvSpPr>
            <a:spLocks noChangeArrowheads="1"/>
          </p:cNvSpPr>
          <p:nvPr/>
        </p:nvSpPr>
        <p:spPr bwMode="auto">
          <a:xfrm>
            <a:off x="4284663" y="2060575"/>
            <a:ext cx="57467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cs typeface="Times New Roman" pitchFamily="16" charset="0"/>
              </a:rPr>
              <a:t>       </a:t>
            </a:r>
          </a:p>
        </p:txBody>
      </p:sp>
      <p:sp>
        <p:nvSpPr>
          <p:cNvPr id="16401" name="Rectangle 16"/>
          <p:cNvSpPr>
            <a:spLocks noChangeArrowheads="1"/>
          </p:cNvSpPr>
          <p:nvPr/>
        </p:nvSpPr>
        <p:spPr bwMode="auto">
          <a:xfrm>
            <a:off x="4268788" y="4167188"/>
            <a:ext cx="608012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         </a:t>
            </a:r>
          </a:p>
        </p:txBody>
      </p:sp>
      <p:sp>
        <p:nvSpPr>
          <p:cNvPr id="16402" name="Rectangle 17"/>
          <p:cNvSpPr>
            <a:spLocks noChangeArrowheads="1"/>
          </p:cNvSpPr>
          <p:nvPr/>
        </p:nvSpPr>
        <p:spPr bwMode="auto">
          <a:xfrm>
            <a:off x="0" y="64770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642938" y="2786063"/>
            <a:ext cx="2214562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пурька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16404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1844824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52" name="AutoShape 20"/>
          <p:cNvSpPr>
            <a:spLocks noChangeArrowheads="1"/>
          </p:cNvSpPr>
          <p:nvPr/>
        </p:nvSpPr>
        <p:spPr bwMode="auto">
          <a:xfrm>
            <a:off x="3286125" y="2786063"/>
            <a:ext cx="2286000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2" charset="0"/>
              </a:rPr>
              <a:t>гала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6072188" y="2786063"/>
            <a:ext cx="2071687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гуй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1714500" y="4357688"/>
            <a:ext cx="5500688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пулай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9762" y="692696"/>
            <a:ext cx="225025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35696" y="692696"/>
            <a:ext cx="216024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75656" y="692696"/>
            <a:ext cx="288032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9424" y="692697"/>
            <a:ext cx="4603055" cy="396043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7650" y="692697"/>
            <a:ext cx="4036318" cy="391899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363" name="AutoShape 3"/>
          <p:cNvSpPr>
            <a:spLocks noChangeArrowheads="1"/>
          </p:cNvSpPr>
          <p:nvPr/>
        </p:nvSpPr>
        <p:spPr bwMode="auto">
          <a:xfrm>
            <a:off x="2143125" y="4786313"/>
            <a:ext cx="4429125" cy="18002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>
                <a:solidFill>
                  <a:srgbClr val="000000"/>
                </a:solidFill>
                <a:latin typeface="Calibri" pitchFamily="32" charset="0"/>
              </a:rPr>
              <a:t>пулай 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>
                <a:solidFill>
                  <a:srgbClr val="000000"/>
                </a:solidFill>
                <a:latin typeface="Calibri" pitchFamily="32" charset="0"/>
              </a:rPr>
              <a:t>пулакш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 descr="C:\Users\Оля\Desktop\image-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32656"/>
            <a:ext cx="3528392" cy="2160240"/>
          </a:xfrm>
          <a:prstGeom prst="rect">
            <a:avLst/>
          </a:prstGeom>
          <a:noFill/>
        </p:spPr>
      </p:pic>
      <p:pic>
        <p:nvPicPr>
          <p:cNvPr id="26626" name="Picture 2" descr="C:\Users\Оля\Desktop\image-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404664"/>
            <a:ext cx="3602360" cy="2088232"/>
          </a:xfrm>
          <a:prstGeom prst="rect">
            <a:avLst/>
          </a:prstGeom>
          <a:noFill/>
        </p:spPr>
      </p:pic>
      <p:pic>
        <p:nvPicPr>
          <p:cNvPr id="16396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20072" y="620688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7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8" name="Rectangle 13"/>
          <p:cNvSpPr>
            <a:spLocks noChangeArrowheads="1"/>
          </p:cNvSpPr>
          <p:nvPr/>
        </p:nvSpPr>
        <p:spPr bwMode="auto">
          <a:xfrm>
            <a:off x="4459288" y="623888"/>
            <a:ext cx="2238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sp>
        <p:nvSpPr>
          <p:cNvPr id="16399" name="Rectangle 14"/>
          <p:cNvSpPr>
            <a:spLocks noChangeArrowheads="1"/>
          </p:cNvSpPr>
          <p:nvPr/>
        </p:nvSpPr>
        <p:spPr bwMode="auto">
          <a:xfrm>
            <a:off x="4459288" y="928688"/>
            <a:ext cx="2238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sp>
        <p:nvSpPr>
          <p:cNvPr id="16400" name="Rectangle 15"/>
          <p:cNvSpPr>
            <a:spLocks noChangeArrowheads="1"/>
          </p:cNvSpPr>
          <p:nvPr/>
        </p:nvSpPr>
        <p:spPr bwMode="auto">
          <a:xfrm>
            <a:off x="4284663" y="2060575"/>
            <a:ext cx="57467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cs typeface="Times New Roman" pitchFamily="16" charset="0"/>
              </a:rPr>
              <a:t>       </a:t>
            </a:r>
          </a:p>
        </p:txBody>
      </p:sp>
      <p:sp>
        <p:nvSpPr>
          <p:cNvPr id="16401" name="Rectangle 16"/>
          <p:cNvSpPr>
            <a:spLocks noChangeArrowheads="1"/>
          </p:cNvSpPr>
          <p:nvPr/>
        </p:nvSpPr>
        <p:spPr bwMode="auto">
          <a:xfrm>
            <a:off x="4268788" y="4167188"/>
            <a:ext cx="608012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         </a:t>
            </a:r>
          </a:p>
        </p:txBody>
      </p:sp>
      <p:sp>
        <p:nvSpPr>
          <p:cNvPr id="16402" name="Rectangle 17"/>
          <p:cNvSpPr>
            <a:spLocks noChangeArrowheads="1"/>
          </p:cNvSpPr>
          <p:nvPr/>
        </p:nvSpPr>
        <p:spPr bwMode="auto">
          <a:xfrm>
            <a:off x="0" y="64770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971600" y="2786063"/>
            <a:ext cx="3096344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2" charset="0"/>
              </a:rPr>
              <a:t>кал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16404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620688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5292080" y="2786063"/>
            <a:ext cx="2851795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умарть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1691680" y="4365104"/>
            <a:ext cx="5500688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карть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04664"/>
            <a:ext cx="225025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9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620688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0"/>
            <a:ext cx="4071937" cy="684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1643063" y="5733255"/>
            <a:ext cx="3443287" cy="112474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dirty="0" err="1" smtClean="0">
                <a:solidFill>
                  <a:srgbClr val="000000"/>
                </a:solidFill>
                <a:latin typeface="Calibri" pitchFamily="32" charset="0"/>
              </a:rPr>
              <a:t>карть</a:t>
            </a:r>
            <a:endParaRPr lang="ru-RU" sz="36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27650" name="Picture 2" descr="H:\Мордовский костюм\lapti-pleten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0"/>
            <a:ext cx="4896544" cy="511256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1"/>
          <p:cNvSpPr txBox="1">
            <a:spLocks noChangeArrowheads="1"/>
          </p:cNvSpPr>
          <p:nvPr/>
        </p:nvSpPr>
        <p:spPr bwMode="auto">
          <a:xfrm>
            <a:off x="1187450" y="188913"/>
            <a:ext cx="6985000" cy="39036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7640" rIns="0" bIns="0"/>
          <a:lstStyle/>
          <a:p>
            <a:pPr algn="ctr" eaLnBrk="1" hangingPunct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400" b="0" dirty="0">
              <a:solidFill>
                <a:srgbClr val="990033"/>
              </a:solidFill>
              <a:latin typeface="Times New Roman" pitchFamily="16" charset="0"/>
            </a:endParaRPr>
          </a:p>
          <a:p>
            <a:pPr algn="ctr" eaLnBrk="1" hangingPunct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3600" b="1" dirty="0" err="1">
                <a:latin typeface="Times New Roman" pitchFamily="16" charset="0"/>
              </a:rPr>
              <a:t>Традиционной</a:t>
            </a:r>
            <a:r>
              <a:rPr lang="en-US" altLang="ru-RU" sz="3600" b="1" dirty="0">
                <a:latin typeface="Times New Roman" pitchFamily="16" charset="0"/>
              </a:rPr>
              <a:t> </a:t>
            </a:r>
            <a:r>
              <a:rPr lang="en-US" altLang="ru-RU" sz="3600" b="1" dirty="0" err="1">
                <a:latin typeface="Times New Roman" pitchFamily="16" charset="0"/>
              </a:rPr>
              <a:t>обувью</a:t>
            </a:r>
            <a:r>
              <a:rPr lang="en-US" altLang="ru-RU" sz="3600" b="1" dirty="0">
                <a:latin typeface="Times New Roman" pitchFamily="16" charset="0"/>
              </a:rPr>
              <a:t> </a:t>
            </a:r>
            <a:r>
              <a:rPr lang="en-US" altLang="ru-RU" sz="3600" b="1" dirty="0" err="1">
                <a:latin typeface="Times New Roman" pitchFamily="16" charset="0"/>
              </a:rPr>
              <a:t>мордвы</a:t>
            </a:r>
            <a:r>
              <a:rPr lang="en-US" altLang="ru-RU" sz="3600" b="1" dirty="0">
                <a:latin typeface="Times New Roman" pitchFamily="16" charset="0"/>
              </a:rPr>
              <a:t> </a:t>
            </a:r>
            <a:r>
              <a:rPr lang="en-US" altLang="ru-RU" sz="3600" b="1" dirty="0" err="1">
                <a:latin typeface="Times New Roman" pitchFamily="16" charset="0"/>
              </a:rPr>
              <a:t>были</a:t>
            </a:r>
            <a:r>
              <a:rPr lang="en-US" altLang="ru-RU" sz="3600" b="1" dirty="0">
                <a:latin typeface="Times New Roman" pitchFamily="16" charset="0"/>
              </a:rPr>
              <a:t> </a:t>
            </a:r>
            <a:r>
              <a:rPr lang="en-US" altLang="ru-RU" sz="3600" b="1" dirty="0" err="1">
                <a:latin typeface="Times New Roman" pitchFamily="16" charset="0"/>
              </a:rPr>
              <a:t>лапти</a:t>
            </a:r>
            <a:r>
              <a:rPr lang="en-US" altLang="ru-RU" sz="3600" b="1" dirty="0">
                <a:latin typeface="Times New Roman" pitchFamily="16" charset="0"/>
              </a:rPr>
              <a:t> (</a:t>
            </a:r>
            <a:r>
              <a:rPr lang="en-US" altLang="ru-RU" sz="3600" b="1" dirty="0" err="1">
                <a:latin typeface="Times New Roman" pitchFamily="16" charset="0"/>
              </a:rPr>
              <a:t>карьхть</a:t>
            </a:r>
            <a:r>
              <a:rPr lang="en-US" altLang="ru-RU" sz="3600" b="1" dirty="0">
                <a:latin typeface="Times New Roman" pitchFamily="16" charset="0"/>
              </a:rPr>
              <a:t> м., </a:t>
            </a:r>
            <a:r>
              <a:rPr lang="en-US" altLang="ru-RU" sz="3600" b="1" dirty="0" err="1">
                <a:latin typeface="Times New Roman" pitchFamily="16" charset="0"/>
              </a:rPr>
              <a:t>карть</a:t>
            </a:r>
            <a:r>
              <a:rPr lang="en-US" altLang="ru-RU" sz="3600" b="1" dirty="0">
                <a:latin typeface="Times New Roman" pitchFamily="16" charset="0"/>
              </a:rPr>
              <a:t> э.) </a:t>
            </a:r>
            <a:r>
              <a:rPr lang="en-US" altLang="ru-RU" sz="3600" b="1" dirty="0" err="1">
                <a:latin typeface="Times New Roman" pitchFamily="16" charset="0"/>
              </a:rPr>
              <a:t>из</a:t>
            </a:r>
            <a:r>
              <a:rPr lang="en-US" altLang="ru-RU" sz="3600" b="1" dirty="0">
                <a:latin typeface="Times New Roman" pitchFamily="16" charset="0"/>
              </a:rPr>
              <a:t> </a:t>
            </a:r>
            <a:r>
              <a:rPr lang="en-US" altLang="ru-RU" sz="3600" b="1" dirty="0" err="1" smtClean="0">
                <a:latin typeface="Times New Roman" pitchFamily="16" charset="0"/>
              </a:rPr>
              <a:t>липового</a:t>
            </a:r>
            <a:r>
              <a:rPr lang="ru-RU" altLang="ru-RU" sz="3600" b="1" dirty="0" smtClean="0">
                <a:latin typeface="Times New Roman" pitchFamily="16" charset="0"/>
              </a:rPr>
              <a:t> лыка.</a:t>
            </a:r>
            <a:endParaRPr lang="en-US" altLang="ru-RU" sz="3600" b="1" dirty="0">
              <a:latin typeface="Times New Roman" pitchFamily="16" charset="0"/>
            </a:endParaRPr>
          </a:p>
        </p:txBody>
      </p:sp>
      <p:pic>
        <p:nvPicPr>
          <p:cNvPr id="6349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2492896"/>
            <a:ext cx="7848872" cy="386662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я\Desktop\Рисунок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746650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Весе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тесэ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пурнавинек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рзянь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кельсэ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кортамо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Паро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мельсэ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карматано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Сермадомо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ловномо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1" y="2204864"/>
            <a:ext cx="7488832" cy="4392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4515" name="Text Box 2"/>
          <p:cNvSpPr txBox="1">
            <a:spLocks noChangeArrowheads="1"/>
          </p:cNvSpPr>
          <p:nvPr/>
        </p:nvSpPr>
        <p:spPr bwMode="auto">
          <a:xfrm>
            <a:off x="1258888" y="404813"/>
            <a:ext cx="6842125" cy="57591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7640" rIns="0" bIns="0"/>
          <a:lstStyle/>
          <a:p>
            <a:pPr algn="just" eaLnBrk="1" hangingPunct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800" b="0" dirty="0">
                <a:solidFill>
                  <a:srgbClr val="FFFFFF"/>
                </a:solidFill>
                <a:latin typeface="Times New Roman" pitchFamily="16" charset="0"/>
              </a:rPr>
              <a:t> </a:t>
            </a:r>
            <a:r>
              <a:rPr lang="ru-RU" altLang="ru-RU" sz="2800" b="0" dirty="0">
                <a:solidFill>
                  <a:srgbClr val="FFFFFF"/>
                </a:solidFill>
                <a:latin typeface="Times New Roman" pitchFamily="16" charset="0"/>
              </a:rPr>
              <a:t>  </a:t>
            </a:r>
            <a:r>
              <a:rPr lang="en-US" altLang="ru-RU" sz="3600" b="1" dirty="0" err="1">
                <a:latin typeface="Times New Roman" pitchFamily="16" charset="0"/>
              </a:rPr>
              <a:t>Праздничным</a:t>
            </a:r>
            <a:r>
              <a:rPr lang="en-US" altLang="ru-RU" sz="3600" b="1" dirty="0">
                <a:latin typeface="Times New Roman" pitchFamily="16" charset="0"/>
              </a:rPr>
              <a:t> </a:t>
            </a:r>
            <a:r>
              <a:rPr lang="en-US" altLang="ru-RU" sz="3600" b="1" dirty="0" err="1">
                <a:latin typeface="Times New Roman" pitchFamily="16" charset="0"/>
              </a:rPr>
              <a:t>видом</a:t>
            </a:r>
            <a:r>
              <a:rPr lang="en-US" altLang="ru-RU" sz="3600" b="1" dirty="0">
                <a:latin typeface="Times New Roman" pitchFamily="16" charset="0"/>
              </a:rPr>
              <a:t> </a:t>
            </a:r>
            <a:r>
              <a:rPr lang="en-US" altLang="ru-RU" sz="3600" b="1" dirty="0" err="1">
                <a:latin typeface="Times New Roman" pitchFamily="16" charset="0"/>
              </a:rPr>
              <a:t>обуви</a:t>
            </a:r>
            <a:r>
              <a:rPr lang="en-US" altLang="ru-RU" sz="3600" b="1" dirty="0">
                <a:latin typeface="Times New Roman" pitchFamily="16" charset="0"/>
              </a:rPr>
              <a:t> </a:t>
            </a:r>
            <a:r>
              <a:rPr lang="en-US" altLang="ru-RU" sz="3600" b="1" dirty="0" err="1">
                <a:latin typeface="Times New Roman" pitchFamily="16" charset="0"/>
              </a:rPr>
              <a:t>были</a:t>
            </a:r>
            <a:r>
              <a:rPr lang="en-US" altLang="ru-RU" sz="3600" b="1" dirty="0">
                <a:latin typeface="Times New Roman" pitchFamily="16" charset="0"/>
              </a:rPr>
              <a:t> </a:t>
            </a:r>
            <a:r>
              <a:rPr lang="en-US" altLang="ru-RU" sz="3600" b="1" dirty="0" err="1">
                <a:latin typeface="Times New Roman" pitchFamily="16" charset="0"/>
              </a:rPr>
              <a:t>кожаные</a:t>
            </a:r>
            <a:r>
              <a:rPr lang="en-US" altLang="ru-RU" sz="3600" b="1" dirty="0">
                <a:latin typeface="Times New Roman" pitchFamily="16" charset="0"/>
              </a:rPr>
              <a:t> </a:t>
            </a:r>
            <a:r>
              <a:rPr lang="en-US" altLang="ru-RU" sz="3600" b="1" dirty="0" err="1" smtClean="0">
                <a:latin typeface="Times New Roman" pitchFamily="16" charset="0"/>
              </a:rPr>
              <a:t>сапоги</a:t>
            </a:r>
            <a:r>
              <a:rPr lang="ru-RU" altLang="ru-RU" sz="3600" b="1" dirty="0" smtClean="0">
                <a:latin typeface="Times New Roman" pitchFamily="16" charset="0"/>
              </a:rPr>
              <a:t> (</a:t>
            </a:r>
            <a:r>
              <a:rPr lang="ru-RU" altLang="ru-RU" sz="3600" b="1" dirty="0" err="1" smtClean="0">
                <a:latin typeface="Times New Roman" pitchFamily="16" charset="0"/>
              </a:rPr>
              <a:t>кемть</a:t>
            </a:r>
            <a:r>
              <a:rPr lang="ru-RU" altLang="ru-RU" sz="3600" b="1" dirty="0" smtClean="0">
                <a:latin typeface="Times New Roman" pitchFamily="16" charset="0"/>
              </a:rPr>
              <a:t>)</a:t>
            </a:r>
            <a:r>
              <a:rPr lang="en-US" altLang="ru-RU" sz="3600" b="1" dirty="0" smtClean="0">
                <a:latin typeface="Times New Roman" pitchFamily="16" charset="0"/>
              </a:rPr>
              <a:t> </a:t>
            </a:r>
            <a:r>
              <a:rPr lang="en-US" altLang="ru-RU" sz="3600" b="1" dirty="0" err="1">
                <a:latin typeface="Times New Roman" pitchFamily="16" charset="0"/>
              </a:rPr>
              <a:t>со</a:t>
            </a:r>
            <a:r>
              <a:rPr lang="en-US" altLang="ru-RU" sz="3600" b="1" dirty="0">
                <a:latin typeface="Times New Roman" pitchFamily="16" charset="0"/>
              </a:rPr>
              <a:t> </a:t>
            </a:r>
            <a:r>
              <a:rPr lang="en-US" altLang="ru-RU" sz="3600" b="1" dirty="0" err="1">
                <a:latin typeface="Times New Roman" pitchFamily="16" charset="0"/>
              </a:rPr>
              <a:t>сборами</a:t>
            </a:r>
            <a:r>
              <a:rPr lang="en-US" altLang="ru-RU" sz="3600" b="1" dirty="0">
                <a:latin typeface="Times New Roman" pitchFamily="16" charset="0"/>
              </a:rPr>
              <a:t> и </a:t>
            </a:r>
            <a:r>
              <a:rPr lang="en-US" altLang="ru-RU" sz="3600" b="1" dirty="0" err="1">
                <a:latin typeface="Times New Roman" pitchFamily="16" charset="0"/>
              </a:rPr>
              <a:t>острыми</a:t>
            </a:r>
            <a:r>
              <a:rPr lang="en-US" altLang="ru-RU" sz="3600" b="1" dirty="0">
                <a:latin typeface="Times New Roman" pitchFamily="16" charset="0"/>
              </a:rPr>
              <a:t> </a:t>
            </a:r>
            <a:r>
              <a:rPr lang="en-US" altLang="ru-RU" sz="3600" b="1" dirty="0" err="1" smtClean="0">
                <a:latin typeface="Times New Roman" pitchFamily="16" charset="0"/>
              </a:rPr>
              <a:t>носками</a:t>
            </a:r>
            <a:r>
              <a:rPr lang="ru-RU" altLang="ru-RU" sz="3600" b="1" dirty="0" smtClean="0">
                <a:latin typeface="Times New Roman" pitchFamily="16" charset="0"/>
              </a:rPr>
              <a:t>.</a:t>
            </a:r>
            <a:r>
              <a:rPr lang="en-US" altLang="ru-RU" sz="3600" b="1" dirty="0" smtClean="0">
                <a:latin typeface="Times New Roman" pitchFamily="16" charset="0"/>
              </a:rPr>
              <a:t> </a:t>
            </a:r>
            <a:endParaRPr lang="en-US" altLang="ru-RU" sz="3600" b="0" dirty="0">
              <a:solidFill>
                <a:srgbClr val="990033"/>
              </a:solidFill>
              <a:latin typeface="Times New Roman" pitchFamily="16" charset="0"/>
            </a:endParaRP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1"/>
          <p:cNvSpPr txBox="1">
            <a:spLocks noChangeArrowheads="1"/>
          </p:cNvSpPr>
          <p:nvPr/>
        </p:nvSpPr>
        <p:spPr bwMode="auto">
          <a:xfrm>
            <a:off x="1042988" y="332657"/>
            <a:ext cx="6841380" cy="108012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17640" rIns="0" bIns="0"/>
          <a:lstStyle/>
          <a:p>
            <a:pPr algn="ctr" eaLnBrk="1" hangingPunct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altLang="ru-RU" sz="2800" b="1" dirty="0">
                <a:latin typeface="Times New Roman" pitchFamily="16" charset="0"/>
              </a:rPr>
              <a:t> </a:t>
            </a:r>
            <a:r>
              <a:rPr lang="ru-RU" altLang="ru-RU" sz="2800" b="1" dirty="0" smtClean="0">
                <a:latin typeface="Times New Roman" pitchFamily="16" charset="0"/>
              </a:rPr>
              <a:t>	</a:t>
            </a:r>
            <a:r>
              <a:rPr lang="en-US" altLang="ru-RU" sz="4000" b="1" dirty="0" err="1" smtClean="0">
                <a:latin typeface="Times New Roman" pitchFamily="16" charset="0"/>
              </a:rPr>
              <a:t>Зимой</a:t>
            </a:r>
            <a:r>
              <a:rPr lang="en-US" altLang="ru-RU" sz="4000" b="1" dirty="0" smtClean="0">
                <a:latin typeface="Times New Roman" pitchFamily="16" charset="0"/>
              </a:rPr>
              <a:t> </a:t>
            </a:r>
            <a:r>
              <a:rPr lang="en-US" altLang="ru-RU" sz="4000" b="1" dirty="0" err="1">
                <a:latin typeface="Times New Roman" pitchFamily="16" charset="0"/>
              </a:rPr>
              <a:t>носили</a:t>
            </a:r>
            <a:r>
              <a:rPr lang="en-US" altLang="ru-RU" sz="4000" b="1" dirty="0">
                <a:latin typeface="Times New Roman" pitchFamily="16" charset="0"/>
              </a:rPr>
              <a:t> </a:t>
            </a:r>
            <a:r>
              <a:rPr lang="en-US" altLang="ru-RU" sz="4000" b="1" dirty="0" err="1">
                <a:latin typeface="Times New Roman" pitchFamily="16" charset="0"/>
              </a:rPr>
              <a:t>серые</a:t>
            </a:r>
            <a:r>
              <a:rPr lang="en-US" altLang="ru-RU" sz="4000" b="1" dirty="0">
                <a:latin typeface="Times New Roman" pitchFamily="16" charset="0"/>
              </a:rPr>
              <a:t> и </a:t>
            </a:r>
            <a:r>
              <a:rPr lang="en-US" altLang="ru-RU" sz="4000" b="1" dirty="0" err="1">
                <a:latin typeface="Times New Roman" pitchFamily="16" charset="0"/>
              </a:rPr>
              <a:t>черные</a:t>
            </a:r>
            <a:r>
              <a:rPr lang="en-US" altLang="ru-RU" sz="4000" b="1" dirty="0">
                <a:latin typeface="Times New Roman" pitchFamily="16" charset="0"/>
              </a:rPr>
              <a:t>, </a:t>
            </a:r>
            <a:r>
              <a:rPr lang="en-US" altLang="ru-RU" sz="4000" b="1" dirty="0" err="1">
                <a:latin typeface="Times New Roman" pitchFamily="16" charset="0"/>
              </a:rPr>
              <a:t>иногда</a:t>
            </a:r>
            <a:r>
              <a:rPr lang="en-US" altLang="ru-RU" sz="4000" b="1" dirty="0">
                <a:latin typeface="Times New Roman" pitchFamily="16" charset="0"/>
              </a:rPr>
              <a:t> </a:t>
            </a:r>
            <a:r>
              <a:rPr lang="en-US" altLang="ru-RU" sz="4000" b="1" dirty="0" err="1">
                <a:latin typeface="Times New Roman" pitchFamily="16" charset="0"/>
              </a:rPr>
              <a:t>белые</a:t>
            </a:r>
            <a:r>
              <a:rPr lang="en-US" altLang="ru-RU" sz="4000" b="1" dirty="0">
                <a:latin typeface="Times New Roman" pitchFamily="16" charset="0"/>
              </a:rPr>
              <a:t>      </a:t>
            </a:r>
            <a:r>
              <a:rPr lang="en-US" altLang="ru-RU" sz="4000" b="1" dirty="0" err="1">
                <a:latin typeface="Times New Roman" pitchFamily="16" charset="0"/>
              </a:rPr>
              <a:t>валенки</a:t>
            </a:r>
            <a:r>
              <a:rPr lang="en-US" altLang="ru-RU" sz="4000" b="1" dirty="0">
                <a:latin typeface="Times New Roman" pitchFamily="16" charset="0"/>
              </a:rPr>
              <a:t>.</a:t>
            </a:r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1988840"/>
            <a:ext cx="4032447" cy="446449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554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988840"/>
            <a:ext cx="3816424" cy="446449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4" name="Picture 8" descr="C:\Users\Оля\Desktop\image-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260648"/>
            <a:ext cx="2017240" cy="2016224"/>
          </a:xfrm>
          <a:prstGeom prst="rect">
            <a:avLst/>
          </a:prstGeom>
          <a:noFill/>
        </p:spPr>
      </p:pic>
      <p:pic>
        <p:nvPicPr>
          <p:cNvPr id="24583" name="Picture 7" descr="C:\Users\Оля\Desktop\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32656"/>
            <a:ext cx="1676400" cy="2036440"/>
          </a:xfrm>
          <a:prstGeom prst="rect">
            <a:avLst/>
          </a:prstGeom>
          <a:noFill/>
        </p:spPr>
      </p:pic>
      <p:pic>
        <p:nvPicPr>
          <p:cNvPr id="24582" name="Picture 6" descr="C:\Users\Оля\Desktop\image-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27784" y="332656"/>
            <a:ext cx="2160240" cy="2016224"/>
          </a:xfrm>
          <a:prstGeom prst="rect">
            <a:avLst/>
          </a:prstGeom>
          <a:noFill/>
        </p:spPr>
      </p:pic>
      <p:pic>
        <p:nvPicPr>
          <p:cNvPr id="24581" name="Picture 5" descr="C:\Users\Оля\Desktop\image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60649"/>
            <a:ext cx="2088232" cy="2089848"/>
          </a:xfrm>
          <a:prstGeom prst="rect">
            <a:avLst/>
          </a:prstGeom>
          <a:noFill/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35696" y="332656"/>
            <a:ext cx="234028" cy="37444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1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1916832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96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2160" y="476672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7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8" name="Rectangle 13"/>
          <p:cNvSpPr>
            <a:spLocks noChangeArrowheads="1"/>
          </p:cNvSpPr>
          <p:nvPr/>
        </p:nvSpPr>
        <p:spPr bwMode="auto">
          <a:xfrm>
            <a:off x="4459288" y="623888"/>
            <a:ext cx="2238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sp>
        <p:nvSpPr>
          <p:cNvPr id="16399" name="Rectangle 14"/>
          <p:cNvSpPr>
            <a:spLocks noChangeArrowheads="1"/>
          </p:cNvSpPr>
          <p:nvPr/>
        </p:nvSpPr>
        <p:spPr bwMode="auto">
          <a:xfrm>
            <a:off x="4459288" y="928688"/>
            <a:ext cx="2238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sp>
        <p:nvSpPr>
          <p:cNvPr id="16400" name="Rectangle 15"/>
          <p:cNvSpPr>
            <a:spLocks noChangeArrowheads="1"/>
          </p:cNvSpPr>
          <p:nvPr/>
        </p:nvSpPr>
        <p:spPr bwMode="auto">
          <a:xfrm>
            <a:off x="4284663" y="2060575"/>
            <a:ext cx="57467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cs typeface="Times New Roman" pitchFamily="16" charset="0"/>
              </a:rPr>
              <a:t>       </a:t>
            </a:r>
          </a:p>
        </p:txBody>
      </p:sp>
      <p:sp>
        <p:nvSpPr>
          <p:cNvPr id="16401" name="Rectangle 16"/>
          <p:cNvSpPr>
            <a:spLocks noChangeArrowheads="1"/>
          </p:cNvSpPr>
          <p:nvPr/>
        </p:nvSpPr>
        <p:spPr bwMode="auto">
          <a:xfrm>
            <a:off x="4268788" y="4167188"/>
            <a:ext cx="608012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         </a:t>
            </a:r>
          </a:p>
        </p:txBody>
      </p:sp>
      <p:sp>
        <p:nvSpPr>
          <p:cNvPr id="16402" name="Rectangle 17"/>
          <p:cNvSpPr>
            <a:spLocks noChangeArrowheads="1"/>
          </p:cNvSpPr>
          <p:nvPr/>
        </p:nvSpPr>
        <p:spPr bwMode="auto">
          <a:xfrm>
            <a:off x="0" y="64770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323528" y="2636912"/>
            <a:ext cx="1963042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сюкоро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16404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2400" y="404664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52" name="AutoShape 20"/>
          <p:cNvSpPr>
            <a:spLocks noChangeArrowheads="1"/>
          </p:cNvSpPr>
          <p:nvPr/>
        </p:nvSpPr>
        <p:spPr bwMode="auto">
          <a:xfrm>
            <a:off x="3059832" y="2636912"/>
            <a:ext cx="1368152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2" charset="0"/>
              </a:rPr>
              <a:t>скал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5004048" y="2636912"/>
            <a:ext cx="1656184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2" charset="0"/>
              </a:rPr>
              <a:t>гала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1763688" y="5445224"/>
            <a:ext cx="5500688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сюлгамо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3728" y="332656"/>
            <a:ext cx="225025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47664" y="332656"/>
            <a:ext cx="216024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87624" y="332656"/>
            <a:ext cx="288032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1916832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2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31840" y="1916832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5" name="AutoShape 18"/>
          <p:cNvSpPr>
            <a:spLocks noChangeArrowheads="1"/>
          </p:cNvSpPr>
          <p:nvPr/>
        </p:nvSpPr>
        <p:spPr bwMode="auto">
          <a:xfrm>
            <a:off x="6876256" y="2636912"/>
            <a:ext cx="2088232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smtClean="0">
                <a:solidFill>
                  <a:srgbClr val="000000"/>
                </a:solidFill>
                <a:latin typeface="Calibri" pitchFamily="32" charset="0"/>
              </a:rPr>
              <a:t>модамарь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36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8424" y="404664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8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0192" y="476672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9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956376" y="404664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04448" y="404664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1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52" y="404664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2" name="Picture 1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24328" y="404664"/>
            <a:ext cx="190500" cy="30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3" y="0"/>
            <a:ext cx="4071937" cy="684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899592" y="5949280"/>
            <a:ext cx="3443287" cy="64807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b="1" dirty="0" err="1" smtClean="0">
                <a:solidFill>
                  <a:srgbClr val="000000"/>
                </a:solidFill>
                <a:latin typeface="Calibri" pitchFamily="32" charset="0"/>
              </a:rPr>
              <a:t>сюлгамо</a:t>
            </a:r>
            <a:endParaRPr lang="ru-RU" sz="36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28674" name="Picture 2" descr="C:\Users\Оля\Desktop\image-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2656"/>
            <a:ext cx="3312368" cy="5372100"/>
          </a:xfrm>
          <a:prstGeom prst="rect">
            <a:avLst/>
          </a:prstGeom>
          <a:noFill/>
        </p:spPr>
      </p:pic>
      <p:pic>
        <p:nvPicPr>
          <p:cNvPr id="28675" name="Picture 3" descr="C:\Users\Оля\Desktop\image-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404664"/>
            <a:ext cx="4219575" cy="530120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 descr="C:\Users\Оля\Desktop\image-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32656"/>
            <a:ext cx="3816424" cy="2736304"/>
          </a:xfrm>
          <a:prstGeom prst="rect">
            <a:avLst/>
          </a:prstGeom>
          <a:noFill/>
        </p:spPr>
      </p:pic>
      <p:pic>
        <p:nvPicPr>
          <p:cNvPr id="29698" name="Picture 2" descr="C:\Users\Оля\Desktop\image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32656"/>
            <a:ext cx="3672408" cy="2736304"/>
          </a:xfrm>
          <a:prstGeom prst="rect">
            <a:avLst/>
          </a:prstGeom>
          <a:noFill/>
        </p:spPr>
      </p:pic>
      <p:pic>
        <p:nvPicPr>
          <p:cNvPr id="16396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48064" y="2336845"/>
            <a:ext cx="288032" cy="460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6397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398" name="Rectangle 13"/>
          <p:cNvSpPr>
            <a:spLocks noChangeArrowheads="1"/>
          </p:cNvSpPr>
          <p:nvPr/>
        </p:nvSpPr>
        <p:spPr bwMode="auto">
          <a:xfrm>
            <a:off x="4459288" y="623888"/>
            <a:ext cx="2238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sp>
        <p:nvSpPr>
          <p:cNvPr id="16399" name="Rectangle 14"/>
          <p:cNvSpPr>
            <a:spLocks noChangeArrowheads="1"/>
          </p:cNvSpPr>
          <p:nvPr/>
        </p:nvSpPr>
        <p:spPr bwMode="auto">
          <a:xfrm>
            <a:off x="4459288" y="928688"/>
            <a:ext cx="223837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</a:t>
            </a:r>
          </a:p>
        </p:txBody>
      </p:sp>
      <p:sp>
        <p:nvSpPr>
          <p:cNvPr id="16400" name="Rectangle 15"/>
          <p:cNvSpPr>
            <a:spLocks noChangeArrowheads="1"/>
          </p:cNvSpPr>
          <p:nvPr/>
        </p:nvSpPr>
        <p:spPr bwMode="auto">
          <a:xfrm>
            <a:off x="4284663" y="2060575"/>
            <a:ext cx="574675" cy="336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>
                <a:solidFill>
                  <a:srgbClr val="000000"/>
                </a:solidFill>
                <a:cs typeface="Times New Roman" pitchFamily="16" charset="0"/>
              </a:rPr>
              <a:t>       </a:t>
            </a:r>
          </a:p>
        </p:txBody>
      </p:sp>
      <p:sp>
        <p:nvSpPr>
          <p:cNvPr id="16401" name="Rectangle 16"/>
          <p:cNvSpPr>
            <a:spLocks noChangeArrowheads="1"/>
          </p:cNvSpPr>
          <p:nvPr/>
        </p:nvSpPr>
        <p:spPr bwMode="auto">
          <a:xfrm>
            <a:off x="4268788" y="4167188"/>
            <a:ext cx="608012" cy="276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 anchor="ctr">
            <a:spAutoFit/>
          </a:bodyPr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cs typeface="Times New Roman" pitchFamily="16" charset="0"/>
              </a:rPr>
              <a:t>          </a:t>
            </a:r>
          </a:p>
        </p:txBody>
      </p:sp>
      <p:sp>
        <p:nvSpPr>
          <p:cNvPr id="16402" name="Rectangle 17"/>
          <p:cNvSpPr>
            <a:spLocks noChangeArrowheads="1"/>
          </p:cNvSpPr>
          <p:nvPr/>
        </p:nvSpPr>
        <p:spPr bwMode="auto">
          <a:xfrm>
            <a:off x="0" y="6477000"/>
            <a:ext cx="9144000" cy="15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8450" name="AutoShape 18"/>
          <p:cNvSpPr>
            <a:spLocks noChangeArrowheads="1"/>
          </p:cNvSpPr>
          <p:nvPr/>
        </p:nvSpPr>
        <p:spPr bwMode="auto">
          <a:xfrm>
            <a:off x="1115616" y="3429000"/>
            <a:ext cx="3096344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пакся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16404" name="Picture 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8104" y="2348880"/>
            <a:ext cx="288032" cy="4608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8453" name="AutoShape 21"/>
          <p:cNvSpPr>
            <a:spLocks noChangeArrowheads="1"/>
          </p:cNvSpPr>
          <p:nvPr/>
        </p:nvSpPr>
        <p:spPr bwMode="auto">
          <a:xfrm>
            <a:off x="5364088" y="3429000"/>
            <a:ext cx="2995811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панго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8454" name="AutoShape 22"/>
          <p:cNvSpPr>
            <a:spLocks noChangeArrowheads="1"/>
          </p:cNvSpPr>
          <p:nvPr/>
        </p:nvSpPr>
        <p:spPr bwMode="auto">
          <a:xfrm>
            <a:off x="1907704" y="5157192"/>
            <a:ext cx="5500688" cy="107156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CD5B5"/>
              </a:gs>
              <a:gs pos="100000">
                <a:srgbClr val="E1E8F5"/>
              </a:gs>
            </a:gsLst>
            <a:lin ang="5400000" scaled="1"/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b="1" dirty="0" err="1" smtClean="0">
                <a:solidFill>
                  <a:srgbClr val="000000"/>
                </a:solidFill>
                <a:latin typeface="Calibri" pitchFamily="32" charset="0"/>
              </a:rPr>
              <a:t>панго</a:t>
            </a:r>
            <a:endParaRPr lang="ru-RU" sz="28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404664"/>
            <a:ext cx="225025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404664"/>
            <a:ext cx="225025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404664"/>
            <a:ext cx="225025" cy="3600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8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4" cstate="print"/>
          <a:srcRect t="5203" r="1849"/>
          <a:stretch>
            <a:fillRect/>
          </a:stretch>
        </p:blipFill>
        <p:spPr bwMode="auto">
          <a:xfrm>
            <a:off x="827584" y="2780928"/>
            <a:ext cx="3328987" cy="3789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8469" y="2844730"/>
            <a:ext cx="3327400" cy="37893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95536" y="188640"/>
            <a:ext cx="8568952" cy="244633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tIns="59400" rIns="90000" bIns="46800">
            <a:spAutoFit/>
          </a:bodyPr>
          <a:lstStyle/>
          <a:p>
            <a:pPr algn="just" eaLnBrk="1" hangingPunct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		</a:t>
            </a:r>
            <a:r>
              <a:rPr lang="ru-RU" alt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Высокие </a:t>
            </a:r>
            <a:r>
              <a:rPr lang="ru-RU" altLang="ru-RU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головные уборы </a:t>
            </a:r>
            <a:r>
              <a:rPr lang="ru-RU" altLang="ru-RU" sz="4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прямоугольной </a:t>
            </a:r>
            <a:r>
              <a:rPr lang="ru-RU" altLang="ru-RU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и твердой формы - </a:t>
            </a:r>
            <a:r>
              <a:rPr lang="ru-RU" altLang="ru-RU" sz="40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панго</a:t>
            </a:r>
            <a:r>
              <a:rPr lang="ru-RU" altLang="ru-RU" sz="4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, были распространены в основном у эрзи. 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395536" y="476250"/>
            <a:ext cx="4463802" cy="4022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eaLnBrk="1" hangingPunct="1">
              <a:spcBef>
                <a:spcPts val="12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000" b="1" dirty="0" smtClean="0"/>
              <a:t>		</a:t>
            </a:r>
            <a:endParaRPr lang="ru-RU" altLang="ru-RU" sz="2000" b="1" dirty="0"/>
          </a:p>
        </p:txBody>
      </p:sp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996952"/>
            <a:ext cx="2382838" cy="3529013"/>
          </a:xfrm>
          <a:prstGeom prst="rect">
            <a:avLst/>
          </a:prstGeom>
          <a:noFill/>
          <a:ln w="76320">
            <a:solidFill>
              <a:srgbClr val="99CCFF"/>
            </a:solidFill>
            <a:miter lim="800000"/>
            <a:headEnd/>
            <a:tailEnd/>
          </a:ln>
        </p:spPr>
      </p:pic>
      <p:pic>
        <p:nvPicPr>
          <p:cNvPr id="6246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825" y="333375"/>
            <a:ext cx="3011488" cy="2259013"/>
          </a:xfrm>
          <a:prstGeom prst="rect">
            <a:avLst/>
          </a:prstGeom>
          <a:noFill/>
          <a:ln w="76320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62470" name="Picture 6" descr="H:\Мордовский костюм\4930082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60648"/>
            <a:ext cx="4608512" cy="6336704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 noChangeArrowheads="1"/>
          </p:cNvPicPr>
          <p:nvPr/>
        </p:nvPicPr>
        <p:blipFill>
          <a:blip r:embed="rId3" cstate="print"/>
          <a:srcRect l="74335" b="-11372"/>
          <a:stretch>
            <a:fillRect/>
          </a:stretch>
        </p:blipFill>
        <p:spPr bwMode="auto">
          <a:xfrm>
            <a:off x="6970713" y="-22225"/>
            <a:ext cx="1849437" cy="60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29650" y="0"/>
            <a:ext cx="5143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48" name="Picture 3"/>
          <p:cNvPicPr>
            <a:picLocks noChangeAspect="1" noChangeArrowheads="1"/>
          </p:cNvPicPr>
          <p:nvPr/>
        </p:nvPicPr>
        <p:blipFill>
          <a:blip r:embed="rId3" cstate="print"/>
          <a:srcRect l="74335" b="-11372"/>
          <a:stretch>
            <a:fillRect/>
          </a:stretch>
        </p:blipFill>
        <p:spPr bwMode="auto">
          <a:xfrm>
            <a:off x="6926263" y="6370638"/>
            <a:ext cx="1763712" cy="576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4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6365875"/>
            <a:ext cx="6858000" cy="514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5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3" y="-11113"/>
            <a:ext cx="6929437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735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14350" cy="688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2411760" y="476672"/>
            <a:ext cx="5738813" cy="50385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9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sz="2800" b="0" dirty="0">
              <a:solidFill>
                <a:srgbClr val="006600"/>
              </a:solidFill>
            </a:endParaRPr>
          </a:p>
        </p:txBody>
      </p:sp>
      <p:pic>
        <p:nvPicPr>
          <p:cNvPr id="31746" name="Picture 2" descr="C:\Users\Оля\Desktop\image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340768"/>
            <a:ext cx="4381500" cy="2952328"/>
          </a:xfrm>
          <a:prstGeom prst="rect">
            <a:avLst/>
          </a:prstGeom>
          <a:noFill/>
        </p:spPr>
      </p:pic>
      <p:pic>
        <p:nvPicPr>
          <p:cNvPr id="31747" name="Picture 3" descr="C:\Users\Оля\Desktop\image-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404664"/>
            <a:ext cx="3960440" cy="5904656"/>
          </a:xfrm>
          <a:prstGeom prst="rect">
            <a:avLst/>
          </a:prstGeom>
          <a:noFill/>
        </p:spPr>
      </p:pic>
      <p:pic>
        <p:nvPicPr>
          <p:cNvPr id="31748" name="Picture 4" descr="C:\Users\Оля\Desktop\image-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4149080"/>
            <a:ext cx="4320480" cy="2266280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83568" y="548680"/>
            <a:ext cx="38164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err="1" smtClean="0">
                <a:cs typeface="Trebuchet MS" pitchFamily="34" charset="0"/>
              </a:rPr>
              <a:t>Викшневкс</a:t>
            </a:r>
            <a:endParaRPr lang="ru-RU" sz="4800" i="1" dirty="0"/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Оля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27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980729"/>
            <a:ext cx="6480720" cy="453650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96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Работа в группах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143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9650" y="0"/>
            <a:ext cx="514350" cy="688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97658" y="-3830114"/>
            <a:ext cx="548681" cy="8208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50829" y="2532373"/>
            <a:ext cx="514350" cy="8136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2" descr="H:\Мордовский костюм\958854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3800688" cy="5688632"/>
          </a:xfrm>
          <a:prstGeom prst="rect">
            <a:avLst/>
          </a:prstGeom>
          <a:noFill/>
        </p:spPr>
      </p:pic>
      <p:pic>
        <p:nvPicPr>
          <p:cNvPr id="10" name="Picture 3" descr="H:\Мордовский костюм\erzyank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620688"/>
            <a:ext cx="4320480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ля\Desktop\Рисунок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107" y="90535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6322714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Шумбрачи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эйкакшт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!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Течи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паро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чись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Минь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тынк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марто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вастовинек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Ёвтатано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вейкенек-вейкенек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шумбрачи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ды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паро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арсемат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Оля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27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ru-RU" b="1" dirty="0" smtClean="0"/>
              <a:t>Продолжи предложения!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1556793"/>
            <a:ext cx="7128792" cy="4536504"/>
          </a:xfrm>
        </p:spPr>
        <p:txBody>
          <a:bodyPr>
            <a:normAutofit/>
          </a:bodyPr>
          <a:lstStyle/>
          <a:p>
            <a:pPr algn="ctr">
              <a:buFont typeface="Wingdings 2" pitchFamily="18" charset="2"/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Что нового я узнал(а) на уроке….</a:t>
            </a:r>
          </a:p>
          <a:p>
            <a:pPr algn="ctr">
              <a:buFont typeface="Wingdings 2" pitchFamily="18" charset="2"/>
              <a:buNone/>
            </a:pPr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Что больше всего мне понравилось...</a:t>
            </a:r>
            <a:endParaRPr lang="ru-RU" sz="5400" dirty="0" smtClean="0"/>
          </a:p>
          <a:p>
            <a:pPr lvl="2">
              <a:buNone/>
            </a:pPr>
            <a:endParaRPr lang="ru-RU" sz="4000" b="1" i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1009650" y="260649"/>
            <a:ext cx="7123113" cy="1080119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err="1" smtClean="0">
                <a:cs typeface="Trebuchet MS" pitchFamily="34" charset="0"/>
              </a:rPr>
              <a:t>Вастомазонок</a:t>
            </a:r>
            <a:r>
              <a:rPr lang="ru-RU" sz="5400" b="1" dirty="0" smtClean="0">
                <a:cs typeface="Trebuchet MS" pitchFamily="34" charset="0"/>
              </a:rPr>
              <a:t>! </a:t>
            </a:r>
          </a:p>
        </p:txBody>
      </p:sp>
      <p:sp>
        <p:nvSpPr>
          <p:cNvPr id="46083" name="Содержимое 3"/>
          <p:cNvSpPr>
            <a:spLocks noGrp="1"/>
          </p:cNvSpPr>
          <p:nvPr>
            <p:ph sz="half" idx="2"/>
          </p:nvPr>
        </p:nvSpPr>
        <p:spPr>
          <a:xfrm>
            <a:off x="4662488" y="1809750"/>
            <a:ext cx="3470275" cy="4051300"/>
          </a:xfrm>
        </p:spPr>
        <p:txBody>
          <a:bodyPr/>
          <a:lstStyle/>
          <a:p>
            <a:endParaRPr lang="ru-RU" dirty="0" smtClean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84784"/>
            <a:ext cx="7715200" cy="44644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143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9650" y="0"/>
            <a:ext cx="514350" cy="688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97658" y="-3830114"/>
            <a:ext cx="548681" cy="8208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50828" y="2532374"/>
            <a:ext cx="514350" cy="8136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6386" name="Picture 2" descr="H:\Мордовский костюм\1f013684b5ab0cf82df3d1cfa9a320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76672"/>
            <a:ext cx="8136904" cy="5904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Оля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1276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96952"/>
            <a:ext cx="8229600" cy="312921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8000" b="1" i="1" dirty="0" err="1" smtClean="0">
                <a:latin typeface="Times New Roman" pitchFamily="18" charset="0"/>
                <a:cs typeface="Times New Roman" pitchFamily="18" charset="0"/>
              </a:rPr>
              <a:t>Мокшэрзянь</a:t>
            </a:r>
            <a:r>
              <a:rPr lang="ru-RU" sz="8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8000" b="1" i="1" dirty="0" err="1" smtClean="0">
                <a:latin typeface="Times New Roman" pitchFamily="18" charset="0"/>
                <a:cs typeface="Times New Roman" pitchFamily="18" charset="0"/>
              </a:rPr>
              <a:t>оршамопельтне</a:t>
            </a:r>
            <a:endParaRPr lang="ru-RU" sz="8000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69668" y="2083668"/>
            <a:ext cx="404664" cy="9143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40" y="1"/>
            <a:ext cx="611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97658" y="-4297656"/>
            <a:ext cx="548681" cy="914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468313" y="4149725"/>
            <a:ext cx="8459787" cy="52166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64440" rIns="90000" bIns="46800">
            <a:spAutoFit/>
          </a:bodyPr>
          <a:lstStyle/>
          <a:p>
            <a:pPr algn="just" eaLnBrk="1" hangingPunct="1">
              <a:lnSpc>
                <a:spcPct val="95000"/>
              </a:lnSpc>
              <a:spcBef>
                <a:spcPts val="20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0" dirty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</a:t>
            </a:r>
            <a:r>
              <a:rPr lang="ru-RU" altLang="ru-RU" sz="2400" b="0" dirty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</a:t>
            </a:r>
            <a:endParaRPr lang="ru-RU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143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88640"/>
            <a:ext cx="3887788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D:\лена\2012-09-22\00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996952"/>
            <a:ext cx="4011612" cy="3563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D:\лена\2012-09-22\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27984" y="404664"/>
            <a:ext cx="4248472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Оля\Desktop\Рисунок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-99392"/>
            <a:ext cx="9144000" cy="6858000"/>
          </a:xfrm>
          <a:prstGeom prst="rect">
            <a:avLst/>
          </a:prstGeom>
          <a:noFill/>
        </p:spPr>
      </p:pic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1258888" y="476250"/>
            <a:ext cx="6913562" cy="5191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61920" rIns="90000" bIns="46800">
            <a:spAutoFit/>
          </a:bodyPr>
          <a:lstStyle/>
          <a:p>
            <a:pPr eaLnBrk="1" hangingPunct="1">
              <a:lnSpc>
                <a:spcPct val="95000"/>
              </a:lnSpc>
              <a:spcBef>
                <a:spcPts val="1125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0" smtClean="0">
                <a:solidFill>
                  <a:srgbClr val="FFFFFF"/>
                </a:solidFill>
                <a:latin typeface="Times New Roman" pitchFamily="16" charset="0"/>
              </a:rPr>
              <a:t>   </a:t>
            </a:r>
            <a:r>
              <a:rPr lang="ru-RU" altLang="ru-RU" sz="28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</a:t>
            </a:r>
            <a:endParaRPr lang="ru-RU" altLang="ru-RU" sz="2400" b="0" dirty="0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995" y="735812"/>
            <a:ext cx="5941347" cy="3456384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369668" y="2083668"/>
            <a:ext cx="404664" cy="914399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440" y="1"/>
            <a:ext cx="61156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97658" y="-4297656"/>
            <a:ext cx="548681" cy="9144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1745" name="Text Box 1"/>
          <p:cNvSpPr txBox="1">
            <a:spLocks noChangeArrowheads="1"/>
          </p:cNvSpPr>
          <p:nvPr/>
        </p:nvSpPr>
        <p:spPr bwMode="auto">
          <a:xfrm>
            <a:off x="539552" y="4149725"/>
            <a:ext cx="7992888" cy="15742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tIns="64440" rIns="90000" bIns="46800">
            <a:spAutoFit/>
          </a:bodyPr>
          <a:lstStyle/>
          <a:p>
            <a:pPr algn="just" eaLnBrk="1" hangingPunct="1">
              <a:lnSpc>
                <a:spcPct val="95000"/>
              </a:lnSpc>
              <a:spcBef>
                <a:spcPts val="200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b="0" dirty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  </a:t>
            </a:r>
            <a:r>
              <a:rPr lang="ru-RU" altLang="ru-RU" sz="2400" b="0" dirty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Мордва называла свою землю Карго </a:t>
            </a:r>
            <a:r>
              <a:rPr lang="ru-RU" altLang="ru-RU" sz="2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мастор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 – журавлиная страна ( птица в мордовском   фольклоре – символ свободы, счастья),  которая была   частью древнего  финно-угорского 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</a:rPr>
              <a:t>государства.                                           </a:t>
            </a:r>
            <a:endParaRPr lang="ru-RU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6" charset="0"/>
            </a:endParaRPr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827088" y="692696"/>
            <a:ext cx="7713662" cy="72237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lIns="90000" tIns="46800" rIns="90000" bIns="46800">
            <a:spAutoFit/>
          </a:bodyPr>
          <a:lstStyle/>
          <a:p>
            <a:pPr algn="ctr" eaLnBrk="1" hangingPunct="1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Мордовский народ стал известен по письменным</a:t>
            </a:r>
          </a:p>
          <a:p>
            <a:pPr algn="ctr" eaLnBrk="1" hangingPunct="1">
              <a:lnSpc>
                <a:spcPct val="85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источникам с 6 века нашей эры</a:t>
            </a: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143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" name="Picture 2" descr="C:\Users\Оля\Desktop\image-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484784"/>
            <a:ext cx="4032448" cy="2620317"/>
          </a:xfrm>
          <a:prstGeom prst="rect">
            <a:avLst/>
          </a:prstGeom>
          <a:noFill/>
        </p:spPr>
      </p:pic>
      <p:pic>
        <p:nvPicPr>
          <p:cNvPr id="31747" name="Picture 3" descr="C:\Users\Оля\Desktop\image-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1484784"/>
            <a:ext cx="3319264" cy="2592288"/>
          </a:xfrm>
          <a:prstGeom prst="rect">
            <a:avLst/>
          </a:prstGeom>
          <a:noFill/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514350" cy="6858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29650" y="0"/>
            <a:ext cx="514350" cy="68802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97658" y="-3830114"/>
            <a:ext cx="548681" cy="8208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405672" y="2587216"/>
            <a:ext cx="404664" cy="8136904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" name="AutoShape 3"/>
          <p:cNvSpPr>
            <a:spLocks noGrp="1" noChangeArrowheads="1"/>
          </p:cNvSpPr>
          <p:nvPr>
            <p:ph type="title"/>
          </p:nvPr>
        </p:nvSpPr>
        <p:spPr bwMode="auto">
          <a:xfrm>
            <a:off x="683568" y="692696"/>
            <a:ext cx="2448272" cy="720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lIns="90000" tIns="46800" rIns="90000" bIns="46800" anchor="ctr">
            <a:normAutofit fontScale="90000"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b="1" dirty="0" err="1" smtClean="0">
                <a:solidFill>
                  <a:srgbClr val="000000"/>
                </a:solidFill>
                <a:latin typeface="Calibri" pitchFamily="32" charset="0"/>
              </a:rPr>
              <a:t>Эрьгеть</a:t>
            </a:r>
            <a:r>
              <a:rPr lang="ru-RU" sz="3200" b="1" dirty="0" smtClean="0">
                <a:solidFill>
                  <a:srgbClr val="000000"/>
                </a:solidFill>
                <a:latin typeface="Calibri" pitchFamily="32" charset="0"/>
              </a:rPr>
              <a:t>, </a:t>
            </a:r>
            <a:r>
              <a:rPr lang="ru-RU" sz="3200" b="1" dirty="0" err="1" smtClean="0">
                <a:solidFill>
                  <a:srgbClr val="000000"/>
                </a:solidFill>
                <a:latin typeface="Calibri" pitchFamily="32" charset="0"/>
              </a:rPr>
              <a:t>пилекст</a:t>
            </a:r>
            <a:endParaRPr lang="ru-RU" sz="3200" b="1" dirty="0">
              <a:solidFill>
                <a:srgbClr val="000000"/>
              </a:solidFill>
              <a:latin typeface="Calibri" pitchFamily="32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10800000" flipH="1">
            <a:off x="3419872" y="980728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AutoShape 3"/>
          <p:cNvSpPr txBox="1">
            <a:spLocks noChangeArrowheads="1"/>
          </p:cNvSpPr>
          <p:nvPr/>
        </p:nvSpPr>
        <p:spPr bwMode="auto">
          <a:xfrm>
            <a:off x="5292080" y="620688"/>
            <a:ext cx="3240360" cy="720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Бусы, сережки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  <p:sp>
        <p:nvSpPr>
          <p:cNvPr id="14" name="AutoShape 3"/>
          <p:cNvSpPr txBox="1">
            <a:spLocks noChangeArrowheads="1"/>
          </p:cNvSpPr>
          <p:nvPr/>
        </p:nvSpPr>
        <p:spPr bwMode="auto">
          <a:xfrm>
            <a:off x="683568" y="1556792"/>
            <a:ext cx="2448272" cy="720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 err="1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Панго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  <p:sp>
        <p:nvSpPr>
          <p:cNvPr id="15" name="Стрелка вправо 14"/>
          <p:cNvSpPr/>
          <p:nvPr/>
        </p:nvSpPr>
        <p:spPr>
          <a:xfrm rot="10800000" flipH="1" flipV="1">
            <a:off x="3491881" y="1772816"/>
            <a:ext cx="1368151" cy="360040"/>
          </a:xfrm>
          <a:prstGeom prst="rightArrow">
            <a:avLst>
              <a:gd name="adj1" fmla="val 50000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AutoShape 3"/>
          <p:cNvSpPr txBox="1">
            <a:spLocks noChangeArrowheads="1"/>
          </p:cNvSpPr>
          <p:nvPr/>
        </p:nvSpPr>
        <p:spPr bwMode="auto">
          <a:xfrm>
            <a:off x="5292080" y="1484784"/>
            <a:ext cx="3240360" cy="7200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2" charset="0"/>
                <a:ea typeface="+mj-ea"/>
                <a:cs typeface="+mj-cs"/>
              </a:rPr>
              <a:t>Головной</a:t>
            </a:r>
            <a:r>
              <a:rPr kumimoji="0" lang="ru-RU" sz="28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2" charset="0"/>
                <a:ea typeface="+mj-ea"/>
                <a:cs typeface="+mj-cs"/>
              </a:rPr>
              <a:t> убор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  <p:sp>
        <p:nvSpPr>
          <p:cNvPr id="17" name="AutoShape 3"/>
          <p:cNvSpPr txBox="1">
            <a:spLocks noChangeArrowheads="1"/>
          </p:cNvSpPr>
          <p:nvPr/>
        </p:nvSpPr>
        <p:spPr bwMode="auto">
          <a:xfrm>
            <a:off x="683568" y="2420888"/>
            <a:ext cx="2448272" cy="64807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 err="1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Пулай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3491880" y="2564904"/>
            <a:ext cx="13681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AutoShape 3"/>
          <p:cNvSpPr txBox="1">
            <a:spLocks noChangeArrowheads="1"/>
          </p:cNvSpPr>
          <p:nvPr/>
        </p:nvSpPr>
        <p:spPr bwMode="auto">
          <a:xfrm>
            <a:off x="5364088" y="2348880"/>
            <a:ext cx="3096344" cy="792088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Набедренное украшение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  <p:sp>
        <p:nvSpPr>
          <p:cNvPr id="20" name="AutoShape 3"/>
          <p:cNvSpPr txBox="1">
            <a:spLocks noChangeArrowheads="1"/>
          </p:cNvSpPr>
          <p:nvPr/>
        </p:nvSpPr>
        <p:spPr bwMode="auto">
          <a:xfrm>
            <a:off x="683568" y="3212976"/>
            <a:ext cx="2448272" cy="576064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noProof="0" dirty="0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Кушак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  <p:sp>
        <p:nvSpPr>
          <p:cNvPr id="21" name="AutoShape 3"/>
          <p:cNvSpPr txBox="1">
            <a:spLocks noChangeArrowheads="1"/>
          </p:cNvSpPr>
          <p:nvPr/>
        </p:nvSpPr>
        <p:spPr bwMode="auto">
          <a:xfrm>
            <a:off x="5364088" y="3212976"/>
            <a:ext cx="3096344" cy="504056"/>
          </a:xfrm>
          <a:prstGeom prst="roundRect">
            <a:avLst>
              <a:gd name="adj" fmla="val 18734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rmAutofit fontScale="8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noProof="0" dirty="0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Пояс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  <p:sp>
        <p:nvSpPr>
          <p:cNvPr id="22" name="Стрелка вправо 21"/>
          <p:cNvSpPr/>
          <p:nvPr/>
        </p:nvSpPr>
        <p:spPr>
          <a:xfrm>
            <a:off x="3563888" y="3356992"/>
            <a:ext cx="13681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AutoShape 3"/>
          <p:cNvSpPr txBox="1">
            <a:spLocks noChangeArrowheads="1"/>
          </p:cNvSpPr>
          <p:nvPr/>
        </p:nvSpPr>
        <p:spPr bwMode="auto">
          <a:xfrm>
            <a:off x="683568" y="3933056"/>
            <a:ext cx="2448272" cy="64807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noProof="0" dirty="0" err="1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Сюлгамо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  <p:sp>
        <p:nvSpPr>
          <p:cNvPr id="24" name="AutoShape 3"/>
          <p:cNvSpPr txBox="1">
            <a:spLocks noChangeArrowheads="1"/>
          </p:cNvSpPr>
          <p:nvPr/>
        </p:nvSpPr>
        <p:spPr bwMode="auto">
          <a:xfrm>
            <a:off x="5364088" y="3789040"/>
            <a:ext cx="3168352" cy="648072"/>
          </a:xfrm>
          <a:prstGeom prst="roundRect">
            <a:avLst>
              <a:gd name="adj" fmla="val 18734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Брошь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3563888" y="4077072"/>
            <a:ext cx="13681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AutoShape 3"/>
          <p:cNvSpPr txBox="1">
            <a:spLocks noChangeArrowheads="1"/>
          </p:cNvSpPr>
          <p:nvPr/>
        </p:nvSpPr>
        <p:spPr bwMode="auto">
          <a:xfrm>
            <a:off x="683568" y="4725144"/>
            <a:ext cx="2448272" cy="504056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Паля, </a:t>
            </a:r>
            <a:r>
              <a:rPr lang="ru-RU" sz="3200" b="1" dirty="0" err="1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панар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  <p:sp>
        <p:nvSpPr>
          <p:cNvPr id="27" name="AutoShape 3"/>
          <p:cNvSpPr txBox="1">
            <a:spLocks noChangeArrowheads="1"/>
          </p:cNvSpPr>
          <p:nvPr/>
        </p:nvSpPr>
        <p:spPr bwMode="auto">
          <a:xfrm>
            <a:off x="5364088" y="4581128"/>
            <a:ext cx="3096344" cy="504056"/>
          </a:xfrm>
          <a:prstGeom prst="roundRect">
            <a:avLst>
              <a:gd name="adj" fmla="val 18734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noProof="0" dirty="0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Платье, рубаха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  <p:sp>
        <p:nvSpPr>
          <p:cNvPr id="28" name="Стрелка вправо 27"/>
          <p:cNvSpPr/>
          <p:nvPr/>
        </p:nvSpPr>
        <p:spPr>
          <a:xfrm>
            <a:off x="3563888" y="4725144"/>
            <a:ext cx="1368152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AutoShape 3"/>
          <p:cNvSpPr txBox="1">
            <a:spLocks noChangeArrowheads="1"/>
          </p:cNvSpPr>
          <p:nvPr/>
        </p:nvSpPr>
        <p:spPr bwMode="auto">
          <a:xfrm>
            <a:off x="683568" y="5301208"/>
            <a:ext cx="2448272" cy="504056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noProof="0" dirty="0" err="1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Карть</a:t>
            </a:r>
            <a:r>
              <a:rPr lang="ru-RU" sz="3200" b="1" noProof="0" dirty="0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, </a:t>
            </a:r>
            <a:r>
              <a:rPr lang="ru-RU" sz="3200" b="1" noProof="0" dirty="0" err="1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кемть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  <p:sp>
        <p:nvSpPr>
          <p:cNvPr id="30" name="AutoShape 3"/>
          <p:cNvSpPr txBox="1">
            <a:spLocks noChangeArrowheads="1"/>
          </p:cNvSpPr>
          <p:nvPr/>
        </p:nvSpPr>
        <p:spPr bwMode="auto">
          <a:xfrm>
            <a:off x="5364088" y="5229200"/>
            <a:ext cx="3096344" cy="576064"/>
          </a:xfrm>
          <a:prstGeom prst="roundRect">
            <a:avLst>
              <a:gd name="adj" fmla="val 18734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Лапти, сапоги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  <p:sp>
        <p:nvSpPr>
          <p:cNvPr id="31" name="Стрелка вправо 30"/>
          <p:cNvSpPr/>
          <p:nvPr/>
        </p:nvSpPr>
        <p:spPr>
          <a:xfrm>
            <a:off x="3491880" y="5445224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AutoShape 3"/>
          <p:cNvSpPr txBox="1">
            <a:spLocks noChangeArrowheads="1"/>
          </p:cNvSpPr>
          <p:nvPr/>
        </p:nvSpPr>
        <p:spPr bwMode="auto">
          <a:xfrm>
            <a:off x="683568" y="5949280"/>
            <a:ext cx="2448272" cy="576064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dirty="0" err="1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Икельга</a:t>
            </a:r>
            <a:r>
              <a:rPr lang="ru-RU" sz="3200" b="1" dirty="0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 </a:t>
            </a:r>
            <a:r>
              <a:rPr lang="ru-RU" sz="3200" b="1" dirty="0" err="1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паця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  <p:sp>
        <p:nvSpPr>
          <p:cNvPr id="33" name="Стрелка вправо 32"/>
          <p:cNvSpPr/>
          <p:nvPr/>
        </p:nvSpPr>
        <p:spPr>
          <a:xfrm>
            <a:off x="3491880" y="6021288"/>
            <a:ext cx="1440160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AutoShape 3"/>
          <p:cNvSpPr txBox="1">
            <a:spLocks noChangeArrowheads="1"/>
          </p:cNvSpPr>
          <p:nvPr/>
        </p:nvSpPr>
        <p:spPr bwMode="auto">
          <a:xfrm>
            <a:off x="5364088" y="5877272"/>
            <a:ext cx="3096344" cy="576064"/>
          </a:xfrm>
          <a:prstGeom prst="roundRect">
            <a:avLst>
              <a:gd name="adj" fmla="val 18734"/>
            </a:avLst>
          </a:prstGeom>
          <a:gradFill rotWithShape="0">
            <a:gsLst>
              <a:gs pos="0">
                <a:srgbClr val="CFD6E5"/>
              </a:gs>
              <a:gs pos="100000">
                <a:srgbClr val="E6E6FF"/>
              </a:gs>
            </a:gsLst>
            <a:path path="shape">
              <a:fillToRect l="50000" t="50000" r="50000" b="50000"/>
            </a:path>
          </a:gradFill>
          <a:ln w="25560">
            <a:solidFill>
              <a:srgbClr val="385D8A"/>
            </a:solidFill>
            <a:miter lim="800000"/>
            <a:headEnd/>
            <a:tailEnd/>
          </a:ln>
        </p:spPr>
        <p:txBody>
          <a:bodyPr vert="horz" lIns="90000" tIns="46800" rIns="90000" bIns="4680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noProof="0" dirty="0" smtClean="0">
                <a:solidFill>
                  <a:srgbClr val="000000"/>
                </a:solidFill>
                <a:latin typeface="Calibri" pitchFamily="32" charset="0"/>
                <a:ea typeface="+mj-ea"/>
                <a:cs typeface="+mj-cs"/>
              </a:rPr>
              <a:t>Передник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2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6064</TotalTime>
  <Words>282</Words>
  <Application>Microsoft Office PowerPoint</Application>
  <PresentationFormat>Экран (4:3)</PresentationFormat>
  <Paragraphs>111</Paragraphs>
  <Slides>31</Slides>
  <Notes>21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Times New Roman</vt:lpstr>
      <vt:lpstr>Trebuchet MS</vt:lpstr>
      <vt:lpstr>Wingdings 2</vt:lpstr>
      <vt:lpstr>Тема Office</vt:lpstr>
      <vt:lpstr>Слайд</vt:lpstr>
      <vt:lpstr>Презентация PowerPoint</vt:lpstr>
      <vt:lpstr>Весе тесэ пурнавинек, Эрзянь кельсэ кортамо. Паро мельсэ карматано, Сермадомо, ловномо. </vt:lpstr>
      <vt:lpstr>Шумбрачи эйкакшт! Течи паро чись. Минь тынк марто вастовинек. Ёвтатано вейкенек-вейкенек шумбрачи ды паро арсемат.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Эрьгеть, пилекст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Продолжи предложения!</vt:lpstr>
      <vt:lpstr>Вастомазонок!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Ушодтано минь урок Ды минек весе анок -  Ручкась ды тетрадесь тесэ, Кортатано эрзянь кельсэ. </dc:title>
  <dc:creator>Оля</dc:creator>
  <cp:lastModifiedBy>Дом</cp:lastModifiedBy>
  <cp:revision>65</cp:revision>
  <dcterms:created xsi:type="dcterms:W3CDTF">2016-02-11T13:38:11Z</dcterms:created>
  <dcterms:modified xsi:type="dcterms:W3CDTF">2017-04-06T16:19:02Z</dcterms:modified>
</cp:coreProperties>
</file>