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9"/>
  </p:notesMasterIdLst>
  <p:sldIdLst>
    <p:sldId id="257" r:id="rId2"/>
    <p:sldId id="263" r:id="rId3"/>
    <p:sldId id="321" r:id="rId4"/>
    <p:sldId id="272" r:id="rId5"/>
    <p:sldId id="273" r:id="rId6"/>
    <p:sldId id="324" r:id="rId7"/>
    <p:sldId id="323" r:id="rId8"/>
    <p:sldId id="286" r:id="rId9"/>
    <p:sldId id="325" r:id="rId10"/>
    <p:sldId id="326" r:id="rId11"/>
    <p:sldId id="327" r:id="rId12"/>
    <p:sldId id="287" r:id="rId13"/>
    <p:sldId id="305" r:id="rId14"/>
    <p:sldId id="329" r:id="rId15"/>
    <p:sldId id="288" r:id="rId16"/>
    <p:sldId id="330" r:id="rId17"/>
    <p:sldId id="291" r:id="rId18"/>
    <p:sldId id="292" r:id="rId19"/>
    <p:sldId id="293" r:id="rId20"/>
    <p:sldId id="298" r:id="rId21"/>
    <p:sldId id="328" r:id="rId22"/>
    <p:sldId id="307" r:id="rId23"/>
    <p:sldId id="308" r:id="rId24"/>
    <p:sldId id="304" r:id="rId25"/>
    <p:sldId id="297" r:id="rId26"/>
    <p:sldId id="313" r:id="rId27"/>
    <p:sldId id="29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555" initials="5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40" autoAdjust="0"/>
    <p:restoredTop sz="94569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8FE4-EC3B-429E-B1DA-91EBBF38B60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5EF58-C2F8-4452-85F1-DD1E72296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.png"/><Relationship Id="rId3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6.png"/><Relationship Id="rId16" Type="http://schemas.openxmlformats.org/officeDocument/2006/relationships/image" Target="../media/image71.pn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15" Type="http://schemas.microsoft.com/office/2007/relationships/hdphoto" Target="../media/hdphoto1.wdp"/><Relationship Id="rId19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85728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МБДОУ №28  «</a:t>
            </a:r>
            <a:r>
              <a:rPr lang="ru-RU" sz="2400" dirty="0" err="1" smtClean="0">
                <a:solidFill>
                  <a:srgbClr val="7030A0"/>
                </a:solidFill>
              </a:rPr>
              <a:t>Умырзая</a:t>
            </a:r>
            <a:r>
              <a:rPr lang="ru-RU" sz="2400" dirty="0" smtClean="0">
                <a:solidFill>
                  <a:srgbClr val="7030A0"/>
                </a:solidFill>
              </a:rPr>
              <a:t>» </a:t>
            </a:r>
            <a:r>
              <a:rPr lang="ru-RU" sz="2400" dirty="0" err="1" smtClean="0">
                <a:solidFill>
                  <a:srgbClr val="7030A0"/>
                </a:solidFill>
              </a:rPr>
              <a:t>с.Бурметьево</a:t>
            </a:r>
            <a:r>
              <a:rPr lang="ru-RU" sz="2400" dirty="0" smtClean="0">
                <a:solidFill>
                  <a:srgbClr val="7030A0"/>
                </a:solidFill>
              </a:rPr>
              <a:t>» </a:t>
            </a:r>
            <a:r>
              <a:rPr lang="ru-RU" sz="2400" dirty="0" err="1" smtClean="0">
                <a:solidFill>
                  <a:srgbClr val="7030A0"/>
                </a:solidFill>
              </a:rPr>
              <a:t>Нурлатского</a:t>
            </a:r>
            <a:r>
              <a:rPr lang="ru-RU" sz="2400" dirty="0" smtClean="0">
                <a:solidFill>
                  <a:srgbClr val="7030A0"/>
                </a:solidFill>
              </a:rPr>
              <a:t> района Р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285728"/>
            <a:ext cx="8572560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МБДОУ №28  «</a:t>
            </a:r>
            <a:r>
              <a:rPr lang="ru-RU" sz="2400" b="1" dirty="0" err="1" smtClean="0">
                <a:solidFill>
                  <a:srgbClr val="C00000"/>
                </a:solidFill>
              </a:rPr>
              <a:t>Умырзая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  <a:r>
              <a:rPr lang="ru-RU" sz="2400" b="1" dirty="0" err="1" smtClean="0">
                <a:solidFill>
                  <a:srgbClr val="C00000"/>
                </a:solidFill>
              </a:rPr>
              <a:t>с.Бурметьево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  <a:r>
              <a:rPr lang="ru-RU" sz="2400" b="1" dirty="0" err="1" smtClean="0">
                <a:solidFill>
                  <a:srgbClr val="C00000"/>
                </a:solidFill>
              </a:rPr>
              <a:t>Нурлатского</a:t>
            </a:r>
            <a:r>
              <a:rPr lang="ru-RU" sz="2400" b="1" dirty="0" smtClean="0">
                <a:solidFill>
                  <a:srgbClr val="C00000"/>
                </a:solidFill>
              </a:rPr>
              <a:t> района РТ</a:t>
            </a:r>
          </a:p>
          <a:p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s://edu.tatar.ru/upload/organization/63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500174"/>
            <a:ext cx="4724344" cy="3357586"/>
          </a:xfrm>
          <a:prstGeom prst="rect">
            <a:avLst/>
          </a:prstGeom>
          <a:noFill/>
        </p:spPr>
      </p:pic>
      <p:pic>
        <p:nvPicPr>
          <p:cNvPr id="11" name="Рисунок 10" descr="DSCN1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1724" y="2952152"/>
            <a:ext cx="4046964" cy="314327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71472" y="5357826"/>
            <a:ext cx="414340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Презентация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из опыта работы воспитателя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</a:t>
            </a:r>
            <a:r>
              <a:rPr lang="ru-RU" sz="2400" b="1" dirty="0" err="1" smtClean="0">
                <a:solidFill>
                  <a:srgbClr val="C00000"/>
                </a:solidFill>
              </a:rPr>
              <a:t>Аглиуллиной</a:t>
            </a:r>
            <a:r>
              <a:rPr lang="ru-RU" sz="2400" b="1" dirty="0" smtClean="0">
                <a:solidFill>
                  <a:srgbClr val="C00000"/>
                </a:solidFill>
              </a:rPr>
              <a:t> Э.С.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43042" y="357166"/>
            <a:ext cx="6286544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зонирования и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гендерного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подхода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IMG_0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4071942"/>
            <a:ext cx="3714744" cy="2500330"/>
          </a:xfrm>
          <a:prstGeom prst="rect">
            <a:avLst/>
          </a:prstGeom>
        </p:spPr>
      </p:pic>
      <p:pic>
        <p:nvPicPr>
          <p:cNvPr id="5" name="Рисунок 4" descr="IMG_0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285860"/>
            <a:ext cx="3643338" cy="2428891"/>
          </a:xfrm>
          <a:prstGeom prst="rect">
            <a:avLst/>
          </a:prstGeom>
        </p:spPr>
      </p:pic>
      <p:pic>
        <p:nvPicPr>
          <p:cNvPr id="6" name="Рисунок 5" descr="IMG_07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071942"/>
            <a:ext cx="3857652" cy="2500330"/>
          </a:xfrm>
          <a:prstGeom prst="rect">
            <a:avLst/>
          </a:prstGeom>
        </p:spPr>
      </p:pic>
      <p:pic>
        <p:nvPicPr>
          <p:cNvPr id="7" name="Рисунок 6" descr="IMG_0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285860"/>
            <a:ext cx="378621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57290" y="357166"/>
            <a:ext cx="6500858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</a:t>
            </a:r>
            <a:endParaRPr lang="ru-RU" sz="3200" b="1" cap="sm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3929090" cy="2385561"/>
          </a:xfrm>
          <a:prstGeom prst="rect">
            <a:avLst/>
          </a:prstGeom>
        </p:spPr>
      </p:pic>
      <p:pic>
        <p:nvPicPr>
          <p:cNvPr id="6" name="Рисунок 5" descr="20170227_10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714876" y="1214422"/>
            <a:ext cx="4000528" cy="2408056"/>
          </a:xfrm>
          <a:prstGeom prst="rect">
            <a:avLst/>
          </a:prstGeom>
        </p:spPr>
      </p:pic>
      <p:pic>
        <p:nvPicPr>
          <p:cNvPr id="7" name="Рисунок 6" descr="20161110_100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857628"/>
            <a:ext cx="3929090" cy="2632063"/>
          </a:xfrm>
          <a:prstGeom prst="rect">
            <a:avLst/>
          </a:prstGeom>
        </p:spPr>
      </p:pic>
      <p:pic>
        <p:nvPicPr>
          <p:cNvPr id="9" name="Рисунок 8" descr="20160201_1047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786314" y="3857628"/>
            <a:ext cx="3929090" cy="26432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5" y="3857628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приеме у врача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214422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Встречаем гостей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1214422"/>
            <a:ext cx="2214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салоне красоты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86315" y="3857628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 На улице города»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419_095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786314" y="857232"/>
            <a:ext cx="4158450" cy="2643206"/>
          </a:xfrm>
          <a:prstGeom prst="rect">
            <a:avLst/>
          </a:prstGeom>
        </p:spPr>
      </p:pic>
      <p:pic>
        <p:nvPicPr>
          <p:cNvPr id="5" name="Рисунок 4" descr="20160419_100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643438" y="3684068"/>
            <a:ext cx="4214842" cy="2888203"/>
          </a:xfrm>
          <a:prstGeom prst="rect">
            <a:avLst/>
          </a:prstGeom>
        </p:spPr>
      </p:pic>
      <p:pic>
        <p:nvPicPr>
          <p:cNvPr id="6" name="Рисунок 5" descr="DSCN1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86190"/>
            <a:ext cx="4000528" cy="279733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14348" y="285728"/>
            <a:ext cx="7286676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DSCN18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857232"/>
            <a:ext cx="392905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201_104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857752" y="714356"/>
            <a:ext cx="3929090" cy="2714644"/>
          </a:xfrm>
          <a:prstGeom prst="rect">
            <a:avLst/>
          </a:prstGeom>
        </p:spPr>
      </p:pic>
      <p:pic>
        <p:nvPicPr>
          <p:cNvPr id="4" name="Рисунок 3" descr="IMG_0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4000528" cy="2643206"/>
          </a:xfrm>
          <a:prstGeom prst="rect">
            <a:avLst/>
          </a:prstGeom>
        </p:spPr>
      </p:pic>
      <p:pic>
        <p:nvPicPr>
          <p:cNvPr id="5" name="Рисунок 4" descr="IMG_0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143404" cy="2786058"/>
          </a:xfrm>
          <a:prstGeom prst="rect">
            <a:avLst/>
          </a:prstGeom>
        </p:spPr>
      </p:pic>
      <p:pic>
        <p:nvPicPr>
          <p:cNvPr id="6" name="Рисунок 5" descr="20170328_102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642918"/>
            <a:ext cx="4071966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43108" y="285728"/>
            <a:ext cx="5715008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Строительные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0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4071942"/>
            <a:ext cx="3857652" cy="2536025"/>
          </a:xfrm>
          <a:prstGeom prst="rect">
            <a:avLst/>
          </a:prstGeom>
        </p:spPr>
      </p:pic>
      <p:pic>
        <p:nvPicPr>
          <p:cNvPr id="5" name="Рисунок 4" descr="IMG_0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142984"/>
            <a:ext cx="3857652" cy="2643182"/>
          </a:xfrm>
          <a:prstGeom prst="rect">
            <a:avLst/>
          </a:prstGeom>
        </p:spPr>
      </p:pic>
      <p:pic>
        <p:nvPicPr>
          <p:cNvPr id="6" name="Рисунок 5" descr="IMG_0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000504"/>
            <a:ext cx="3857652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71538" y="285728"/>
            <a:ext cx="707236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Театрализованные, режиссёрские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20170227_095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3643338" cy="2428892"/>
          </a:xfrm>
          <a:prstGeom prst="rect">
            <a:avLst/>
          </a:prstGeom>
        </p:spPr>
      </p:pic>
      <p:pic>
        <p:nvPicPr>
          <p:cNvPr id="15" name="Рисунок 14" descr="20170227_101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929066"/>
            <a:ext cx="3571868" cy="2571768"/>
          </a:xfrm>
          <a:prstGeom prst="rect">
            <a:avLst/>
          </a:prstGeom>
        </p:spPr>
      </p:pic>
      <p:pic>
        <p:nvPicPr>
          <p:cNvPr id="16" name="Рисунок 15" descr="DSC01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857628"/>
            <a:ext cx="3643338" cy="2625323"/>
          </a:xfrm>
          <a:prstGeom prst="rect">
            <a:avLst/>
          </a:prstGeom>
        </p:spPr>
      </p:pic>
      <p:pic>
        <p:nvPicPr>
          <p:cNvPr id="6" name="Рисунок 5" descr="20160203_1041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1214422"/>
            <a:ext cx="3643338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330_071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28596" y="500042"/>
            <a:ext cx="4214842" cy="3000396"/>
          </a:xfrm>
          <a:prstGeom prst="rect">
            <a:avLst/>
          </a:prstGeom>
        </p:spPr>
      </p:pic>
      <p:pic>
        <p:nvPicPr>
          <p:cNvPr id="3" name="Рисунок 2" descr="20170330_071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57158" y="3786188"/>
            <a:ext cx="4286280" cy="2692859"/>
          </a:xfrm>
          <a:prstGeom prst="rect">
            <a:avLst/>
          </a:prstGeom>
        </p:spPr>
      </p:pic>
      <p:pic>
        <p:nvPicPr>
          <p:cNvPr id="4" name="Рисунок 3" descr="20151112_100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500042"/>
            <a:ext cx="3978230" cy="3000396"/>
          </a:xfrm>
          <a:prstGeom prst="rect">
            <a:avLst/>
          </a:prstGeom>
        </p:spPr>
      </p:pic>
      <p:pic>
        <p:nvPicPr>
          <p:cNvPr id="5" name="Рисунок 4" descr="DSCN1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786190"/>
            <a:ext cx="3786182" cy="26431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357422" y="285728"/>
            <a:ext cx="492922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20160811_082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714876" y="4000504"/>
            <a:ext cx="3786217" cy="2500330"/>
          </a:xfrm>
          <a:prstGeom prst="rect">
            <a:avLst/>
          </a:prstGeom>
        </p:spPr>
      </p:pic>
      <p:pic>
        <p:nvPicPr>
          <p:cNvPr id="5" name="Рисунок 4" descr="IMG_0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142984"/>
            <a:ext cx="4214842" cy="2714644"/>
          </a:xfrm>
          <a:prstGeom prst="rect">
            <a:avLst/>
          </a:prstGeom>
        </p:spPr>
      </p:pic>
      <p:pic>
        <p:nvPicPr>
          <p:cNvPr id="6" name="Рисунок 5" descr="20160819_082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596" y="4000504"/>
            <a:ext cx="3835283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00166" y="357166"/>
            <a:ext cx="635798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игры - соревнования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SCN1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4143380"/>
            <a:ext cx="3333741" cy="2500306"/>
          </a:xfrm>
          <a:prstGeom prst="rect">
            <a:avLst/>
          </a:prstGeom>
        </p:spPr>
      </p:pic>
      <p:pic>
        <p:nvPicPr>
          <p:cNvPr id="6" name="Рисунок 5" descr="DSC04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85860"/>
            <a:ext cx="3357586" cy="2428892"/>
          </a:xfrm>
          <a:prstGeom prst="rect">
            <a:avLst/>
          </a:prstGeom>
        </p:spPr>
      </p:pic>
      <p:pic>
        <p:nvPicPr>
          <p:cNvPr id="10" name="Рисунок 9" descr="20160208_0925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929066"/>
            <a:ext cx="3357586" cy="2500330"/>
          </a:xfrm>
          <a:prstGeom prst="rect">
            <a:avLst/>
          </a:prstGeom>
        </p:spPr>
      </p:pic>
      <p:pic>
        <p:nvPicPr>
          <p:cNvPr id="11" name="Рисунок 10" descr="20160224_1036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5357818" y="1428736"/>
            <a:ext cx="3571868" cy="2500330"/>
          </a:xfrm>
          <a:prstGeom prst="rect">
            <a:avLst/>
          </a:prstGeom>
        </p:spPr>
      </p:pic>
      <p:pic>
        <p:nvPicPr>
          <p:cNvPr id="13" name="Рисунок 12" descr="IMG_07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2428868"/>
            <a:ext cx="3000364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00166" y="357166"/>
            <a:ext cx="6072230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Народные, хороводные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pic>
        <p:nvPicPr>
          <p:cNvPr id="4" name="Рисунок 3" descr="20161121_095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786190"/>
            <a:ext cx="3859476" cy="2821782"/>
          </a:xfrm>
          <a:prstGeom prst="rect">
            <a:avLst/>
          </a:prstGeom>
        </p:spPr>
      </p:pic>
      <p:pic>
        <p:nvPicPr>
          <p:cNvPr id="5" name="Рисунок 4" descr="DSCN1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4071966" cy="2428892"/>
          </a:xfrm>
          <a:prstGeom prst="rect">
            <a:avLst/>
          </a:prstGeom>
        </p:spPr>
      </p:pic>
      <p:pic>
        <p:nvPicPr>
          <p:cNvPr id="6" name="Рисунок 5" descr="20160201_11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00034" y="3929066"/>
            <a:ext cx="3860402" cy="2643206"/>
          </a:xfrm>
          <a:prstGeom prst="rect">
            <a:avLst/>
          </a:prstGeom>
        </p:spPr>
      </p:pic>
      <p:pic>
        <p:nvPicPr>
          <p:cNvPr id="7" name="Рисунок 6" descr="DSCN26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214422"/>
            <a:ext cx="3929090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857233"/>
            <a:ext cx="56436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C00000"/>
                </a:solidFill>
                <a:latin typeface="Cambria" pitchFamily="18" charset="0"/>
              </a:rPr>
              <a:t>Игра как средство образовательной деятельности в условиях  ФГОС  ДО</a:t>
            </a:r>
            <a:endParaRPr lang="ru-RU" sz="44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285852" y="357166"/>
            <a:ext cx="642942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для развития моторики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IMG_0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428736"/>
            <a:ext cx="3786182" cy="2357454"/>
          </a:xfrm>
          <a:prstGeom prst="rect">
            <a:avLst/>
          </a:prstGeom>
        </p:spPr>
      </p:pic>
      <p:pic>
        <p:nvPicPr>
          <p:cNvPr id="13" name="Рисунок 12" descr="IMG_0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071942"/>
            <a:ext cx="3857651" cy="2428892"/>
          </a:xfrm>
          <a:prstGeom prst="rect">
            <a:avLst/>
          </a:prstGeom>
        </p:spPr>
      </p:pic>
      <p:pic>
        <p:nvPicPr>
          <p:cNvPr id="9" name="Рисунок 8" descr="20160201_1058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428736"/>
            <a:ext cx="3857652" cy="2406549"/>
          </a:xfrm>
          <a:prstGeom prst="rect">
            <a:avLst/>
          </a:prstGeom>
        </p:spPr>
      </p:pic>
      <p:pic>
        <p:nvPicPr>
          <p:cNvPr id="8" name="Рисунок 7" descr="20170328_104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786314" y="4071942"/>
            <a:ext cx="400235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330_070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786214" cy="2785524"/>
          </a:xfrm>
          <a:prstGeom prst="rect">
            <a:avLst/>
          </a:prstGeom>
        </p:spPr>
      </p:pic>
      <p:pic>
        <p:nvPicPr>
          <p:cNvPr id="3" name="Рисунок 2" descr="20170330_072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00562" y="500042"/>
            <a:ext cx="4357686" cy="2786082"/>
          </a:xfrm>
          <a:prstGeom prst="rect">
            <a:avLst/>
          </a:prstGeom>
        </p:spPr>
      </p:pic>
      <p:pic>
        <p:nvPicPr>
          <p:cNvPr id="4" name="Рисунок 3" descr="20170330_072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429124" y="3643314"/>
            <a:ext cx="4453246" cy="2857520"/>
          </a:xfrm>
          <a:prstGeom prst="rect">
            <a:avLst/>
          </a:prstGeom>
        </p:spPr>
      </p:pic>
      <p:pic>
        <p:nvPicPr>
          <p:cNvPr id="5" name="Рисунок 4" descr="IMG_07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3905245" cy="3000372"/>
          </a:xfrm>
          <a:prstGeom prst="rect">
            <a:avLst/>
          </a:prstGeom>
        </p:spPr>
      </p:pic>
      <p:pic>
        <p:nvPicPr>
          <p:cNvPr id="6" name="Рисунок 5" descr="20170330_0742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2285992"/>
            <a:ext cx="4357686" cy="26214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0166" y="285728"/>
            <a:ext cx="5929354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Самостоятельная игровая деятельность</a:t>
            </a:r>
          </a:p>
        </p:txBody>
      </p:sp>
      <p:pic>
        <p:nvPicPr>
          <p:cNvPr id="3" name="Рисунок 2" descr="20170217_102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4143372" cy="2492497"/>
          </a:xfrm>
          <a:prstGeom prst="rect">
            <a:avLst/>
          </a:prstGeom>
        </p:spPr>
      </p:pic>
      <p:pic>
        <p:nvPicPr>
          <p:cNvPr id="5" name="Рисунок 4" descr="DSCN3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929066"/>
            <a:ext cx="4143404" cy="2732480"/>
          </a:xfrm>
          <a:prstGeom prst="rect">
            <a:avLst/>
          </a:prstGeom>
        </p:spPr>
      </p:pic>
      <p:pic>
        <p:nvPicPr>
          <p:cNvPr id="6" name="Рисунок 5" descr="DSCN29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4000528" cy="2714620"/>
          </a:xfrm>
          <a:prstGeom prst="rect">
            <a:avLst/>
          </a:prstGeom>
        </p:spPr>
      </p:pic>
      <p:pic>
        <p:nvPicPr>
          <p:cNvPr id="7" name="Рисунок 6" descr="DSCN29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142984"/>
            <a:ext cx="4000496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715_100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929090" cy="2714644"/>
          </a:xfrm>
          <a:prstGeom prst="rect">
            <a:avLst/>
          </a:prstGeom>
        </p:spPr>
      </p:pic>
      <p:pic>
        <p:nvPicPr>
          <p:cNvPr id="3" name="Рисунок 2" descr="20160811_082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857752" y="500041"/>
            <a:ext cx="3929058" cy="2714644"/>
          </a:xfrm>
          <a:prstGeom prst="rect">
            <a:avLst/>
          </a:prstGeom>
        </p:spPr>
      </p:pic>
      <p:pic>
        <p:nvPicPr>
          <p:cNvPr id="4" name="Рисунок 3" descr="20160819_092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643314"/>
            <a:ext cx="4000496" cy="2786082"/>
          </a:xfrm>
          <a:prstGeom prst="rect">
            <a:avLst/>
          </a:prstGeom>
        </p:spPr>
      </p:pic>
      <p:pic>
        <p:nvPicPr>
          <p:cNvPr id="5" name="Рисунок 4" descr="20160811_1029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929190" y="3643872"/>
            <a:ext cx="3857652" cy="2785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214546" y="428604"/>
            <a:ext cx="5572164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для родителей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357430"/>
            <a:ext cx="1928826" cy="4070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214422"/>
            <a:ext cx="1928826" cy="367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1868" y="3429000"/>
            <a:ext cx="407196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389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357298"/>
            <a:ext cx="2113516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 descr="C:\Users\таня\Desktop\юля\P10405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357694"/>
            <a:ext cx="1283299" cy="150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4714876" y="324433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>
              <a:ln w="1905"/>
              <a:solidFill>
                <a:srgbClr val="F90B0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1200" b="1" dirty="0" smtClean="0">
              <a:ln w="1905"/>
              <a:solidFill>
                <a:srgbClr val="F90B0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12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Дидактические игры»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2928934"/>
            <a:ext cx="15001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900" b="1" dirty="0" smtClean="0">
                <a:solidFill>
                  <a:srgbClr val="0070C0"/>
                </a:solidFill>
              </a:rPr>
              <a:t>Консультация для родителей</a:t>
            </a:r>
            <a:endParaRPr lang="ru-RU" sz="9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4786314" y="2478282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70C0"/>
              </a:solidFill>
            </a:endParaRPr>
          </a:p>
          <a:p>
            <a:r>
              <a:rPr lang="ru-RU" sz="800" b="1" dirty="0" smtClean="0">
                <a:solidFill>
                  <a:srgbClr val="C00000"/>
                </a:solidFill>
              </a:rPr>
              <a:t>МБДОУ №28  «</a:t>
            </a:r>
            <a:r>
              <a:rPr lang="ru-RU" sz="800" b="1" dirty="0" err="1" smtClean="0">
                <a:solidFill>
                  <a:srgbClr val="C00000"/>
                </a:solidFill>
              </a:rPr>
              <a:t>Умырзая</a:t>
            </a:r>
            <a:r>
              <a:rPr lang="ru-RU" sz="800" b="1" dirty="0" smtClean="0">
                <a:solidFill>
                  <a:srgbClr val="C00000"/>
                </a:solidFill>
              </a:rPr>
              <a:t>» </a:t>
            </a:r>
            <a:r>
              <a:rPr lang="ru-RU" sz="800" b="1" dirty="0" err="1" smtClean="0">
                <a:solidFill>
                  <a:srgbClr val="C00000"/>
                </a:solidFill>
              </a:rPr>
              <a:t>с.Бурметьево</a:t>
            </a:r>
            <a:r>
              <a:rPr lang="ru-RU" sz="800" b="1" dirty="0" smtClean="0">
                <a:solidFill>
                  <a:srgbClr val="C00000"/>
                </a:solidFill>
              </a:rPr>
              <a:t>» </a:t>
            </a:r>
            <a:r>
              <a:rPr lang="ru-RU" sz="800" b="1" dirty="0" err="1" smtClean="0">
                <a:solidFill>
                  <a:srgbClr val="C00000"/>
                </a:solidFill>
              </a:rPr>
              <a:t>Нурлатского</a:t>
            </a:r>
            <a:r>
              <a:rPr lang="ru-RU" sz="800" b="1" dirty="0" smtClean="0">
                <a:solidFill>
                  <a:srgbClr val="C00000"/>
                </a:solidFill>
              </a:rPr>
              <a:t> района РТ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00892" y="1285860"/>
            <a:ext cx="185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70C0"/>
              </a:solidFill>
            </a:endParaRPr>
          </a:p>
          <a:p>
            <a:r>
              <a:rPr lang="ru-RU" sz="800" b="1" dirty="0" smtClean="0">
                <a:solidFill>
                  <a:srgbClr val="C00000"/>
                </a:solidFill>
              </a:rPr>
              <a:t>МБДОУ №28  «</a:t>
            </a:r>
            <a:r>
              <a:rPr lang="ru-RU" sz="800" b="1" dirty="0" err="1" smtClean="0">
                <a:solidFill>
                  <a:srgbClr val="C00000"/>
                </a:solidFill>
              </a:rPr>
              <a:t>Умырзая</a:t>
            </a:r>
            <a:r>
              <a:rPr lang="ru-RU" sz="800" b="1" dirty="0" smtClean="0">
                <a:solidFill>
                  <a:srgbClr val="C00000"/>
                </a:solidFill>
              </a:rPr>
              <a:t>» </a:t>
            </a:r>
            <a:r>
              <a:rPr lang="ru-RU" sz="800" b="1" dirty="0" err="1" smtClean="0">
                <a:solidFill>
                  <a:srgbClr val="C00000"/>
                </a:solidFill>
              </a:rPr>
              <a:t>с.Бурметьево</a:t>
            </a:r>
            <a:r>
              <a:rPr lang="ru-RU" sz="800" b="1" dirty="0" smtClean="0">
                <a:solidFill>
                  <a:srgbClr val="C00000"/>
                </a:solidFill>
              </a:rPr>
              <a:t>» </a:t>
            </a:r>
            <a:r>
              <a:rPr lang="ru-RU" sz="800" b="1" dirty="0" err="1" smtClean="0">
                <a:solidFill>
                  <a:srgbClr val="C00000"/>
                </a:solidFill>
              </a:rPr>
              <a:t>Нурлатского</a:t>
            </a:r>
            <a:r>
              <a:rPr lang="ru-RU" sz="800" b="1" dirty="0" smtClean="0">
                <a:solidFill>
                  <a:srgbClr val="C00000"/>
                </a:solidFill>
              </a:rPr>
              <a:t> района РТ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28860" y="1214423"/>
            <a:ext cx="200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7030A0"/>
              </a:solidFill>
            </a:endParaRPr>
          </a:p>
          <a:p>
            <a:r>
              <a:rPr lang="ru-RU" sz="800" b="1" dirty="0" smtClean="0">
                <a:solidFill>
                  <a:srgbClr val="7030A0"/>
                </a:solidFill>
              </a:rPr>
              <a:t>МБДОУ №28  «</a:t>
            </a:r>
            <a:r>
              <a:rPr lang="ru-RU" sz="800" b="1" dirty="0" err="1" smtClean="0">
                <a:solidFill>
                  <a:srgbClr val="7030A0"/>
                </a:solidFill>
              </a:rPr>
              <a:t>Умырзая</a:t>
            </a:r>
            <a:r>
              <a:rPr lang="ru-RU" sz="800" b="1" dirty="0" smtClean="0">
                <a:solidFill>
                  <a:srgbClr val="7030A0"/>
                </a:solidFill>
              </a:rPr>
              <a:t>» </a:t>
            </a:r>
            <a:r>
              <a:rPr lang="ru-RU" sz="800" b="1" dirty="0" err="1" smtClean="0">
                <a:solidFill>
                  <a:srgbClr val="7030A0"/>
                </a:solidFill>
              </a:rPr>
              <a:t>с.Бурметьево</a:t>
            </a:r>
            <a:r>
              <a:rPr lang="ru-RU" sz="800" b="1" dirty="0" smtClean="0">
                <a:solidFill>
                  <a:srgbClr val="7030A0"/>
                </a:solidFill>
              </a:rPr>
              <a:t>» </a:t>
            </a:r>
            <a:r>
              <a:rPr lang="ru-RU" sz="800" b="1" dirty="0" err="1" smtClean="0">
                <a:solidFill>
                  <a:srgbClr val="7030A0"/>
                </a:solidFill>
              </a:rPr>
              <a:t>Нурлатского</a:t>
            </a:r>
            <a:r>
              <a:rPr lang="ru-RU" sz="800" b="1" dirty="0" smtClean="0">
                <a:solidFill>
                  <a:srgbClr val="7030A0"/>
                </a:solidFill>
              </a:rPr>
              <a:t> района РТ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285720" y="2530353"/>
            <a:ext cx="1857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00B050"/>
                </a:solidFill>
              </a:rPr>
              <a:t>МБДОУ №28  «</a:t>
            </a:r>
            <a:r>
              <a:rPr lang="ru-RU" sz="800" b="1" dirty="0" err="1" smtClean="0">
                <a:solidFill>
                  <a:srgbClr val="00B050"/>
                </a:solidFill>
              </a:rPr>
              <a:t>Умырзая</a:t>
            </a:r>
            <a:r>
              <a:rPr lang="ru-RU" sz="800" b="1" dirty="0" smtClean="0">
                <a:solidFill>
                  <a:srgbClr val="00B050"/>
                </a:solidFill>
              </a:rPr>
              <a:t>» </a:t>
            </a:r>
            <a:r>
              <a:rPr lang="ru-RU" sz="800" b="1" dirty="0" err="1" smtClean="0">
                <a:solidFill>
                  <a:srgbClr val="00B050"/>
                </a:solidFill>
              </a:rPr>
              <a:t>с.Бурметьево</a:t>
            </a:r>
            <a:r>
              <a:rPr lang="ru-RU" sz="800" b="1" dirty="0" smtClean="0">
                <a:solidFill>
                  <a:srgbClr val="00B050"/>
                </a:solidFill>
              </a:rPr>
              <a:t>» </a:t>
            </a:r>
            <a:r>
              <a:rPr lang="ru-RU" sz="800" b="1" dirty="0" err="1" smtClean="0">
                <a:solidFill>
                  <a:srgbClr val="00B050"/>
                </a:solidFill>
              </a:rPr>
              <a:t>Нурлатского</a:t>
            </a:r>
            <a:r>
              <a:rPr lang="ru-RU" sz="800" b="1" dirty="0" smtClean="0">
                <a:solidFill>
                  <a:srgbClr val="00B050"/>
                </a:solidFill>
              </a:rPr>
              <a:t> района РТ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72330" y="2643182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Поиграем 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сказку дома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7" name="Picture 3" descr="Описание: C:\Users\Natasha\Desktop\дет.с\IMG_02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3357562"/>
            <a:ext cx="1154857" cy="89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000892" y="2143116"/>
            <a:ext cx="1643074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43174" y="1785926"/>
            <a:ext cx="1571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Консультация для родителей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3071810"/>
            <a:ext cx="16430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FF0000"/>
                </a:solidFill>
              </a:rPr>
              <a:t>Консультация для родителей</a:t>
            </a:r>
            <a:endParaRPr lang="ru-RU" sz="105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72330" y="1857364"/>
            <a:ext cx="1643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</a:rPr>
              <a:t>Консультация для родителей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3571876"/>
            <a:ext cx="1643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«Подвижные игры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286388"/>
            <a:ext cx="635506" cy="1011738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571737" y="2357430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«Пальчиковые игры»</a:t>
            </a:r>
            <a:endParaRPr lang="ru-RU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071810"/>
            <a:ext cx="665941" cy="582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071810"/>
            <a:ext cx="642941" cy="571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8" name="Объект 7"/>
          <p:cNvPicPr>
            <a:picLocks noChangeAspect="1"/>
          </p:cNvPicPr>
          <p:nvPr/>
        </p:nvPicPr>
        <p:blipFill rotWithShape="1">
          <a:blip r:embed="rId20" cstate="print">
            <a:extLst/>
          </a:blip>
          <a:srcRect t="3399" b="5380"/>
          <a:stretch/>
        </p:blipFill>
        <p:spPr>
          <a:xfrm>
            <a:off x="2643174" y="3786190"/>
            <a:ext cx="676006" cy="58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2428860" y="4500570"/>
            <a:ext cx="185738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err="1" smtClean="0">
                <a:solidFill>
                  <a:srgbClr val="0070C0"/>
                </a:solidFill>
              </a:rPr>
              <a:t>Воспитател</a:t>
            </a:r>
            <a:r>
              <a:rPr lang="ru-RU" sz="1050" dirty="0" smtClean="0">
                <a:solidFill>
                  <a:srgbClr val="0070C0"/>
                </a:solidFill>
              </a:rPr>
              <a:t>    </a:t>
            </a:r>
            <a:r>
              <a:rPr lang="ru-RU" sz="1050" dirty="0" err="1" smtClean="0">
                <a:solidFill>
                  <a:srgbClr val="0070C0"/>
                </a:solidFill>
              </a:rPr>
              <a:t>Аглиуллина</a:t>
            </a:r>
            <a:r>
              <a:rPr lang="ru-RU" sz="1050" dirty="0" smtClean="0">
                <a:solidFill>
                  <a:srgbClr val="0070C0"/>
                </a:solidFill>
              </a:rPr>
              <a:t> Э.С</a:t>
            </a:r>
            <a:r>
              <a:rPr lang="ru-RU" sz="105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14876" y="6000768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</a:rPr>
              <a:t>воспитатель  </a:t>
            </a:r>
            <a:r>
              <a:rPr lang="ru-RU" sz="1000" b="1" dirty="0" err="1" smtClean="0">
                <a:solidFill>
                  <a:srgbClr val="0070C0"/>
                </a:solidFill>
              </a:rPr>
              <a:t>Аглиуллина</a:t>
            </a:r>
            <a:r>
              <a:rPr lang="ru-RU" sz="1000" b="1" dirty="0" smtClean="0">
                <a:solidFill>
                  <a:srgbClr val="0070C0"/>
                </a:solidFill>
              </a:rPr>
              <a:t> Э.С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 rot="10800000" flipV="1">
            <a:off x="7215206" y="4696249"/>
            <a:ext cx="1428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воспитатель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   </a:t>
            </a:r>
            <a:r>
              <a:rPr lang="ru-RU" sz="1100" b="1" dirty="0" err="1" smtClean="0">
                <a:solidFill>
                  <a:srgbClr val="FF0000"/>
                </a:solidFill>
              </a:rPr>
              <a:t>Аглиуллина</a:t>
            </a:r>
            <a:r>
              <a:rPr lang="ru-RU" sz="1100" b="1" dirty="0" smtClean="0">
                <a:solidFill>
                  <a:srgbClr val="FF0000"/>
                </a:solidFill>
              </a:rPr>
              <a:t> Э.С.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71538" y="5829656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C00000"/>
                </a:solidFill>
              </a:rPr>
              <a:t>воспитатель</a:t>
            </a:r>
          </a:p>
          <a:p>
            <a:pPr algn="ctr"/>
            <a:r>
              <a:rPr lang="ru-RU" sz="900" dirty="0" smtClean="0">
                <a:solidFill>
                  <a:srgbClr val="C00000"/>
                </a:solidFill>
              </a:rPr>
              <a:t>   </a:t>
            </a:r>
            <a:r>
              <a:rPr lang="ru-RU" sz="900" dirty="0" err="1" smtClean="0">
                <a:solidFill>
                  <a:srgbClr val="C00000"/>
                </a:solidFill>
              </a:rPr>
              <a:t>Аглиуллина</a:t>
            </a:r>
            <a:r>
              <a:rPr lang="ru-RU" sz="900" dirty="0" smtClean="0">
                <a:solidFill>
                  <a:srgbClr val="C00000"/>
                </a:solidFill>
              </a:rPr>
              <a:t> Э.С.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642918"/>
            <a:ext cx="65008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Franklin Gothic Book" pitchFamily="34" charset="0"/>
              </a:rPr>
              <a:t>Результаты использования игр в работе.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Franklin Gothic Book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Дети легче усваивают и запоминают материал занятия;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Дети получают удовольствие от игры;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Проявляют желание повторить их в самостоятельной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деятельности;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В процессе игры дети приобретают специальные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знания, умения, навыки.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</a:rPr>
              <a:t>Повышается уровень развития у детей познавательной активности, творческих способностей.</a:t>
            </a:r>
            <a:endParaRPr lang="ru-RU" sz="2000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10800000" flipV="1">
            <a:off x="2000232" y="642918"/>
            <a:ext cx="5286412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357290" y="1170112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Усовершенствована предметно-развивающая среда</a:t>
            </a:r>
            <a:endParaRPr lang="ru-RU" sz="2000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571613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Родители познакомились с необходимой информацией игр с детьми дома</a:t>
            </a:r>
            <a:endParaRPr lang="ru-RU" sz="2000" dirty="0">
              <a:solidFill>
                <a:srgbClr val="002060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214554"/>
            <a:ext cx="678661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Заинтересовали родителей в том, что через  разнообразие игр формируется личность ребенка.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428728" y="2947956"/>
            <a:ext cx="66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Разучили с детьми много новых пальчиковых игр, дидактических игр, сюжетно- ролевых игр, подвижных игр для  развития их творческих способностей  </a:t>
            </a:r>
            <a:endParaRPr lang="ru-RU" sz="2000" dirty="0" smtClean="0">
              <a:solidFill>
                <a:srgbClr val="002060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1928794" y="3881334"/>
            <a:ext cx="5500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Положительная динамика всестороннего развития каждого ребенка через игру.</a:t>
            </a:r>
            <a:endParaRPr lang="ru-RU" sz="2000" dirty="0">
              <a:solidFill>
                <a:srgbClr val="002060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1071546"/>
            <a:ext cx="6215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заключении хочется сказать, что игра как психологическая проблема дает еще очень много фактов для научной мысли, еще много предстоит открыть ученым в этой области. Игра как проблема воспитания требует неустанных, каждодневных раздумий родителей, требует творчества и фантазии от воспитателей. Воспитание ребенка – это большая ответственность, большой труд и огромная творческая радость, дающая сознание полезности нашего существования на земле.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428604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428604"/>
            <a:ext cx="650085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Игра – ведущий вид деятельности детей </a:t>
            </a:r>
            <a:b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дошкольного возраста.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Игра – что может быть интересней и значимей </a:t>
            </a:r>
            <a:b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для ребенка?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Это и  радость, и познание, и творчество. Это то,</a:t>
            </a:r>
            <a:b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ради чего ребенок идет в детский сад</a:t>
            </a: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400" i="1" dirty="0" smtClean="0">
                <a:solidFill>
                  <a:schemeClr val="accent6"/>
                </a:solidFill>
                <a:latin typeface="Cambria" pitchFamily="18" charset="0"/>
              </a:rPr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2428868"/>
            <a:ext cx="5715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Cambria" pitchFamily="18" charset="0"/>
              </a:rPr>
              <a:t>Игра имеет важное значение в жизни ребенка, имеет тоже значение, какое у взрослого имеет деятельность работа, служба. Каков ребенок в игре, таким во многом он будет в работе. По этому воспитание будущего деятеля происходит, прежде всего, в игре...» </a:t>
            </a:r>
            <a:br>
              <a:rPr lang="ru-RU" i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Cambria" pitchFamily="18" charset="0"/>
              </a:rPr>
              <a:t>Так характеризовал роль детских игр известнейший в нашей стране педагог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Cambria" pitchFamily="18" charset="0"/>
              </a:rPr>
              <a:t>А.С. Макаренко "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428604"/>
            <a:ext cx="6786610" cy="435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C00000"/>
                </a:solidFill>
                <a:ea typeface="Calibri"/>
                <a:cs typeface="Times New Roman"/>
              </a:rPr>
              <a:t>Для развития ребенка игра дает: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Способность действовать в плане представлений, благодаря которому происходит развитие продуктивного воображения.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 Ориентироваться в сфере человеческих отношений;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Координировать свои действия с другими, постоянно изменяющаяся обстановка игры требует согласования усилий ее участников, что способствует развитию сотрудничества, общения между детьми;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4.Умение находить выходы из разнообразных жизненных ситуаций, гибкость, развитие психологической устойчивости, радостный и доброжелательный эмоциональный фон.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1571613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Arial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642918"/>
            <a:ext cx="628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Цель игровой терапии - не менять ребенка и не переделывать его, не учить его каким-то специальным поведенческим навыкам, а дать возможность “прожить” в игре волнующие его ситуации при полном внимании и сопереживании взрослого.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500042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    Педагогическая поддержка игры в свете ФГОС ДО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1000108"/>
            <a:ext cx="62865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«Требования к условиям реализации основной образовательной программы дошкольного образования»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 1. создание условий для свободного выбора детьми деятельности, участников совместной деятельности; 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2. поддержка детской инициативы и самостоятельности в разных видах деятельности (игровой, исследовательской, проектной, познавательной и т.д.); 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3.  поддержка спонтанной игры детей, ее обогащение, обеспечение игрового времени и пространства.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Это важнейшая часть работы педагогов, от реализации которой зависит успешное развитие ребенка, а значит - успешное формирование целевых ориентиров, то есть фактическая реализация ФГОС ДО.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571480"/>
            <a:ext cx="635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1" y="1714488"/>
            <a:ext cx="2857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1785926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928802"/>
            <a:ext cx="8572560" cy="47149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Задачи: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Обеспечить развитие у детей разносторонних представлений о действительности и умение использовать эти представления для создания новых сюжетов игр.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Способствовать возникновению в игре дружеских партнерских взаимоотношений и игровых объединений по интересам, приучать детей самостоятельно договариваться друг с другом, справедливо распределять роли и самим в этически приемлемой форме разрешать конфликты.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Обогащать речь детей, содействуя развертыванию ролевого диалога в играх;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Создать условия для совместной игровой деятельности детей и взрослых 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Развивать самостоятельность, инициативность, воображение и творчество в играх;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480" y="714356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Цель: раскрытие личности ребенка и  развитие его творческого потенциала посредством освоения игровой  деятельности.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2" descr="C:\Users\555\Desktop\красивые картинки\77a447fb42d983f2bc87bf8e09baf64b_i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3999" cy="685800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00166" y="714356"/>
            <a:ext cx="650085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Franklin Gothic Book" pitchFamily="34" charset="0"/>
                <a:ea typeface="Times New Roman" pitchFamily="18" charset="0"/>
                <a:cs typeface="Times New Roman" pitchFamily="18" charset="0"/>
              </a:rPr>
              <a:t>Условия развития игровой деятельности: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Franklin Gothic Boo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место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время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-руководство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-предметно- развивающая среда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-единые требования детского сада и семьи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8358246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построения предметно- пространственной среды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428736"/>
            <a:ext cx="1571636" cy="13573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/>
              <a:t>Гибкое зонирование, </a:t>
            </a:r>
            <a:r>
              <a:rPr lang="ru-RU" b="1" dirty="0" err="1" smtClean="0"/>
              <a:t>гендерный</a:t>
            </a:r>
            <a:r>
              <a:rPr lang="ru-RU" b="1" dirty="0" smtClean="0"/>
              <a:t> подход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3071810"/>
            <a:ext cx="1500198" cy="1285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/>
              <a:t>Открытость, доступность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4714884"/>
            <a:ext cx="1500198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 smtClean="0"/>
              <a:t>полифункциональность</a:t>
            </a:r>
            <a:endParaRPr lang="ru-RU" b="1" dirty="0"/>
          </a:p>
        </p:txBody>
      </p:sp>
      <p:pic>
        <p:nvPicPr>
          <p:cNvPr id="8" name="Рисунок 7" descr="20160129_130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285984" y="1285855"/>
            <a:ext cx="3143272" cy="2286017"/>
          </a:xfrm>
          <a:prstGeom prst="rect">
            <a:avLst/>
          </a:prstGeom>
        </p:spPr>
      </p:pic>
      <p:pic>
        <p:nvPicPr>
          <p:cNvPr id="12" name="Рисунок 11" descr="IMG_0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714752"/>
            <a:ext cx="3214710" cy="2571768"/>
          </a:xfrm>
          <a:prstGeom prst="rect">
            <a:avLst/>
          </a:prstGeom>
        </p:spPr>
      </p:pic>
      <p:pic>
        <p:nvPicPr>
          <p:cNvPr id="13" name="Рисунок 12" descr="IMG_0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285860"/>
            <a:ext cx="3214710" cy="2286016"/>
          </a:xfrm>
          <a:prstGeom prst="rect">
            <a:avLst/>
          </a:prstGeom>
        </p:spPr>
      </p:pic>
      <p:pic>
        <p:nvPicPr>
          <p:cNvPr id="10" name="Рисунок 9" descr="DSC04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3714752"/>
            <a:ext cx="314327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1173</TotalTime>
  <Words>692</Words>
  <PresentationFormat>Экран (4:3)</PresentationFormat>
  <Paragraphs>100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555</dc:creator>
  <cp:lastModifiedBy>555</cp:lastModifiedBy>
  <cp:revision>136</cp:revision>
  <dcterms:created xsi:type="dcterms:W3CDTF">2017-03-24T17:37:14Z</dcterms:created>
  <dcterms:modified xsi:type="dcterms:W3CDTF">2017-04-10T13:07:05Z</dcterms:modified>
</cp:coreProperties>
</file>