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0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8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8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5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8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3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31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57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2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9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3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5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9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08D712-C74C-4CF0-BD97-E88812565236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9BEB24-D40F-48E3-9999-253EF4CD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0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aif.ru/005/465/1a5f40fb85b43b1ab24944a8be631a5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004" y="267419"/>
            <a:ext cx="9882995" cy="1984075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Вопросы, которые ставят в </a:t>
            </a:r>
            <a:r>
              <a:rPr lang="ru-RU" sz="4000" b="1" i="1" dirty="0" smtClean="0"/>
              <a:t>тупик взрослых</a:t>
            </a:r>
            <a:br>
              <a:rPr lang="ru-RU" sz="4000" b="1" i="1" dirty="0" smtClean="0"/>
            </a:br>
            <a:r>
              <a:rPr lang="ru-RU" sz="4000" b="1" i="1" dirty="0" smtClean="0"/>
              <a:t>или вопросы о половом воспитании </a:t>
            </a:r>
            <a:br>
              <a:rPr lang="ru-RU" sz="4000" b="1" i="1" dirty="0" smtClean="0"/>
            </a:br>
            <a:r>
              <a:rPr lang="ru-RU" sz="4000" b="1" i="1" dirty="0" smtClean="0"/>
              <a:t>мальчиков и девочек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13804"/>
            <a:ext cx="9144000" cy="3666226"/>
          </a:xfrm>
        </p:spPr>
        <p:txBody>
          <a:bodyPr/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Подготовила педагог-психолог КЦО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Розыева Ольга Николаевна      </a:t>
            </a:r>
            <a:endParaRPr lang="ru-RU" dirty="0"/>
          </a:p>
        </p:txBody>
      </p:sp>
      <p:pic>
        <p:nvPicPr>
          <p:cNvPr id="4" name="Рисунок 3" descr="http://images.aif.ru/005/465/1a5f40fb85b43b1ab24944a8be631a5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7" y="3446888"/>
            <a:ext cx="3097530" cy="2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ловое воспитание дошкольник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6" y="3528204"/>
            <a:ext cx="2877934" cy="197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quot;неудобные вопросы&quot; полового воспитани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66" y="2251494"/>
            <a:ext cx="3281469" cy="2070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4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67106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должен знать ребенок-дошкольник?</a:t>
            </a:r>
          </a:p>
        </p:txBody>
      </p:sp>
      <p:pic>
        <p:nvPicPr>
          <p:cNvPr id="4" name="Объект 3" descr="что должен знать дошкольник о половом развитии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93" y="3571336"/>
            <a:ext cx="149236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797" y="1785668"/>
            <a:ext cx="8816196" cy="513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u="sng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Полноценное половое воспитание детей</a:t>
            </a: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дошкольного возраста подразумевает, что дети к моменту поступления в школу знакомы с понятиями и названиями органов половой сферы. </a:t>
            </a:r>
            <a:endParaRPr lang="en-US" sz="1600" dirty="0" smtClean="0">
              <a:solidFill>
                <a:srgbClr val="3F3F3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частности </a:t>
            </a:r>
            <a:r>
              <a:rPr lang="ru-RU" sz="1600" u="sng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</a:t>
            </a: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рекомендуют пояснить ребенку: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*Названия половых органов - влагалище, половые губы, клитор, яичники, матка, пенис, мошонка, яички, задний проход.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*Что зачатие происходит, когда семя мужчины соединяется с женской яйцеклеткой после полового акта.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*Что растет ребенок в животе в матке женщины.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*Что рождается ребенок через влагалище женщины.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*Основные сведения о ночных поллюциях и менструациях как о нормальных и здоровых процессах организма. </a:t>
            </a:r>
          </a:p>
          <a:p>
            <a:r>
              <a:rPr lang="ru-RU" sz="1600" dirty="0" smtClean="0">
                <a:solidFill>
                  <a:srgbClr val="3F3F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*Что нельзя поднимать на улице презервативы.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конечном итоге, мы знакомим деток не только с физиологией, </a:t>
            </a:r>
            <a:r>
              <a:rPr lang="ru-RU" b="1" dirty="0" smtClean="0"/>
              <a:t>но с </a:t>
            </a:r>
            <a:r>
              <a:rPr lang="ru-RU" b="1" dirty="0"/>
              <a:t>понятиями нравственности и морали, половой гигиены, помогаем осознать понятия </a:t>
            </a:r>
            <a:endParaRPr lang="ru-RU" b="1" dirty="0" smtClean="0"/>
          </a:p>
          <a:p>
            <a:pPr algn="ctr"/>
            <a:r>
              <a:rPr lang="ru-RU" b="1" dirty="0" smtClean="0"/>
              <a:t>заботы </a:t>
            </a:r>
            <a:r>
              <a:rPr lang="ru-RU" b="1" dirty="0"/>
              <a:t>и любви.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3771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И еще раз о роли взрослых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64566"/>
            <a:ext cx="10005203" cy="47113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Как видим, круг "семья - улица" замкнулся на </a:t>
            </a:r>
            <a:r>
              <a:rPr lang="ru-RU" dirty="0" smtClean="0"/>
              <a:t>ребенке….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-к </a:t>
            </a:r>
            <a:r>
              <a:rPr lang="ru-RU" dirty="0"/>
              <a:t>эмоциональной неустойчивости ребенка, мешающей его </a:t>
            </a:r>
            <a:r>
              <a:rPr lang="ru-RU" dirty="0" smtClean="0"/>
              <a:t>общению и формированию </a:t>
            </a:r>
            <a:r>
              <a:rPr lang="ru-RU" dirty="0"/>
              <a:t>нормальных отношений в детском обществе и со </a:t>
            </a:r>
            <a:r>
              <a:rPr lang="ru-RU" dirty="0" smtClean="0"/>
              <a:t>взрослыми</a:t>
            </a:r>
          </a:p>
          <a:p>
            <a:pPr marL="0" indent="0">
              <a:buNone/>
            </a:pPr>
            <a:r>
              <a:rPr lang="ru-RU" dirty="0" smtClean="0"/>
              <a:t>-может </a:t>
            </a:r>
            <a:r>
              <a:rPr lang="ru-RU" dirty="0"/>
              <a:t>провоцировать патологическую робость, застенчивость, </a:t>
            </a:r>
            <a:r>
              <a:rPr lang="ru-RU" dirty="0" smtClean="0"/>
              <a:t>некоммуникабельность</a:t>
            </a:r>
          </a:p>
          <a:p>
            <a:pPr marL="0" indent="0">
              <a:buNone/>
            </a:pPr>
            <a:r>
              <a:rPr lang="ru-RU" dirty="0" smtClean="0"/>
              <a:t>-агрессивность</a:t>
            </a:r>
            <a:r>
              <a:rPr lang="ru-RU" dirty="0"/>
              <a:t>, неадекватность реакций, постоянную </a:t>
            </a:r>
            <a:r>
              <a:rPr lang="ru-RU" dirty="0" err="1" smtClean="0"/>
              <a:t>сверхвозбудимость</a:t>
            </a:r>
            <a:r>
              <a:rPr lang="ru-RU" dirty="0" smtClean="0"/>
              <a:t> и т.д.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То </a:t>
            </a:r>
            <a:r>
              <a:rPr lang="ru-RU" dirty="0"/>
              <a:t>есть отягощающие развитие ребенка </a:t>
            </a:r>
            <a:r>
              <a:rPr lang="ru-RU" b="1" dirty="0"/>
              <a:t>факторы</a:t>
            </a:r>
            <a:r>
              <a:rPr lang="ru-RU" dirty="0"/>
              <a:t> как психического,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так </a:t>
            </a:r>
            <a:r>
              <a:rPr lang="ru-RU" dirty="0"/>
              <a:t>и нравственного </a:t>
            </a:r>
            <a:r>
              <a:rPr lang="ru-RU" dirty="0" smtClean="0"/>
              <a:t>плана</a:t>
            </a:r>
          </a:p>
          <a:p>
            <a:pPr marL="0" indent="0">
              <a:buNone/>
            </a:pPr>
            <a:r>
              <a:rPr lang="ru-RU" dirty="0"/>
              <a:t>Детское любопытство следует удовлетворять </a:t>
            </a:r>
            <a:r>
              <a:rPr lang="ru-RU" dirty="0" smtClean="0"/>
              <a:t>спокойно, </a:t>
            </a:r>
            <a:r>
              <a:rPr lang="ru-RU" dirty="0"/>
              <a:t>отвечать на все вопросы ребенка, используя необходимые примеры из книг и жизни.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05774"/>
            <a:ext cx="9601196" cy="497009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В 5-6 </a:t>
            </a:r>
            <a:r>
              <a:rPr lang="ru-RU" sz="3600" dirty="0"/>
              <a:t>лет выраженный до этого интерес к анатомическим различиям полов часто </a:t>
            </a:r>
            <a:r>
              <a:rPr lang="ru-RU" sz="3600" dirty="0" smtClean="0"/>
              <a:t>исчезает</a:t>
            </a:r>
            <a:endParaRPr lang="en-US" sz="3600" dirty="0" smtClean="0"/>
          </a:p>
          <a:p>
            <a:pPr marL="0" indent="0" algn="ctr">
              <a:buNone/>
            </a:pPr>
            <a:r>
              <a:rPr lang="ru-RU" sz="3600" dirty="0" smtClean="0"/>
              <a:t> (при правильном поведении взрослых), </a:t>
            </a:r>
            <a:r>
              <a:rPr lang="ru-RU" sz="3600" dirty="0"/>
              <a:t>сменяясь вопросами о детстве родителей и выражением желания иметь брата или сестру и своих детей, когда вырастет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endParaRPr lang="ru-RU" sz="3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42" y="3881886"/>
            <a:ext cx="2604715" cy="22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59" y="957532"/>
            <a:ext cx="9627080" cy="49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0498"/>
            <a:ext cx="9601196" cy="5175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Младший дошкольный возраст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414733"/>
            <a:ext cx="9601196" cy="4494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Период </a:t>
            </a:r>
            <a:r>
              <a:rPr lang="ru-RU" sz="3600" dirty="0"/>
              <a:t>активного проявления любознательности ребенка.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Ребенку </a:t>
            </a:r>
            <a:r>
              <a:rPr lang="ru-RU" sz="3600" dirty="0"/>
              <a:t>интересно </a:t>
            </a:r>
            <a:r>
              <a:rPr lang="ru-RU" sz="3600" dirty="0" smtClean="0"/>
              <a:t>все…Он </a:t>
            </a:r>
            <a:r>
              <a:rPr lang="ru-RU" sz="3600" dirty="0"/>
              <a:t>делает открытия, которые позволяют ему чувствовать </a:t>
            </a:r>
            <a:r>
              <a:rPr lang="ru-RU" sz="3600" u="sng" dirty="0"/>
              <a:t>свою значимость</a:t>
            </a: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98" y="3929519"/>
            <a:ext cx="3209027" cy="2193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1" y="3928748"/>
            <a:ext cx="3297124" cy="21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</a:t>
            </a:r>
            <a:r>
              <a:rPr lang="ru-RU" b="1" dirty="0"/>
              <a:t>правила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полового воспитания </a:t>
            </a:r>
            <a:r>
              <a:rPr lang="ru-RU" b="1" dirty="0"/>
              <a:t>детей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дошкольного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48335" cy="33189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Главное, что требуется от родителей в случае появления «неудобных» вопросов или ситуаций – это естественность поведения, готовность </a:t>
            </a:r>
            <a:r>
              <a:rPr lang="ru-RU" sz="3200" dirty="0" smtClean="0"/>
              <a:t>исчерпывающе </a:t>
            </a:r>
            <a:r>
              <a:rPr lang="ru-RU" sz="3200" dirty="0"/>
              <a:t>на все ответить, умение объяснить </a:t>
            </a:r>
            <a:r>
              <a:rPr lang="ru-RU" sz="3200" dirty="0" smtClean="0"/>
              <a:t>все </a:t>
            </a:r>
            <a:r>
              <a:rPr lang="ru-RU" sz="3200" dirty="0"/>
              <a:t>без страха и стыда</a:t>
            </a:r>
            <a:r>
              <a:rPr lang="ru-RU" sz="3200" dirty="0" smtClean="0"/>
              <a:t>.</a:t>
            </a:r>
          </a:p>
          <a:p>
            <a:pPr marL="0" indent="0" algn="ctr">
              <a:buNone/>
            </a:pPr>
            <a:r>
              <a:rPr lang="ru-RU" sz="3200" b="1" dirty="0" smtClean="0"/>
              <a:t>Удовлетворить </a:t>
            </a:r>
            <a:r>
              <a:rPr lang="ru-RU" sz="3200" b="1" dirty="0"/>
              <a:t>детское любопытство и в то же время не травмировать очень ранимую детскую психику.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3" y="621240"/>
            <a:ext cx="12858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104181"/>
            <a:ext cx="9601196" cy="8885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правильно отвечать на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неудобные» вопросы?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Ваши </a:t>
            </a:r>
            <a:r>
              <a:rPr lang="ru-RU" dirty="0"/>
              <a:t>ответы должны быть правдивыми по содержанию, объективными и научными. 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Общение детей и родителей, как правило, в семье </a:t>
            </a:r>
            <a:r>
              <a:rPr lang="ru-RU" u="sng" dirty="0"/>
              <a:t>ведется детским </a:t>
            </a:r>
            <a:r>
              <a:rPr lang="ru-RU" u="sng" dirty="0" smtClean="0"/>
              <a:t>языком.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Рано или поздно все вымышленное непременно столкнется с реальностью, уточнится и дополнится уличным «образованием». </a:t>
            </a:r>
          </a:p>
          <a:p>
            <a:pPr marL="0" indent="0">
              <a:buNone/>
            </a:pPr>
            <a:r>
              <a:rPr lang="ru-RU" dirty="0" smtClean="0"/>
              <a:t>4. Как только произойдет замена уличными, </a:t>
            </a:r>
            <a:r>
              <a:rPr lang="ru-RU" dirty="0"/>
              <a:t>«</a:t>
            </a:r>
            <a:r>
              <a:rPr lang="ru-RU" dirty="0" smtClean="0"/>
              <a:t>взрослыми» терминами, то  </a:t>
            </a:r>
            <a:r>
              <a:rPr lang="ru-RU" dirty="0"/>
              <a:t>уже в младшем школьном возрасте стоит познакомить ребенка с </a:t>
            </a:r>
            <a:r>
              <a:rPr lang="ru-RU" u="sng" dirty="0"/>
              <a:t>научными медицинскими названиями</a:t>
            </a:r>
            <a:r>
              <a:rPr lang="ru-RU" dirty="0"/>
              <a:t> мужских и женских гениталий – пусть он учит улицу, а не улица его.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0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93630"/>
            <a:ext cx="9601196" cy="50822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5.</a:t>
            </a:r>
            <a:r>
              <a:rPr lang="ru-RU" dirty="0"/>
              <a:t> </a:t>
            </a:r>
            <a:r>
              <a:rPr lang="ru-RU" dirty="0" smtClean="0"/>
              <a:t>С </a:t>
            </a:r>
            <a:r>
              <a:rPr lang="ru-RU" dirty="0"/>
              <a:t>раннего детства </a:t>
            </a:r>
            <a:r>
              <a:rPr lang="ru-RU" dirty="0" smtClean="0"/>
              <a:t>постарайтесь сформировать </a:t>
            </a:r>
            <a:r>
              <a:rPr lang="ru-RU" dirty="0"/>
              <a:t>у дочери или сына </a:t>
            </a:r>
            <a:r>
              <a:rPr lang="ru-RU" u="sng" dirty="0"/>
              <a:t>представление о законе продолжения</a:t>
            </a:r>
            <a:r>
              <a:rPr lang="ru-RU" dirty="0"/>
              <a:t> рода, которому в обязательном </a:t>
            </a:r>
            <a:r>
              <a:rPr lang="ru-RU" dirty="0" smtClean="0"/>
              <a:t>порядке </a:t>
            </a:r>
            <a:r>
              <a:rPr lang="ru-RU" dirty="0"/>
              <a:t>подчиняется все, без исключения, живое на Земле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/>
              <a:t>Половое воспитание мальчиков и </a:t>
            </a:r>
            <a:r>
              <a:rPr lang="ru-RU" dirty="0" smtClean="0"/>
              <a:t>девочек </a:t>
            </a:r>
            <a:r>
              <a:rPr lang="ru-RU" dirty="0"/>
              <a:t>в младшем возрасте </a:t>
            </a:r>
            <a:r>
              <a:rPr lang="ru-RU" u="sng" dirty="0"/>
              <a:t>отличается мало</a:t>
            </a:r>
            <a:r>
              <a:rPr lang="ru-RU" dirty="0"/>
              <a:t>, потому что детей, как правило, интересует одно и то же.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Ответы </a:t>
            </a:r>
            <a:r>
              <a:rPr lang="ru-RU" dirty="0"/>
              <a:t>в обоих случаях </a:t>
            </a:r>
            <a:r>
              <a:rPr lang="ru-RU" u="sng" dirty="0"/>
              <a:t>должны быть доступными для понимания детьми</a:t>
            </a:r>
            <a:r>
              <a:rPr lang="ru-RU" dirty="0"/>
              <a:t>, только так </a:t>
            </a:r>
            <a:r>
              <a:rPr lang="ru-RU" dirty="0" smtClean="0"/>
              <a:t>они </a:t>
            </a:r>
            <a:r>
              <a:rPr lang="ru-RU" dirty="0"/>
              <a:t>не вызовут дополнительных вопросов.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Запомните: ребенку нужно давать только те ответы, которые его интересуют в конкретный момент, говоря исключительно о том, что он спрашивает. Лаконично, сжато и однозначно.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4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93631"/>
            <a:ext cx="9601196" cy="40544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Осознание </a:t>
            </a:r>
            <a:r>
              <a:rPr lang="ru-RU" b="1" dirty="0"/>
              <a:t>половой принадлежности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28469"/>
            <a:ext cx="9601196" cy="4547400"/>
          </a:xfrm>
        </p:spPr>
        <p:txBody>
          <a:bodyPr>
            <a:normAutofit/>
          </a:bodyPr>
          <a:lstStyle/>
          <a:p>
            <a:r>
              <a:rPr lang="ru-RU" dirty="0" smtClean="0"/>
              <a:t>В 4-5 летнем </a:t>
            </a:r>
            <a:r>
              <a:rPr lang="ru-RU" dirty="0"/>
              <a:t>возрасте появляется стойкое представление о том, что «Я – девочка», или «Я – мальчик», осознанное понимание поведенческих норм, выбор соответствующих полу ролей в сюжетно-ролевых играх.</a:t>
            </a:r>
          </a:p>
          <a:p>
            <a:r>
              <a:rPr lang="ru-RU" dirty="0"/>
              <a:t> </a:t>
            </a:r>
            <a:r>
              <a:rPr lang="ru-RU" dirty="0" smtClean="0"/>
              <a:t>Если </a:t>
            </a:r>
            <a:r>
              <a:rPr lang="ru-RU" dirty="0"/>
              <a:t>присутствует нормальное половое, сексуальное воспитание, то в 7-8 лет у ребенка появляется собственная линия поведения, соответствующая моральным </a:t>
            </a:r>
            <a:r>
              <a:rPr lang="ru-RU" dirty="0" smtClean="0"/>
              <a:t>и </a:t>
            </a:r>
            <a:r>
              <a:rPr lang="ru-RU" dirty="0"/>
              <a:t>физическим нормам и требованиям.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Присмотритесь </a:t>
            </a:r>
            <a:r>
              <a:rPr lang="ru-RU" dirty="0"/>
              <a:t>к своим детям повнимательнее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  <a:r>
              <a:rPr lang="ru-RU" dirty="0"/>
              <a:t>У вас ничего не вызывает обеспокоенности? </a:t>
            </a:r>
          </a:p>
          <a:p>
            <a:endParaRPr lang="ru-RU" dirty="0"/>
          </a:p>
        </p:txBody>
      </p:sp>
      <p:pic>
        <p:nvPicPr>
          <p:cNvPr id="4" name="Рисунок 3" descr="осознание ребенком половой принадлежнос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06" y="3899139"/>
            <a:ext cx="2803585" cy="197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9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671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Неутомимые </a:t>
            </a:r>
            <a:r>
              <a:rPr lang="ru-RU" b="1" dirty="0"/>
              <a:t>исследователи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54347"/>
            <a:ext cx="9601196" cy="452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Ваши взаимоотношения между собой, роли в семье, манеры общения, поведения являются </a:t>
            </a:r>
            <a:r>
              <a:rPr lang="ru-RU" sz="2800" u="sng" dirty="0"/>
              <a:t>первой моделью полового поведения</a:t>
            </a:r>
            <a:r>
              <a:rPr lang="ru-RU" sz="2800" dirty="0"/>
              <a:t> женщины или </a:t>
            </a:r>
            <a:r>
              <a:rPr lang="ru-RU" sz="2800" dirty="0" smtClean="0"/>
              <a:t>мужчины</a:t>
            </a:r>
            <a:r>
              <a:rPr lang="ru-RU" sz="2800" dirty="0"/>
              <a:t>, которую познает малыш и стремится наследовать</a:t>
            </a:r>
            <a:r>
              <a:rPr lang="ru-RU" sz="2800" dirty="0" smtClean="0"/>
              <a:t>.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           Любознательные </a:t>
            </a:r>
            <a:r>
              <a:rPr lang="ru-RU" sz="2800" dirty="0"/>
              <a:t>и наблюдательные малыши часто не </a:t>
            </a:r>
            <a:r>
              <a:rPr lang="ru-RU" sz="2800" dirty="0" smtClean="0"/>
              <a:t>  понимают</a:t>
            </a:r>
            <a:r>
              <a:rPr lang="ru-RU" sz="2800" dirty="0"/>
              <a:t>, о чем идет речь взрослых, </a:t>
            </a:r>
            <a:endParaRPr lang="ru-RU" sz="2800" dirty="0" smtClean="0"/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но </a:t>
            </a:r>
            <a:r>
              <a:rPr lang="ru-RU" sz="2800" dirty="0"/>
              <a:t>отлично </a:t>
            </a:r>
            <a:r>
              <a:rPr lang="ru-RU" sz="2800" u="sng" dirty="0"/>
              <a:t>улавливают интонации</a:t>
            </a:r>
            <a:r>
              <a:rPr lang="ru-RU" sz="2800" dirty="0"/>
              <a:t> матери и отца.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       </a:t>
            </a:r>
          </a:p>
          <a:p>
            <a:pPr marL="0" indent="0" algn="ctr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Поэтому</a:t>
            </a:r>
            <a:r>
              <a:rPr lang="ru-RU" sz="2800" b="1" dirty="0"/>
              <a:t>, думайте, о чем говорите, и что делаете</a:t>
            </a:r>
            <a:r>
              <a:rPr lang="ru-RU" sz="28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8" y="3547982"/>
            <a:ext cx="1282439" cy="25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16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Половая осведомленность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52755"/>
            <a:ext cx="9601196" cy="432311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i="1" dirty="0"/>
              <a:t>1. Ребенок до 2-3 лет интересуется собственным телом, в том числе половыми органами. При этом выясняют признаки отличия девочек и мальчиков, женщин и мужчин. 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2. У детей 3-4 лет - возникают вопросы, откуда дети берутся, где они раньше были, почему бывают такие огромные животы у женщин? 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3. Детям 5-6 лет – интересно, как дети попадают к матери в живот, каким образом выходят оттуда? Как они там растут? 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4. Младшего школьника в 6-8 лет, - волнует, какая роль папы в появлении ребенка в семье? Почему детки похожи на своих родителей или братьев/сестер? Могут ли у детей рождаться дети?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b="1" dirty="0"/>
              <a:t>Ответы давать нужно сразу, коротко, четко, </a:t>
            </a:r>
            <a:r>
              <a:rPr lang="ru-RU" b="1" dirty="0" smtClean="0"/>
              <a:t>понятно, корректно и правду.  </a:t>
            </a:r>
            <a:endParaRPr lang="ru-RU" b="1" dirty="0"/>
          </a:p>
          <a:p>
            <a:pPr marL="0" lvl="0" indent="0" algn="ctr">
              <a:buNone/>
            </a:pPr>
            <a:r>
              <a:rPr lang="ru-RU" b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92038"/>
            <a:ext cx="9601197" cy="40544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</a:t>
            </a:r>
            <a:r>
              <a:rPr lang="ru-RU" b="1" dirty="0" err="1" smtClean="0"/>
              <a:t>амые</a:t>
            </a:r>
            <a:r>
              <a:rPr lang="ru-RU" b="1" dirty="0" smtClean="0"/>
              <a:t> </a:t>
            </a:r>
            <a:r>
              <a:rPr lang="ru-RU" b="1" dirty="0" smtClean="0"/>
              <a:t>распространённые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детские </a:t>
            </a:r>
            <a:r>
              <a:rPr lang="ru-RU" b="1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20174"/>
            <a:ext cx="7960742" cy="36058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Вопрос: «</a:t>
            </a:r>
            <a:r>
              <a:rPr lang="ru-RU" i="1" dirty="0"/>
              <a:t>Почему я мальчик, а сестра - девочка?» </a:t>
            </a:r>
            <a:r>
              <a:rPr lang="ru-RU" i="1" dirty="0" smtClean="0"/>
              <a:t>Ответ: </a:t>
            </a:r>
            <a:r>
              <a:rPr lang="ru-RU" i="1" dirty="0" smtClean="0"/>
              <a:t>«</a:t>
            </a:r>
            <a:r>
              <a:rPr lang="ru-RU" i="1" dirty="0"/>
              <a:t>О</a:t>
            </a:r>
            <a:r>
              <a:rPr lang="ru-RU" i="1" dirty="0" smtClean="0"/>
              <a:t>н</a:t>
            </a:r>
            <a:r>
              <a:rPr lang="ru-RU" b="1" dirty="0" smtClean="0"/>
              <a:t>  </a:t>
            </a:r>
            <a:r>
              <a:rPr lang="ru-RU" i="1" dirty="0"/>
              <a:t>родился точно таким, как папа, а сестренка - как </a:t>
            </a:r>
            <a:r>
              <a:rPr lang="ru-RU" i="1" dirty="0" smtClean="0"/>
              <a:t>мама». </a:t>
            </a:r>
            <a:endParaRPr lang="ru-RU" dirty="0"/>
          </a:p>
          <a:p>
            <a:r>
              <a:rPr lang="ru-RU" i="1" dirty="0" smtClean="0"/>
              <a:t>Вопрос: </a:t>
            </a:r>
            <a:r>
              <a:rPr lang="ru-RU" i="1" dirty="0"/>
              <a:t>«Откуда берутся дети?» </a:t>
            </a:r>
            <a:r>
              <a:rPr lang="ru-RU" i="1" dirty="0" smtClean="0"/>
              <a:t>Ответ: </a:t>
            </a:r>
            <a:r>
              <a:rPr lang="ru-RU" i="1" dirty="0"/>
              <a:t>«Детки появляются и живут у мамы в животике». </a:t>
            </a:r>
            <a:endParaRPr lang="ru-RU" dirty="0"/>
          </a:p>
          <a:p>
            <a:r>
              <a:rPr lang="ru-RU" i="1" dirty="0" smtClean="0"/>
              <a:t>Вопрос: </a:t>
            </a:r>
            <a:r>
              <a:rPr lang="ru-RU" i="1" dirty="0" smtClean="0"/>
              <a:t>«Как </a:t>
            </a:r>
            <a:r>
              <a:rPr lang="ru-RU" i="1" dirty="0"/>
              <a:t>я выросла?» Ответ:</a:t>
            </a:r>
            <a:r>
              <a:rPr lang="ru-RU" i="1" dirty="0" smtClean="0"/>
              <a:t> </a:t>
            </a:r>
            <a:r>
              <a:rPr lang="ru-RU" i="1" dirty="0"/>
              <a:t>«Ты выросла из крошечного зернышка, всегда бывшее у мамы в животе».</a:t>
            </a:r>
            <a:endParaRPr lang="ru-RU" dirty="0"/>
          </a:p>
          <a:p>
            <a:r>
              <a:rPr lang="ru-RU" i="1" dirty="0" smtClean="0"/>
              <a:t>Вопрос: </a:t>
            </a:r>
            <a:r>
              <a:rPr lang="ru-RU" i="1" dirty="0" smtClean="0"/>
              <a:t>«Как </a:t>
            </a:r>
            <a:r>
              <a:rPr lang="ru-RU" i="1" dirty="0"/>
              <a:t>рождаются дети?» Ответ:</a:t>
            </a:r>
            <a:r>
              <a:rPr lang="ru-RU" i="1" dirty="0" smtClean="0"/>
              <a:t> </a:t>
            </a:r>
            <a:r>
              <a:rPr lang="ru-RU" i="1" dirty="0"/>
              <a:t>«Детки рождаются из специального отверстия, становящегося большим при рождении ребенка». </a:t>
            </a:r>
            <a:endParaRPr lang="ru-RU" dirty="0"/>
          </a:p>
          <a:p>
            <a:r>
              <a:rPr lang="ru-RU" i="1" dirty="0" smtClean="0"/>
              <a:t>Вопрос: </a:t>
            </a:r>
            <a:r>
              <a:rPr lang="ru-RU" i="1" dirty="0" smtClean="0"/>
              <a:t>«Какая </a:t>
            </a:r>
            <a:r>
              <a:rPr lang="ru-RU" i="1" dirty="0"/>
              <a:t>роль папы в рождении ребенка?» Ответ:</a:t>
            </a:r>
            <a:r>
              <a:rPr lang="ru-RU" i="1" dirty="0" smtClean="0"/>
              <a:t> </a:t>
            </a:r>
            <a:r>
              <a:rPr lang="ru-RU" i="1" dirty="0"/>
              <a:t>«Семя из полового органа папы попадает в особенное, специальное место у мамы в животе».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328" y="2967486"/>
            <a:ext cx="2204859" cy="14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981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Натуральные материалы</vt:lpstr>
      <vt:lpstr>Вопросы, которые ставят в тупик взрослых или вопросы о половом воспитании  мальчиков и девочек</vt:lpstr>
      <vt:lpstr>Младший дошкольный возраст </vt:lpstr>
      <vt:lpstr>Основные правила полового воспитания детей  дошкольного возраста</vt:lpstr>
      <vt:lpstr>Как правильно отвечать на  «неудобные» вопросы? </vt:lpstr>
      <vt:lpstr>Презентация PowerPoint</vt:lpstr>
      <vt:lpstr>Осознание половой принадлежности</vt:lpstr>
      <vt:lpstr>Неутомимые исследователи </vt:lpstr>
      <vt:lpstr>Половая осведомленность </vt:lpstr>
      <vt:lpstr>Cамые распространённые  детские вопросы </vt:lpstr>
      <vt:lpstr>Что должен знать ребенок-дошкольник?</vt:lpstr>
      <vt:lpstr>И еще раз о роли взрослых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Вопросы, которые ставят в тупик или вопросы о половом воспитании мальчиков и девочек</dc:title>
  <dc:creator>Розыева Ольга Николаевна</dc:creator>
  <cp:lastModifiedBy>Любовь Михайловна Гоманова</cp:lastModifiedBy>
  <cp:revision>22</cp:revision>
  <dcterms:created xsi:type="dcterms:W3CDTF">2017-07-21T00:46:09Z</dcterms:created>
  <dcterms:modified xsi:type="dcterms:W3CDTF">2017-07-21T06:40:11Z</dcterms:modified>
</cp:coreProperties>
</file>