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66"/>
    <a:srgbClr val="BD39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2" autoAdjust="0"/>
    <p:restoredTop sz="92761" autoAdjust="0"/>
  </p:normalViewPr>
  <p:slideViewPr>
    <p:cSldViewPr>
      <p:cViewPr varScale="1">
        <p:scale>
          <a:sx n="72" d="100"/>
          <a:sy n="72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D62FE7-0453-4D2C-8EAA-EE7FD6061AB2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14E585-A525-41B9-A96B-BA84CF4A98D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404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04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404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405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05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405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406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28448-A462-4953-9551-369738DF7AE0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89BEC-EAB5-4A2E-816E-F6E60AB094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FDFE8-D71F-42D1-95B3-68FB2D01EFE7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E31C-4E9F-463A-B19F-8E0300A03C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3D0C1-10B8-403B-9CBB-73A3D38DEDB4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1940-D73C-4995-B9A3-3D9396574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4780E-6AA0-421F-B1DD-40F60676132B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ED3F6-89EE-4351-9F81-EBC31C8A74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0D79B-92C4-4029-8782-B1E450D173D1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385E-AF88-4689-99DD-8B27F6F52C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4B8A9-E51A-4B12-86C9-A6D0DE4A5AF4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BB12-F742-49D3-94A9-0F3DA055F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ADBA5-5187-42F8-B7DF-D981AF417405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533D0-E721-4C31-92D8-2ECA05C63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13D82-7D9C-4D54-9FBB-FEF2535D2123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8ED43-3221-4D4E-B531-AA4A80C76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44372-A0CE-4954-B5B4-0EA3487141EE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C856A-A7C1-42A6-92DB-6A2083F45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EEC66-6E8F-4C3C-B95D-91FF9EE0E0C8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C9B9-A1B0-4EE5-9676-ABBD9C5DF4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C678239-E0F1-41D1-8A24-CB54ECA3729E}" type="datetimeFigureOut">
              <a:rPr lang="ru-RU"/>
              <a:pPr/>
              <a:t>17.12.2015</a:t>
            </a:fld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B00C91-1BD3-4493-A63A-3C57C338B0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30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30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30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30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03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30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30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4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304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30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05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30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30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51020/doshkolnyiy-vozrast" TargetMode="External"/><Relationship Id="rId2" Type="http://schemas.openxmlformats.org/officeDocument/2006/relationships/hyperlink" Target="http://fb.ru/article/158142/federalnyie-gosudarstvennyie-obrazovatelnyie-standartyi-federalnyiy-komponent-gosudarstvennogo-obrazovatelnogo-standart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45735/chto-takoe-kulturnyie-tsennosti" TargetMode="External"/><Relationship Id="rId2" Type="http://schemas.openxmlformats.org/officeDocument/2006/relationships/hyperlink" Target="http://fb.ru/article/68063/kak-opredelit-i-oformit-tseli-i-zadachi-v-kursovoy-rabot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68542" y="4051151"/>
            <a:ext cx="7592344" cy="1584176"/>
          </a:xfr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b">
            <a:normAutofit/>
          </a:bodyPr>
          <a:lstStyle/>
          <a:p>
            <a:pPr marL="0" inden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i="1">
                <a:solidFill>
                  <a:srgbClr val="000066"/>
                </a:solidFill>
                <a:latin typeface="Franklin Gothic Book" pitchFamily="34" charset="0"/>
              </a:rPr>
              <a:t>Подготовила воспитатель МКДОУ </a:t>
            </a:r>
          </a:p>
          <a:p>
            <a:pPr marL="0" inden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i="1">
                <a:solidFill>
                  <a:srgbClr val="000066"/>
                </a:solidFill>
                <a:latin typeface="Franklin Gothic Book" pitchFamily="34" charset="0"/>
              </a:rPr>
              <a:t>«Александровский детский сад»</a:t>
            </a:r>
            <a:r>
              <a:rPr lang="ru-RU" sz="2000" i="1">
                <a:solidFill>
                  <a:srgbClr val="000066"/>
                </a:solidFill>
                <a:latin typeface="Arial" charset="0"/>
              </a:rPr>
              <a:t>                           </a:t>
            </a:r>
          </a:p>
          <a:p>
            <a:pPr marL="0" indent="0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000" i="1">
                <a:solidFill>
                  <a:srgbClr val="000066"/>
                </a:solidFill>
                <a:latin typeface="Arial" charset="0"/>
              </a:rPr>
              <a:t> Еськова Светлана Александровна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23850" y="696913"/>
            <a:ext cx="7848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3200" b="1" i="1">
              <a:latin typeface="Arial" charset="0"/>
            </a:endParaRPr>
          </a:p>
          <a:p>
            <a:pPr indent="450850" algn="ctr" eaLnBrk="0" hangingPunct="0"/>
            <a:r>
              <a:rPr lang="ru-RU" sz="3600" b="1" i="1">
                <a:latin typeface="Arial" charset="0"/>
              </a:rPr>
              <a:t>Познавательное развитие по ФГОС в ДОУ. Развитие познавательной деятельности</a:t>
            </a:r>
          </a:p>
          <a:p>
            <a:pPr indent="450850" algn="ctr" eaLnBrk="0" hangingPunct="0"/>
            <a:endParaRPr lang="ru-RU" sz="2800" b="1" i="1">
              <a:latin typeface="Arial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789363"/>
            <a:ext cx="38163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>
          <a:xfrm>
            <a:off x="684213" y="836613"/>
            <a:ext cx="7696200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   </a:t>
            </a:r>
            <a:endParaRPr lang="ru-RU" b="1">
              <a:solidFill>
                <a:srgbClr val="B23B7E"/>
              </a:solidFill>
            </a:endParaRPr>
          </a:p>
        </p:txBody>
      </p:sp>
      <p:pic>
        <p:nvPicPr>
          <p:cNvPr id="14341" name="Picture 5" descr="CAM02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6913562" cy="4464050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08175" y="4948238"/>
            <a:ext cx="66960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/>
              <a:t>Познавательное развитие по ФГОС в ДОУ предполагает вовлечение малыша в самостоятельную деятельность, развитие его воображения и любознательности.</a:t>
            </a:r>
          </a:p>
          <a:p>
            <a:pPr eaLnBrk="0" hangingPunct="0"/>
            <a:endParaRPr lang="ru-RU" sz="32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4294967295"/>
          </p:nvPr>
        </p:nvSpPr>
        <p:spPr>
          <a:xfrm>
            <a:off x="179388" y="549275"/>
            <a:ext cx="8137525" cy="20161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400" b="1">
                <a:solidFill>
                  <a:schemeClr val="hlink"/>
                </a:solidFill>
              </a:rPr>
              <a:t>Что дает познавательная деятельность</a:t>
            </a:r>
          </a:p>
          <a:p>
            <a:pPr marL="609600" indent="-609600">
              <a:buFontTx/>
              <a:buNone/>
            </a:pPr>
            <a:r>
              <a:rPr lang="ru-RU" sz="1600" b="1"/>
              <a:t>      В детских учреждениях все создано для того, чтобы маленький исследователь смог удовлетворить свое любопытство. Чтобы эффективно развивать познавательную сферу малыша, лучшим вариантом считается организация и проведение действий, направленных на познание.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349500"/>
            <a:ext cx="63373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>
          <a:xfrm>
            <a:off x="684213" y="404813"/>
            <a:ext cx="7272337" cy="3479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/>
              <a:t>    Что такое ФГОС</a:t>
            </a:r>
          </a:p>
          <a:p>
            <a:r>
              <a:rPr lang="ru-RU" sz="1800" b="1">
                <a:hlinkClick r:id="rId2"/>
              </a:rPr>
              <a:t>Федеральный государственный образовательный стандарт</a:t>
            </a:r>
            <a:r>
              <a:rPr lang="ru-RU" sz="1800" b="1"/>
              <a:t> (ФГОС) предъявляет определенную совокупность задач и требований к качеству образования и воспитания детей </a:t>
            </a:r>
            <a:r>
              <a:rPr lang="ru-RU" sz="1800" b="1">
                <a:hlinkClick r:id="rId3"/>
              </a:rPr>
              <a:t>дошкольного возраста,</a:t>
            </a:r>
            <a:r>
              <a:rPr lang="ru-RU" sz="1800" b="1"/>
              <a:t> а именно:</a:t>
            </a:r>
          </a:p>
          <a:p>
            <a:r>
              <a:rPr lang="ru-RU" sz="1800" b="1"/>
              <a:t>к объему образовательной программы и ее структуре;</a:t>
            </a:r>
          </a:p>
          <a:p>
            <a:r>
              <a:rPr lang="ru-RU" sz="1800" b="1"/>
              <a:t>к соответствующим условиям, где реализуются основные моменты программы;</a:t>
            </a:r>
          </a:p>
          <a:p>
            <a:r>
              <a:rPr lang="ru-RU" sz="1800" b="1"/>
              <a:t>к полученным результатам, которых смогли добиться воспитатели, обучающие дошкольников.</a:t>
            </a:r>
          </a:p>
          <a:p>
            <a:r>
              <a:rPr lang="ru-RU" sz="1800" b="1"/>
              <a:t>Дошкольное обучение является начальной ступенькой всеобщего среднего образования. Поэтому к нему предъявляется так много требований и вводятся единые стандарты, которых придерживаются все ДОУ.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250825" y="476250"/>
            <a:ext cx="8424863" cy="554513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/>
              <a:t>   </a:t>
            </a:r>
            <a:r>
              <a:rPr lang="ru-RU" sz="2000" b="1">
                <a:hlinkClick r:id="rId2"/>
              </a:rPr>
              <a:t>Цели и задачи</a:t>
            </a:r>
            <a:r>
              <a:rPr lang="ru-RU" sz="2000" b="1"/>
              <a:t> познавательной деятельности</a:t>
            </a:r>
          </a:p>
          <a:p>
            <a:pPr>
              <a:buFontTx/>
              <a:buNone/>
            </a:pPr>
            <a:r>
              <a:rPr lang="ru-RU" sz="1600" b="1"/>
              <a:t>    Познавательное развитие по ФГОС в ДОУ преследует следующие задачи:</a:t>
            </a:r>
          </a:p>
          <a:p>
            <a:r>
              <a:rPr lang="ru-RU" sz="1600" b="1"/>
              <a:t>Поощрение любознательности, развитие и выявление интересов ребенка.</a:t>
            </a:r>
          </a:p>
          <a:p>
            <a:r>
              <a:rPr lang="ru-RU" sz="1600" b="1"/>
              <a:t>Формирование действий, направленных на познание окружающего мира, развитие сознательной деятельности.</a:t>
            </a:r>
          </a:p>
          <a:p>
            <a:r>
              <a:rPr lang="ru-RU" sz="1600" b="1"/>
              <a:t>Развитие творческих задатков и воображения.</a:t>
            </a:r>
          </a:p>
          <a:p>
            <a:r>
              <a:rPr lang="ru-RU" sz="1600" b="1"/>
              <a:t>Формирование знаний о самом себе, других детях и людях, окружающей среде и свойствах различных предметов.</a:t>
            </a:r>
          </a:p>
          <a:p>
            <a:r>
              <a:rPr lang="ru-RU" sz="1600" b="1"/>
              <a:t>Дети знакомятся с такими понятиями, как цвет, форма, размер, количество. Малыши начинают осознавать время и пространство, причины и следствие.</a:t>
            </a:r>
          </a:p>
          <a:p>
            <a:r>
              <a:rPr lang="ru-RU" sz="1600" b="1"/>
              <a:t>Дети получают знания о своей Отчизне, им прививаются общие </a:t>
            </a:r>
            <a:r>
              <a:rPr lang="ru-RU" sz="1600" b="1">
                <a:hlinkClick r:id="rId3"/>
              </a:rPr>
              <a:t>культурные ценности.</a:t>
            </a:r>
            <a:r>
              <a:rPr lang="ru-RU" sz="1600" b="1"/>
              <a:t> Даются представления о национальных праздниках, обычаях, традициях.</a:t>
            </a:r>
          </a:p>
          <a:p>
            <a:r>
              <a:rPr lang="ru-RU" sz="1600" b="1"/>
              <a:t>Дошкольники получают представление о планете как всеобщем доме для людей, о том, как многообразны жители Земли и что у них общего.</a:t>
            </a:r>
          </a:p>
          <a:p>
            <a:r>
              <a:rPr lang="ru-RU" sz="1600" b="1"/>
              <a:t>Ребята узнают обо всем многообразии растительного и животного мира и работают с местными экземплярами.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404813"/>
            <a:ext cx="8281988" cy="504031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chemeClr val="hlink"/>
                </a:solidFill>
              </a:rPr>
              <a:t>   Формы работы по развитию познавательной деятельности</a:t>
            </a:r>
          </a:p>
          <a:p>
            <a:r>
              <a:rPr lang="ru-RU" sz="1600" b="1"/>
              <a:t>Главное условие работы с дошкольниками - ориентироваться на их возможности и развивать деятельность, направленную на изучение мира и окружающего пространства.</a:t>
            </a:r>
          </a:p>
          <a:p>
            <a:r>
              <a:rPr lang="ru-RU" sz="1600" b="1"/>
              <a:t>Воспитателю следует так строить занятия, чтобы малыш был заинтересован в исследовании, был самостоятелен в своих познаниях и проявлял инициативу.</a:t>
            </a:r>
          </a:p>
          <a:p>
            <a:r>
              <a:rPr lang="ru-RU" sz="1600" b="1"/>
              <a:t> К основным формам, направленным на познавательное развитие по ФГОС в ДОУ, относятся:</a:t>
            </a:r>
          </a:p>
          <a:p>
            <a:r>
              <a:rPr lang="ru-RU" sz="1600" b="1"/>
              <a:t>личная вовлеченность детей в исследование и разную деятельность;</a:t>
            </a:r>
          </a:p>
          <a:p>
            <a:r>
              <a:rPr lang="ru-RU" sz="1600" b="1"/>
              <a:t>применение различных дидактических заданий и игр;</a:t>
            </a:r>
          </a:p>
          <a:p>
            <a:r>
              <a:rPr lang="ru-RU" sz="1600" b="1"/>
              <a:t>использование приемов в обучении, которые помогают в становлении у детей таких черт, как воображение, любознательность и развитие речи, пополнение словарного запаса, формирование мышления и памяти.</a:t>
            </a:r>
          </a:p>
          <a:p>
            <a:r>
              <a:rPr lang="ru-RU" sz="1600" b="1"/>
              <a:t>Познавательное развитие дошкольников немыслимо без активности. Чтобы малыши не были пассивны, для поддержки их активности используются своеобразные игры.</a:t>
            </a:r>
          </a:p>
          <a:p>
            <a:endParaRPr lang="ru-RU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ChangeArrowheads="1"/>
          </p:cNvSpPr>
          <p:nvPr/>
        </p:nvSpPr>
        <p:spPr bwMode="auto">
          <a:xfrm>
            <a:off x="611188" y="3000375"/>
            <a:ext cx="7705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850" y="341313"/>
            <a:ext cx="76327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Познавательно-речевое развитие детей в игровой деятельности</a:t>
            </a:r>
            <a:r>
              <a:rPr lang="ru-RU" b="1"/>
              <a:t> должно опираться на такие виды познавательной активности, как</a:t>
            </a:r>
          </a:p>
          <a:p>
            <a:r>
              <a:rPr lang="ru-RU" b="1"/>
              <a:t> </a:t>
            </a:r>
          </a:p>
          <a:p>
            <a:r>
              <a:rPr lang="ru-RU" b="1"/>
              <a:t>-наблюдение, экспериментирование, познавательное общение</a:t>
            </a:r>
          </a:p>
          <a:p>
            <a:r>
              <a:rPr lang="ru-RU" b="1"/>
              <a:t> </a:t>
            </a:r>
          </a:p>
          <a:p>
            <a:r>
              <a:rPr lang="ru-RU" b="1"/>
              <a:t>-организацию образовательной среды, стимулирующей познавательную активность детей</a:t>
            </a:r>
          </a:p>
          <a:p>
            <a:r>
              <a:rPr lang="ru-RU" b="1"/>
              <a:t> </a:t>
            </a:r>
          </a:p>
          <a:p>
            <a:r>
              <a:rPr lang="ru-RU" b="1"/>
              <a:t>– предоставление информации из разных областей культуры (речевой), математики, естественных наук, искусств, общественной жизни человека, здоровья, экологии и пр.</a:t>
            </a:r>
          </a:p>
          <a:p>
            <a:r>
              <a:rPr lang="ru-RU" b="1"/>
              <a:t> </a:t>
            </a:r>
          </a:p>
          <a:p>
            <a:r>
              <a:rPr lang="ru-RU" b="1"/>
              <a:t>–в организации экскурсий на природу, по городу</a:t>
            </a:r>
          </a:p>
          <a:p>
            <a:endParaRPr lang="ru-RU" b="1"/>
          </a:p>
          <a:p>
            <a:r>
              <a:rPr lang="ru-RU" b="1"/>
              <a:t>-бесед на интересные для детей темы, чтение книг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5084763"/>
            <a:ext cx="2016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95288" y="430213"/>
            <a:ext cx="7777162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Познавательное развитие в ДОУ по возрастам</a:t>
            </a:r>
          </a:p>
          <a:p>
            <a:pPr algn="ctr"/>
            <a:r>
              <a:rPr lang="ru-RU" b="1"/>
              <a:t>С возрастом у малыша меняются возможности и потребности. Соответственно, и предметы, и вся окружающая обстановка в группе для детей разных возрастов должны быть различными, соответствующими исследовательским возможностям.</a:t>
            </a:r>
          </a:p>
          <a:p>
            <a:pPr algn="ctr"/>
            <a:r>
              <a:rPr lang="ru-RU" b="1"/>
              <a:t> Так, для 2-3-леток все предметы должны быть простыми и понятными, без лишних деталей. Все предметы, окружающие деток, должны быть яркими, простыми и понятными. Обязательно наличие подчеркнутого признака: форма,</a:t>
            </a:r>
          </a:p>
          <a:p>
            <a:pPr algn="ctr"/>
            <a:r>
              <a:rPr lang="ru-RU" b="1"/>
              <a:t> цвет, материал, величина.</a:t>
            </a:r>
          </a:p>
          <a:p>
            <a:pPr algn="ctr"/>
            <a:r>
              <a:rPr lang="ru-RU" b="1"/>
              <a:t>Для малышей с 3-х до 4-х лет игрушки и предметы становятся более многогранными, и большее место начинают занимать образные игрушки, помогающие развитию воображения.</a:t>
            </a:r>
          </a:p>
          <a:p>
            <a:pPr algn="ctr"/>
            <a:r>
              <a:rPr lang="ru-RU" b="1"/>
              <a:t>В более старшем возрасте предметы и окружающая среда усложняются. Особая роль отводится знаковым предметам. Образно-символический</a:t>
            </a:r>
            <a:r>
              <a:rPr lang="ru-RU"/>
              <a:t> </a:t>
            </a:r>
            <a:r>
              <a:rPr lang="ru-RU" b="1"/>
              <a:t>материал выходит на первый план после 5-ти лет.</a:t>
            </a:r>
          </a:p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568</TotalTime>
  <Words>544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Comic Sans MS</vt:lpstr>
      <vt:lpstr>Calibri</vt:lpstr>
      <vt:lpstr>Franklin Gothic Book</vt:lpstr>
      <vt:lpstr>Wingdings 2</vt:lpstr>
      <vt:lpstr>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нумерацией чисел</dc:title>
  <dc:creator>User</dc:creator>
  <cp:lastModifiedBy>aleksandrovca-detsad@bk.ru</cp:lastModifiedBy>
  <cp:revision>17</cp:revision>
  <dcterms:created xsi:type="dcterms:W3CDTF">2015-04-09T14:28:11Z</dcterms:created>
  <dcterms:modified xsi:type="dcterms:W3CDTF">2015-12-17T12:36:07Z</dcterms:modified>
</cp:coreProperties>
</file>