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8" r:id="rId3"/>
    <p:sldId id="270" r:id="rId4"/>
    <p:sldId id="258" r:id="rId5"/>
    <p:sldId id="257" r:id="rId6"/>
    <p:sldId id="272" r:id="rId7"/>
    <p:sldId id="273" r:id="rId8"/>
    <p:sldId id="274" r:id="rId9"/>
    <p:sldId id="275" r:id="rId10"/>
    <p:sldId id="279" r:id="rId11"/>
    <p:sldId id="276" r:id="rId12"/>
    <p:sldId id="280" r:id="rId13"/>
    <p:sldId id="281" r:id="rId14"/>
    <p:sldId id="282" r:id="rId15"/>
    <p:sldId id="283" r:id="rId16"/>
    <p:sldId id="284" r:id="rId17"/>
    <p:sldId id="285" r:id="rId18"/>
    <p:sldId id="277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EB6"/>
    <a:srgbClr val="B2328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93C5C-DD52-4D43-B3D5-AFD448E477E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5F8CE-8ECF-4664-B260-D9A22F521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5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F8CE-8ECF-4664-B260-D9A22F5212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9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F8CE-8ECF-4664-B260-D9A22F52126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1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8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8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8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8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1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6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1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60C3-78AB-43CF-8E89-95A64A5A1B88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1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4732" y="900544"/>
            <a:ext cx="3648940" cy="427809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ПРЕЗЕНТАЦИЯ</a:t>
            </a:r>
          </a:p>
          <a:p>
            <a:pPr algn="ctr"/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Мини - проект </a:t>
            </a:r>
            <a:endParaRPr lang="ru-RU" sz="36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«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Огород на подоконнике по мотивам сказки «Пых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en-US" sz="2800" b="1" dirty="0" smtClean="0">
                <a:ln w="11430"/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</a:t>
            </a:r>
            <a:r>
              <a:rPr lang="ru-RU" sz="2800" b="1" dirty="0" smtClean="0">
                <a:ln w="11430"/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младшая группа «Солнышко»</a:t>
            </a:r>
            <a:endParaRPr lang="ru-RU" sz="2800" b="1" dirty="0">
              <a:ln w="11430"/>
              <a:solidFill>
                <a:schemeClr val="accent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641437"/>
            <a:ext cx="4608369" cy="5523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16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1" y="270166"/>
            <a:ext cx="4100945" cy="3747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0165"/>
            <a:ext cx="4100945" cy="3747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5" y="3127664"/>
            <a:ext cx="4378037" cy="3522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18651" y="4017820"/>
            <a:ext cx="22721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CC"/>
                </a:solidFill>
              </a:rPr>
              <a:t>Посадка семян, клубней</a:t>
            </a:r>
            <a:endParaRPr lang="ru-RU" sz="4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0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1558634"/>
            <a:ext cx="4336472" cy="3997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2382983"/>
            <a:ext cx="4225636" cy="3893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2690" y="365126"/>
            <a:ext cx="5597237" cy="19208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CC"/>
                </a:solidFill>
              </a:rPr>
              <a:t>Наблюдение за ростом и развитием растений</a:t>
            </a:r>
            <a:endParaRPr lang="ru-RU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18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7" y="512618"/>
            <a:ext cx="4272903" cy="3555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0" y="512619"/>
            <a:ext cx="4355298" cy="3588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5" y="2784764"/>
            <a:ext cx="3311237" cy="3711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76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4" y="318655"/>
            <a:ext cx="2964872" cy="3338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64" y="2535382"/>
            <a:ext cx="3990109" cy="397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4" y="3348091"/>
            <a:ext cx="4221016" cy="3165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535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3" y="365126"/>
            <a:ext cx="5056908" cy="10203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CC"/>
                </a:solidFill>
              </a:rPr>
              <a:t>Взаимодействие с родителями</a:t>
            </a:r>
            <a:endParaRPr lang="ru-RU" b="1" dirty="0">
              <a:solidFill>
                <a:srgbClr val="0066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1537855"/>
            <a:ext cx="3560617" cy="5013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1" y="1620098"/>
            <a:ext cx="3688319" cy="4849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14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1" y="401781"/>
            <a:ext cx="3971059" cy="5555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9" y="1260764"/>
            <a:ext cx="4128654" cy="5264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423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6" y="346364"/>
            <a:ext cx="3879272" cy="4849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82" y="346365"/>
            <a:ext cx="4665418" cy="6109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79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2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CC"/>
                </a:solidFill>
              </a:rPr>
              <a:t>Уход за растениями</a:t>
            </a:r>
            <a:endParaRPr lang="ru-RU" b="1" dirty="0">
              <a:solidFill>
                <a:srgbClr val="0066C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7" y="886691"/>
            <a:ext cx="4206587" cy="5049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4" y="1260763"/>
            <a:ext cx="4142510" cy="5347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746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66CC"/>
                </a:solidFill>
                <a:cs typeface="Aharoni" pitchFamily="2" charset="-79"/>
              </a:rPr>
              <a:t>Этапы проекта</a:t>
            </a:r>
            <a:endParaRPr lang="ru-RU" b="1" dirty="0">
              <a:solidFill>
                <a:srgbClr val="0066CC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rgbClr val="0066CC"/>
                </a:solidFill>
                <a:cs typeface="Aharoni" pitchFamily="2" charset="-79"/>
              </a:rPr>
              <a:t>III этап – заключительный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участие </a:t>
            </a:r>
            <a:r>
              <a:rPr lang="ru-RU" b="1" dirty="0">
                <a:solidFill>
                  <a:srgbClr val="B23287"/>
                </a:solidFill>
                <a:cs typeface="Aharoni" pitchFamily="2" charset="-79"/>
              </a:rPr>
              <a:t>в конкурсе «Огород на окне» в рамках реализации годовой </a:t>
            </a: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задачи;</a:t>
            </a:r>
            <a:endParaRPr lang="ru-RU" b="1" dirty="0">
              <a:solidFill>
                <a:srgbClr val="B23287"/>
              </a:solidFill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презентация мини-проекта</a:t>
            </a:r>
            <a:r>
              <a:rPr lang="ru-RU" b="1" dirty="0">
                <a:solidFill>
                  <a:srgbClr val="B23287"/>
                </a:solidFill>
                <a:cs typeface="Aharoni" pitchFamily="2" charset="-79"/>
              </a:rPr>
              <a:t>: постановка сказки </a:t>
            </a: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«Пых», </a:t>
            </a:r>
            <a:r>
              <a:rPr lang="ru-RU" b="1" dirty="0">
                <a:solidFill>
                  <a:srgbClr val="B23287"/>
                </a:solidFill>
                <a:cs typeface="Aharoni" pitchFamily="2" charset="-79"/>
              </a:rPr>
              <a:t>представление опыта работы по проекту на педагогическом </a:t>
            </a: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совете</a:t>
            </a:r>
            <a:r>
              <a:rPr lang="ru-RU" b="1" dirty="0">
                <a:solidFill>
                  <a:srgbClr val="B23287"/>
                </a:solidFill>
                <a:cs typeface="Aharoni" pitchFamily="2" charset="-79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rgbClr val="B23287"/>
                </a:solidFill>
                <a:cs typeface="Aharoni" pitchFamily="2" charset="-79"/>
              </a:rPr>
              <a:t>п</a:t>
            </a: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резентация фотоальбома </a:t>
            </a:r>
            <a:r>
              <a:rPr lang="ru-RU" b="1" dirty="0">
                <a:solidFill>
                  <a:srgbClr val="B23287"/>
                </a:solidFill>
                <a:cs typeface="Aharoni" pitchFamily="2" charset="-79"/>
              </a:rPr>
              <a:t>«Огород на подоконнике по мотивам сказки «Пых».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055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595746"/>
            <a:ext cx="7886700" cy="507076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7200" b="1" smtClean="0">
                <a:solidFill>
                  <a:srgbClr val="AC2EB6"/>
                </a:solidFill>
              </a:rPr>
              <a:t>СПАСИБО </a:t>
            </a:r>
            <a:br>
              <a:rPr lang="ru-RU" sz="7200" b="1" smtClean="0">
                <a:solidFill>
                  <a:srgbClr val="AC2EB6"/>
                </a:solidFill>
              </a:rPr>
            </a:br>
            <a:r>
              <a:rPr lang="ru-RU" sz="7200" b="1" smtClean="0">
                <a:solidFill>
                  <a:srgbClr val="AC2EB6"/>
                </a:solidFill>
              </a:rPr>
              <a:t>ЗА </a:t>
            </a:r>
            <a:r>
              <a:rPr lang="ru-RU" sz="7200" b="1" dirty="0" smtClean="0">
                <a:solidFill>
                  <a:srgbClr val="AC2EB6"/>
                </a:solidFill>
              </a:rPr>
              <a:t>ВНИМАНИЕ!</a:t>
            </a:r>
            <a:endParaRPr lang="ru-RU" sz="7200" b="1" dirty="0">
              <a:solidFill>
                <a:srgbClr val="AC2E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2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23563"/>
            <a:ext cx="7886700" cy="7432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66CC"/>
                </a:solidFill>
                <a:cs typeface="Aharoni" pitchFamily="2" charset="-79"/>
              </a:rPr>
              <a:t>Паспорт проекта</a:t>
            </a:r>
            <a:endParaRPr lang="ru-RU" b="1" dirty="0">
              <a:solidFill>
                <a:srgbClr val="0066CC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33056"/>
            <a:ext cx="7886700" cy="494390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u="sng" dirty="0" smtClean="0">
                <a:solidFill>
                  <a:srgbClr val="0066CC"/>
                </a:solidFill>
                <a:cs typeface="Aharoni" pitchFamily="2" charset="-79"/>
              </a:rPr>
              <a:t>Организация:</a:t>
            </a: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 МАДОУ №18 «Детский сад «Ладушки» </a:t>
            </a:r>
            <a:r>
              <a:rPr lang="en-US" b="1" dirty="0" smtClean="0">
                <a:solidFill>
                  <a:srgbClr val="B23287"/>
                </a:solidFill>
                <a:latin typeface="Aharoni" pitchFamily="2" charset="-79"/>
                <a:cs typeface="Aharoni" pitchFamily="2" charset="-79"/>
              </a:rPr>
              <a:t>II </a:t>
            </a: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младшая группа №2 «Солнышко»</a:t>
            </a:r>
          </a:p>
          <a:p>
            <a:pPr>
              <a:buFont typeface="Wingdings" pitchFamily="2" charset="2"/>
              <a:buChar char="§"/>
            </a:pPr>
            <a:r>
              <a:rPr lang="ru-RU" b="1" u="sng" dirty="0" smtClean="0">
                <a:solidFill>
                  <a:srgbClr val="0066CC"/>
                </a:solidFill>
                <a:cs typeface="Aharoni" pitchFamily="2" charset="-79"/>
              </a:rPr>
              <a:t>Название проекта: </a:t>
            </a: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«Огород на подоконнике по мотивам сказки «Пых»</a:t>
            </a:r>
          </a:p>
          <a:p>
            <a:pPr>
              <a:buFont typeface="Wingdings" pitchFamily="2" charset="2"/>
              <a:buChar char="§"/>
            </a:pPr>
            <a:r>
              <a:rPr lang="ru-RU" b="1" u="sng" dirty="0" smtClean="0">
                <a:solidFill>
                  <a:srgbClr val="0066CC"/>
                </a:solidFill>
                <a:cs typeface="Aharoni" pitchFamily="2" charset="-79"/>
              </a:rPr>
              <a:t>Тема мини-проекта: </a:t>
            </a:r>
          </a:p>
          <a:p>
            <a:pPr>
              <a:buFont typeface="Wingdings" pitchFamily="2" charset="2"/>
              <a:buChar char="§"/>
            </a:pPr>
            <a:r>
              <a:rPr lang="ru-RU" b="1" u="sng" dirty="0" smtClean="0">
                <a:solidFill>
                  <a:srgbClr val="0066CC"/>
                </a:solidFill>
                <a:cs typeface="Aharoni" pitchFamily="2" charset="-79"/>
              </a:rPr>
              <a:t>Авторы мини-проекта: </a:t>
            </a: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Кичигина Н.А; </a:t>
            </a:r>
            <a:r>
              <a:rPr lang="ru-RU" b="1" dirty="0" err="1" smtClean="0">
                <a:solidFill>
                  <a:srgbClr val="B23287"/>
                </a:solidFill>
                <a:cs typeface="Aharoni" pitchFamily="2" charset="-79"/>
              </a:rPr>
              <a:t>Базлова</a:t>
            </a: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 Н.И.</a:t>
            </a:r>
          </a:p>
          <a:p>
            <a:pPr>
              <a:buFont typeface="Wingdings" pitchFamily="2" charset="2"/>
              <a:buChar char="§"/>
            </a:pPr>
            <a:r>
              <a:rPr lang="ru-RU" b="1" u="sng" dirty="0" smtClean="0">
                <a:solidFill>
                  <a:srgbClr val="0066CC"/>
                </a:solidFill>
                <a:cs typeface="Aharoni" pitchFamily="2" charset="-79"/>
              </a:rPr>
              <a:t>Участники мини-проекта: </a:t>
            </a: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 дети, родители и воспитатели</a:t>
            </a:r>
          </a:p>
          <a:p>
            <a:pPr>
              <a:buFont typeface="Wingdings" pitchFamily="2" charset="2"/>
              <a:buChar char="§"/>
            </a:pPr>
            <a:r>
              <a:rPr lang="ru-RU" b="1" u="sng" dirty="0">
                <a:solidFill>
                  <a:srgbClr val="0066CC"/>
                </a:solidFill>
                <a:cs typeface="Aharoni" pitchFamily="2" charset="-79"/>
              </a:rPr>
              <a:t>Тип мини-проекта: </a:t>
            </a: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информационно-исследовательский, творческий</a:t>
            </a:r>
          </a:p>
          <a:p>
            <a:pPr>
              <a:buFont typeface="Wingdings" pitchFamily="2" charset="2"/>
              <a:buChar char="§"/>
            </a:pPr>
            <a:r>
              <a:rPr lang="ru-RU" b="1" u="sng" dirty="0">
                <a:solidFill>
                  <a:srgbClr val="0066CC"/>
                </a:solidFill>
                <a:cs typeface="Aharoni" pitchFamily="2" charset="-79"/>
              </a:rPr>
              <a:t>Вид проекта: </a:t>
            </a:r>
            <a:r>
              <a:rPr lang="ru-RU" b="1" dirty="0">
                <a:solidFill>
                  <a:srgbClr val="B23287"/>
                </a:solidFill>
                <a:cs typeface="Aharoni" pitchFamily="2" charset="-79"/>
              </a:rPr>
              <a:t>групповой, </a:t>
            </a: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краткосрочный</a:t>
            </a:r>
          </a:p>
          <a:p>
            <a:pPr>
              <a:buFont typeface="Wingdings" pitchFamily="2" charset="2"/>
              <a:buChar char="§"/>
            </a:pPr>
            <a:r>
              <a:rPr lang="ru-RU" b="1" u="sng" dirty="0">
                <a:solidFill>
                  <a:srgbClr val="0066CC"/>
                </a:solidFill>
                <a:cs typeface="Aharoni" pitchFamily="2" charset="-79"/>
              </a:rPr>
              <a:t>Интеграция образовательных областей: </a:t>
            </a: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«Социально – коммуникативное развитие», «Познавательное развитие», «Физическое развитие», </a:t>
            </a:r>
            <a:r>
              <a:rPr lang="ru-RU" b="1" dirty="0">
                <a:solidFill>
                  <a:srgbClr val="B23287"/>
                </a:solidFill>
                <a:cs typeface="Aharoni" pitchFamily="2" charset="-79"/>
              </a:rPr>
              <a:t>«Художественное творчество». </a:t>
            </a:r>
            <a:endParaRPr lang="ru-RU" b="1" dirty="0" smtClean="0">
              <a:solidFill>
                <a:srgbClr val="B23287"/>
              </a:solidFill>
              <a:cs typeface="Aharoni" pitchFamily="2" charset="-79"/>
            </a:endParaRPr>
          </a:p>
          <a:p>
            <a:pPr marL="0" indent="0">
              <a:buNone/>
            </a:pPr>
            <a:endParaRPr lang="ru-RU" b="1" u="sng" dirty="0" smtClean="0">
              <a:solidFill>
                <a:srgbClr val="0066CC"/>
              </a:solidFill>
            </a:endParaRPr>
          </a:p>
          <a:p>
            <a:pPr marL="0" indent="0">
              <a:buNone/>
            </a:pPr>
            <a:endParaRPr lang="ru-RU" b="1" u="sng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8473" y="443346"/>
            <a:ext cx="6622472" cy="6511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CC"/>
                </a:solidFill>
                <a:cs typeface="Aharoni" pitchFamily="2" charset="-79"/>
              </a:rPr>
              <a:t>Актуальность проекта</a:t>
            </a:r>
            <a:endParaRPr lang="ru-RU" b="1" dirty="0">
              <a:solidFill>
                <a:srgbClr val="0066CC"/>
              </a:solidFill>
              <a:cs typeface="Aharoni" pitchFamily="2" charset="-79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1330036"/>
            <a:ext cx="7886700" cy="482138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>
                <a:solidFill>
                  <a:srgbClr val="B23287"/>
                </a:solidFill>
                <a:cs typeface="Aharoni" pitchFamily="2" charset="-79"/>
              </a:rPr>
              <a:t>Дети младшего дошкольного возраста 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деятельности недостаточно развит. Исследовательская, поисковая активность – естественное состояние ребенка, он настроен на познание мира. Исследовать, открывать, изучать – значит сделать шаг в неизведанное и непознанное. Поэтому  воспитанники нашей </a:t>
            </a:r>
            <a:r>
              <a:rPr lang="ru-RU" sz="2000" b="1" dirty="0" smtClean="0">
                <a:solidFill>
                  <a:srgbClr val="B23287"/>
                </a:solidFill>
                <a:cs typeface="Aharoni" pitchFamily="2" charset="-79"/>
              </a:rPr>
              <a:t>группы, родители </a:t>
            </a:r>
            <a:r>
              <a:rPr lang="ru-RU" sz="2000" b="1" dirty="0">
                <a:solidFill>
                  <a:srgbClr val="B23287"/>
                </a:solidFill>
                <a:cs typeface="Aharoni" pitchFamily="2" charset="-79"/>
              </a:rPr>
              <a:t>и мы – воспитатели приняли активное участие в экологическом конкурсе «Огород на окне» со своим проектом.  </a:t>
            </a:r>
            <a:r>
              <a:rPr lang="ru-RU" sz="2000" b="1" dirty="0" smtClean="0">
                <a:solidFill>
                  <a:srgbClr val="B23287"/>
                </a:solidFill>
                <a:cs typeface="Aharoni" pitchFamily="2" charset="-79"/>
              </a:rPr>
              <a:t>Данный </a:t>
            </a:r>
            <a:r>
              <a:rPr lang="ru-RU" sz="2000" b="1" dirty="0">
                <a:solidFill>
                  <a:srgbClr val="B23287"/>
                </a:solidFill>
                <a:cs typeface="Aharoni" pitchFamily="2" charset="-79"/>
              </a:rPr>
              <a:t>проект ориентирован на приобретение детьми опыта собственной опытно - исследовательской деятельности, осознание детьми своих интересов, формирование умений их реализовывать, приобретение </a:t>
            </a:r>
            <a:r>
              <a:rPr lang="ru-RU" sz="2000" b="1" dirty="0" smtClean="0">
                <a:solidFill>
                  <a:srgbClr val="B23287"/>
                </a:solidFill>
                <a:cs typeface="Aharoni" pitchFamily="2" charset="-79"/>
              </a:rPr>
              <a:t>и применение </a:t>
            </a:r>
            <a:r>
              <a:rPr lang="ru-RU" sz="2000" b="1" dirty="0">
                <a:solidFill>
                  <a:srgbClr val="B23287"/>
                </a:solidFill>
                <a:cs typeface="Aharoni" pitchFamily="2" charset="-79"/>
              </a:rPr>
              <a:t>детьми новых знаний в жизни.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000" b="1" dirty="0">
              <a:solidFill>
                <a:srgbClr val="B23287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61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66CC"/>
                </a:solidFill>
                <a:cs typeface="Aharoni" pitchFamily="2" charset="-79"/>
              </a:rPr>
              <a:t>Цель проекта</a:t>
            </a:r>
            <a:endParaRPr lang="ru-RU" b="1" dirty="0">
              <a:solidFill>
                <a:srgbClr val="0066CC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B23287"/>
                </a:solidFill>
              </a:rPr>
              <a:t>Формирование </a:t>
            </a:r>
            <a:r>
              <a:rPr lang="ru-RU" sz="4000" b="1" dirty="0">
                <a:solidFill>
                  <a:srgbClr val="B23287"/>
                </a:solidFill>
              </a:rPr>
              <a:t>экологической культуры у детей и их родителей, создание условий для познавательного развития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494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3410" y="263236"/>
            <a:ext cx="7886700" cy="5957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CC"/>
                </a:solidFill>
                <a:cs typeface="Aharoni" pitchFamily="2" charset="-79"/>
              </a:rPr>
              <a:t>Задачи проекта</a:t>
            </a:r>
            <a:endParaRPr lang="ru-RU" b="1" dirty="0">
              <a:solidFill>
                <a:srgbClr val="0066CC"/>
              </a:solidFill>
              <a:cs typeface="Aharoni" pitchFamily="2" charset="-79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24706"/>
              </p:ext>
            </p:extLst>
          </p:nvPr>
        </p:nvGraphicFramePr>
        <p:xfrm>
          <a:off x="274320" y="1016000"/>
          <a:ext cx="856488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0"/>
                <a:gridCol w="2161309"/>
                <a:gridCol w="3020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FFFF00"/>
                          </a:solidFill>
                        </a:rPr>
                        <a:t>Для работы с детьми</a:t>
                      </a:r>
                      <a:endParaRPr lang="ru-RU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FFFF00"/>
                          </a:solidFill>
                        </a:rPr>
                        <a:t>Для работы с родителями</a:t>
                      </a:r>
                      <a:endParaRPr lang="ru-RU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FFFF00"/>
                          </a:solidFill>
                        </a:rPr>
                        <a:t>Для педагога</a:t>
                      </a:r>
                      <a:endParaRPr lang="ru-RU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B23287"/>
                          </a:solidFill>
                          <a:latin typeface="+mn-lt"/>
                          <a:cs typeface="Aharoni" pitchFamily="2" charset="-79"/>
                        </a:rPr>
                        <a:t>1.Развивать познавательно-исследовательскую деятельность детей через:</a:t>
                      </a:r>
                    </a:p>
                    <a:p>
                      <a:r>
                        <a:rPr lang="ru-RU" b="1" dirty="0" smtClean="0">
                          <a:solidFill>
                            <a:srgbClr val="B23287"/>
                          </a:solidFill>
                          <a:latin typeface="+mn-lt"/>
                          <a:cs typeface="Aharoni" pitchFamily="2" charset="-79"/>
                        </a:rPr>
                        <a:t>-</a:t>
                      </a:r>
                      <a:r>
                        <a:rPr lang="ru-RU" b="1" baseline="0" dirty="0" smtClean="0">
                          <a:solidFill>
                            <a:srgbClr val="B23287"/>
                          </a:solidFill>
                          <a:latin typeface="+mn-lt"/>
                          <a:cs typeface="Aharoni" pitchFamily="2" charset="-79"/>
                        </a:rPr>
                        <a:t> н</a:t>
                      </a:r>
                      <a:r>
                        <a:rPr lang="ru-RU" b="1" dirty="0" smtClean="0">
                          <a:solidFill>
                            <a:srgbClr val="B23287"/>
                          </a:solidFill>
                          <a:latin typeface="+mn-lt"/>
                          <a:cs typeface="Aharoni" pitchFamily="2" charset="-79"/>
                        </a:rPr>
                        <a:t>аблюдения за ростом растений;</a:t>
                      </a:r>
                    </a:p>
                    <a:p>
                      <a:r>
                        <a:rPr lang="ru-RU" b="1" dirty="0" smtClean="0">
                          <a:solidFill>
                            <a:srgbClr val="B23287"/>
                          </a:solidFill>
                          <a:latin typeface="+mn-lt"/>
                          <a:cs typeface="Aharoni" pitchFamily="2" charset="-79"/>
                        </a:rPr>
                        <a:t>-</a:t>
                      </a:r>
                      <a:r>
                        <a:rPr lang="ru-RU" b="1" baseline="0" dirty="0" smtClean="0">
                          <a:solidFill>
                            <a:srgbClr val="B23287"/>
                          </a:solidFill>
                          <a:latin typeface="+mn-lt"/>
                          <a:cs typeface="Aharoni" pitchFamily="2" charset="-79"/>
                        </a:rPr>
                        <a:t> б</a:t>
                      </a:r>
                      <a:r>
                        <a:rPr lang="ru-RU" b="1" dirty="0" smtClean="0">
                          <a:solidFill>
                            <a:srgbClr val="B23287"/>
                          </a:solidFill>
                          <a:latin typeface="+mn-lt"/>
                          <a:cs typeface="Aharoni" pitchFamily="2" charset="-79"/>
                        </a:rPr>
                        <a:t>еседы о значении овощей в жизни человека;</a:t>
                      </a:r>
                    </a:p>
                    <a:p>
                      <a:r>
                        <a:rPr lang="ru-RU" b="1" dirty="0" smtClean="0">
                          <a:solidFill>
                            <a:srgbClr val="B23287"/>
                          </a:solidFill>
                          <a:latin typeface="+mn-lt"/>
                          <a:cs typeface="Aharoni" pitchFamily="2" charset="-79"/>
                        </a:rPr>
                        <a:t>-</a:t>
                      </a:r>
                      <a:r>
                        <a:rPr lang="ru-RU" b="1" baseline="0" dirty="0" smtClean="0">
                          <a:solidFill>
                            <a:srgbClr val="B23287"/>
                          </a:solidFill>
                          <a:latin typeface="+mn-lt"/>
                          <a:cs typeface="Aharoni" pitchFamily="2" charset="-79"/>
                        </a:rPr>
                        <a:t> о</a:t>
                      </a:r>
                      <a:r>
                        <a:rPr lang="ru-RU" b="1" dirty="0" smtClean="0">
                          <a:solidFill>
                            <a:srgbClr val="B23287"/>
                          </a:solidFill>
                          <a:latin typeface="+mn-lt"/>
                          <a:cs typeface="Aharoni" pitchFamily="2" charset="-79"/>
                        </a:rPr>
                        <a:t>пытно-экспериментальную деятельность.</a:t>
                      </a:r>
                    </a:p>
                    <a:p>
                      <a:r>
                        <a:rPr lang="ru-RU" b="1" dirty="0" smtClean="0">
                          <a:solidFill>
                            <a:srgbClr val="B23287"/>
                          </a:solidFill>
                          <a:latin typeface="+mn-lt"/>
                          <a:cs typeface="Aharoni" pitchFamily="2" charset="-79"/>
                        </a:rPr>
                        <a:t>2.Воспитывать бережное отношение к растениям.</a:t>
                      </a:r>
                    </a:p>
                    <a:p>
                      <a:r>
                        <a:rPr lang="ru-RU" b="1" dirty="0" smtClean="0">
                          <a:solidFill>
                            <a:srgbClr val="B23287"/>
                          </a:solidFill>
                          <a:latin typeface="+mn-lt"/>
                          <a:cs typeface="Aharoni" pitchFamily="2" charset="-79"/>
                        </a:rPr>
                        <a:t>3.Формировать умение самостоятельно выражать собственное мнение об увиденном и услышанном.</a:t>
                      </a:r>
                    </a:p>
                    <a:p>
                      <a:endParaRPr lang="ru-RU" b="1" dirty="0">
                        <a:latin typeface="+mn-lt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B23287"/>
                          </a:solidFill>
                          <a:cs typeface="Aharoni" pitchFamily="2" charset="-79"/>
                        </a:rPr>
                        <a:t>1.Заинтересовать родителей в совместной деятельности: воспитатель-родитель-ребенок на подготовительном этапе.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B23287"/>
                          </a:solidFill>
                          <a:cs typeface="Aharoni" pitchFamily="2" charset="-79"/>
                        </a:rPr>
                        <a:t>2.Выполнять совместные задания по проекту.</a:t>
                      </a:r>
                    </a:p>
                    <a:p>
                      <a:endParaRPr lang="ru-RU" dirty="0"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B23287"/>
                          </a:solidFill>
                          <a:cs typeface="Aharoni" pitchFamily="2" charset="-79"/>
                        </a:rPr>
                        <a:t>1.Овладеть методом проектов как технологией и как деятельностью по самоорганизации профессионального пространства.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B23287"/>
                          </a:solidFill>
                          <a:cs typeface="Aharoni" pitchFamily="2" charset="-79"/>
                        </a:rPr>
                        <a:t>2.Выстроить стратегию руководства проектом во взаимодействии с родителями, детьми.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B23287"/>
                          </a:solidFill>
                          <a:cs typeface="Aharoni" pitchFamily="2" charset="-79"/>
                        </a:rPr>
                        <a:t>3.Сформировать предметно-развивающую среду для проекта, оформить зоны познания играми на тему проекта.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B23287"/>
                          </a:solidFill>
                          <a:cs typeface="Aharoni" pitchFamily="2" charset="-79"/>
                        </a:rPr>
                        <a:t>4.Помогать детям добывать знания.</a:t>
                      </a:r>
                      <a:endParaRPr lang="ru-RU" dirty="0">
                        <a:cs typeface="Aharoni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6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1782"/>
            <a:ext cx="7886700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CC"/>
                </a:solidFill>
                <a:cs typeface="Aharoni" pitchFamily="2" charset="-79"/>
              </a:rPr>
              <a:t>Ожидаемый результат</a:t>
            </a:r>
            <a:endParaRPr lang="ru-RU" b="1" dirty="0">
              <a:solidFill>
                <a:srgbClr val="0066CC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74618"/>
            <a:ext cx="7886700" cy="49023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u="sng" dirty="0">
                <a:solidFill>
                  <a:srgbClr val="0066CC"/>
                </a:solidFill>
              </a:rPr>
              <a:t>Для детей: </a:t>
            </a:r>
            <a:r>
              <a:rPr lang="ru-RU" sz="2400" b="1" dirty="0">
                <a:solidFill>
                  <a:srgbClr val="B23287"/>
                </a:solidFill>
              </a:rPr>
              <a:t>расширение знаний о строении растений и роли овощей в жизни человека; формирование первоначальных навыков бережного отношения </a:t>
            </a:r>
            <a:r>
              <a:rPr lang="ru-RU" sz="2400" b="1" dirty="0" smtClean="0">
                <a:solidFill>
                  <a:srgbClr val="B23287"/>
                </a:solidFill>
              </a:rPr>
              <a:t>к растительному миру; развитие наблюдательности; активизация словарного запаса; накопление эмоционального позитивного опыта общения с </a:t>
            </a:r>
            <a:r>
              <a:rPr lang="ru-RU" sz="2400" b="1" dirty="0">
                <a:solidFill>
                  <a:srgbClr val="B23287"/>
                </a:solidFill>
              </a:rPr>
              <a:t>природой; самоутверждение личности ребенка; снятие стрессовых факторов.</a:t>
            </a:r>
          </a:p>
          <a:p>
            <a:pPr marL="0" indent="0">
              <a:buNone/>
            </a:pPr>
            <a:r>
              <a:rPr lang="ru-RU" sz="2400" b="1" i="1" u="sng" dirty="0">
                <a:solidFill>
                  <a:srgbClr val="0066CC"/>
                </a:solidFill>
              </a:rPr>
              <a:t>Для родителей: </a:t>
            </a:r>
            <a:r>
              <a:rPr lang="ru-RU" sz="2400" b="1" dirty="0">
                <a:solidFill>
                  <a:srgbClr val="B23287"/>
                </a:solidFill>
              </a:rPr>
              <a:t>повышение компетентности по данной теме, избрание нужных ориентиров в воспитании, укрепление детско-родительских отношений, самореализация.</a:t>
            </a:r>
          </a:p>
          <a:p>
            <a:pPr marL="0" indent="0">
              <a:buNone/>
            </a:pPr>
            <a:r>
              <a:rPr lang="ru-RU" sz="2400" b="1" i="1" u="sng" dirty="0">
                <a:solidFill>
                  <a:srgbClr val="0066CC"/>
                </a:solidFill>
              </a:rPr>
              <a:t>Для педагога: </a:t>
            </a:r>
            <a:r>
              <a:rPr lang="ru-RU" sz="2400" b="1" dirty="0">
                <a:solidFill>
                  <a:srgbClr val="B23287"/>
                </a:solidFill>
              </a:rPr>
              <a:t>повышение профессионализма, внедрение новых методов в работе с детьми и родителями, самореализация.</a:t>
            </a:r>
          </a:p>
          <a:p>
            <a:pPr marL="0" indent="0">
              <a:buNone/>
            </a:pPr>
            <a:endParaRPr lang="ru-RU" b="1" dirty="0">
              <a:solidFill>
                <a:srgbClr val="B232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9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66CC"/>
                </a:solidFill>
                <a:cs typeface="Aharoni" pitchFamily="2" charset="-79"/>
              </a:rPr>
              <a:t>Этапы проекта</a:t>
            </a:r>
            <a:endParaRPr lang="ru-RU" b="1" dirty="0">
              <a:solidFill>
                <a:srgbClr val="0066CC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66CC"/>
                </a:solidFill>
                <a:cs typeface="Aharoni" pitchFamily="2" charset="-79"/>
              </a:rPr>
              <a:t>I </a:t>
            </a:r>
            <a:r>
              <a:rPr lang="ru-RU" b="1" u="sng" dirty="0">
                <a:solidFill>
                  <a:srgbClr val="0066CC"/>
                </a:solidFill>
                <a:cs typeface="Aharoni" pitchFamily="2" charset="-79"/>
              </a:rPr>
              <a:t>этап – подготовительный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подбор </a:t>
            </a:r>
            <a:r>
              <a:rPr lang="ru-RU" b="1" dirty="0">
                <a:solidFill>
                  <a:srgbClr val="B23287"/>
                </a:solidFill>
                <a:cs typeface="Aharoni" pitchFamily="2" charset="-79"/>
              </a:rPr>
              <a:t>сюжета сказки;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чтение </a:t>
            </a:r>
            <a:r>
              <a:rPr lang="ru-RU" b="1" dirty="0">
                <a:solidFill>
                  <a:srgbClr val="B23287"/>
                </a:solidFill>
                <a:cs typeface="Aharoni" pitchFamily="2" charset="-79"/>
              </a:rPr>
              <a:t>сказки «Пых»;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приобретение </a:t>
            </a:r>
            <a:r>
              <a:rPr lang="ru-RU" b="1" dirty="0">
                <a:solidFill>
                  <a:srgbClr val="B23287"/>
                </a:solidFill>
                <a:cs typeface="Aharoni" pitchFamily="2" charset="-79"/>
              </a:rPr>
              <a:t>контейнеров для посадки; грунта; семян растений.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B23287"/>
                </a:solidFill>
                <a:cs typeface="Aharoni" pitchFamily="2" charset="-79"/>
              </a:rPr>
              <a:t>определение </a:t>
            </a:r>
            <a:r>
              <a:rPr lang="ru-RU" b="1" dirty="0">
                <a:solidFill>
                  <a:srgbClr val="B23287"/>
                </a:solidFill>
                <a:cs typeface="Aharoni" pitchFamily="2" charset="-79"/>
              </a:rPr>
              <a:t>цели, задач проекта, сроков реализации, предполагаемого результата.</a:t>
            </a:r>
          </a:p>
          <a:p>
            <a:pPr marL="0" indent="0">
              <a:buNone/>
            </a:pPr>
            <a:endParaRPr lang="ru-RU" b="1" dirty="0">
              <a:solidFill>
                <a:srgbClr val="B23287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101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7" y="3158836"/>
            <a:ext cx="3581007" cy="3431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6" y="2992582"/>
            <a:ext cx="3611757" cy="3445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5" y="415636"/>
            <a:ext cx="3519054" cy="3413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366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01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CC"/>
                </a:solidFill>
                <a:cs typeface="Aharoni" pitchFamily="2" charset="-79"/>
              </a:rPr>
              <a:t>Этапы проекта</a:t>
            </a:r>
            <a:endParaRPr lang="ru-RU" b="1" dirty="0">
              <a:solidFill>
                <a:srgbClr val="0066CC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49927"/>
            <a:ext cx="7886700" cy="52647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66CC"/>
                </a:solidFill>
                <a:latin typeface="Aharoni" pitchFamily="2" charset="-79"/>
                <a:cs typeface="Aharoni" pitchFamily="2" charset="-79"/>
              </a:rPr>
              <a:t>II </a:t>
            </a:r>
            <a:r>
              <a:rPr lang="ru-RU" b="1" u="sng" dirty="0">
                <a:solidFill>
                  <a:srgbClr val="0066CC"/>
                </a:solidFill>
                <a:cs typeface="Aharoni" pitchFamily="2" charset="-79"/>
              </a:rPr>
              <a:t>этап – познавательно-исследовательский </a:t>
            </a:r>
            <a:endParaRPr lang="ru-RU" b="1" u="sng" dirty="0" smtClean="0">
              <a:solidFill>
                <a:srgbClr val="0066CC"/>
              </a:solidFill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AC2EB6"/>
                </a:solidFill>
                <a:cs typeface="Aharoni" pitchFamily="2" charset="-79"/>
              </a:rPr>
              <a:t>рассматривание семян;</a:t>
            </a:r>
            <a:r>
              <a:rPr lang="ru-RU" b="1" dirty="0">
                <a:solidFill>
                  <a:srgbClr val="AC2EB6"/>
                </a:solidFill>
                <a:cs typeface="Aharoni" pitchFamily="2" charset="-79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rgbClr val="AC2EB6"/>
                </a:solidFill>
                <a:cs typeface="Aharoni" pitchFamily="2" charset="-79"/>
              </a:rPr>
              <a:t>п</a:t>
            </a:r>
            <a:r>
              <a:rPr lang="ru-RU" b="1" dirty="0" smtClean="0">
                <a:solidFill>
                  <a:srgbClr val="AC2EB6"/>
                </a:solidFill>
                <a:cs typeface="Aharoni" pitchFamily="2" charset="-79"/>
              </a:rPr>
              <a:t>осадка клубней картофеля, лука</a:t>
            </a:r>
            <a:r>
              <a:rPr lang="ru-RU" b="1" dirty="0">
                <a:solidFill>
                  <a:srgbClr val="AC2EB6"/>
                </a:solidFill>
                <a:cs typeface="Aharoni" pitchFamily="2" charset="-79"/>
              </a:rPr>
              <a:t>, чеснока, </a:t>
            </a:r>
            <a:r>
              <a:rPr lang="ru-RU" b="1" dirty="0" smtClean="0">
                <a:solidFill>
                  <a:srgbClr val="AC2EB6"/>
                </a:solidFill>
                <a:cs typeface="Aharoni" pitchFamily="2" charset="-79"/>
              </a:rPr>
              <a:t>гороха, укропа</a:t>
            </a:r>
            <a:r>
              <a:rPr lang="ru-RU" b="1" dirty="0">
                <a:solidFill>
                  <a:srgbClr val="AC2EB6"/>
                </a:solidFill>
                <a:cs typeface="Aharoni" pitchFamily="2" charset="-79"/>
              </a:rPr>
              <a:t>, </a:t>
            </a:r>
            <a:r>
              <a:rPr lang="ru-RU" b="1" dirty="0" smtClean="0">
                <a:solidFill>
                  <a:srgbClr val="AC2EB6"/>
                </a:solidFill>
                <a:cs typeface="Aharoni" pitchFamily="2" charset="-79"/>
              </a:rPr>
              <a:t>петрушки, семян помидоров, перца и цветов, </a:t>
            </a:r>
            <a:r>
              <a:rPr lang="ru-RU" b="1" dirty="0">
                <a:solidFill>
                  <a:srgbClr val="AC2EB6"/>
                </a:solidFill>
                <a:cs typeface="Aharoni" pitchFamily="2" charset="-79"/>
              </a:rPr>
              <a:t>опытно-экспериментальная деятельность: «Строение растений», «Условия, необходимые для жизни растений</a:t>
            </a:r>
            <a:r>
              <a:rPr lang="ru-RU" b="1" dirty="0" smtClean="0">
                <a:solidFill>
                  <a:srgbClr val="AC2EB6"/>
                </a:solidFill>
                <a:cs typeface="Aharoni" pitchFamily="2" charset="-79"/>
              </a:rPr>
              <a:t>»; </a:t>
            </a:r>
            <a:endParaRPr lang="ru-RU" b="1" dirty="0">
              <a:solidFill>
                <a:srgbClr val="AC2EB6"/>
              </a:solidFill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rgbClr val="AC2EB6"/>
                </a:solidFill>
                <a:cs typeface="Aharoni" pitchFamily="2" charset="-79"/>
              </a:rPr>
              <a:t>п</a:t>
            </a:r>
            <a:r>
              <a:rPr lang="ru-RU" b="1" dirty="0" smtClean="0">
                <a:solidFill>
                  <a:srgbClr val="AC2EB6"/>
                </a:solidFill>
                <a:cs typeface="Aharoni" pitchFamily="2" charset="-79"/>
              </a:rPr>
              <a:t>роведение </a:t>
            </a:r>
            <a:r>
              <a:rPr lang="ru-RU" b="1" dirty="0">
                <a:solidFill>
                  <a:srgbClr val="AC2EB6"/>
                </a:solidFill>
                <a:cs typeface="Aharoni" pitchFamily="2" charset="-79"/>
              </a:rPr>
              <a:t>дидактических игр «Узнай на ощупь», «Узнай на вкус», «От какого овоща эта часть?», «Овощи в корзинке», «Угадай загадку</a:t>
            </a:r>
            <a:r>
              <a:rPr lang="ru-RU" b="1" dirty="0" smtClean="0">
                <a:solidFill>
                  <a:srgbClr val="AC2EB6"/>
                </a:solidFill>
                <a:cs typeface="Aharoni" pitchFamily="2" charset="-79"/>
              </a:rPr>
              <a:t>»;</a:t>
            </a:r>
            <a:endParaRPr lang="ru-RU" b="1" dirty="0">
              <a:solidFill>
                <a:srgbClr val="AC2EB6"/>
              </a:solidFill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rgbClr val="AC2EB6"/>
                </a:solidFill>
                <a:cs typeface="Aharoni" pitchFamily="2" charset="-79"/>
              </a:rPr>
              <a:t>ч</a:t>
            </a:r>
            <a:r>
              <a:rPr lang="ru-RU" b="1" dirty="0" smtClean="0">
                <a:solidFill>
                  <a:srgbClr val="AC2EB6"/>
                </a:solidFill>
                <a:cs typeface="Aharoni" pitchFamily="2" charset="-79"/>
              </a:rPr>
              <a:t>тение стихотворений и загадок </a:t>
            </a:r>
            <a:r>
              <a:rPr lang="ru-RU" b="1" dirty="0">
                <a:solidFill>
                  <a:srgbClr val="AC2EB6"/>
                </a:solidFill>
                <a:cs typeface="Aharoni" pitchFamily="2" charset="-79"/>
              </a:rPr>
              <a:t>об </a:t>
            </a:r>
            <a:r>
              <a:rPr lang="ru-RU" b="1" dirty="0" smtClean="0">
                <a:solidFill>
                  <a:srgbClr val="AC2EB6"/>
                </a:solidFill>
                <a:cs typeface="Aharoni" pitchFamily="2" charset="-79"/>
              </a:rPr>
              <a:t>овощах;</a:t>
            </a:r>
            <a:endParaRPr lang="ru-RU" b="1" dirty="0">
              <a:solidFill>
                <a:srgbClr val="AC2EB6"/>
              </a:solidFill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AC2EB6"/>
                </a:solidFill>
                <a:cs typeface="Aharoni" pitchFamily="2" charset="-79"/>
              </a:rPr>
              <a:t>рассматривание </a:t>
            </a:r>
            <a:r>
              <a:rPr lang="ru-RU" b="1" dirty="0">
                <a:solidFill>
                  <a:srgbClr val="AC2EB6"/>
                </a:solidFill>
                <a:cs typeface="Aharoni" pitchFamily="2" charset="-79"/>
              </a:rPr>
              <a:t>иллюстраций, картин с изображением овощей (сравнить их по цвету, форме, размеру, вкусу).	</a:t>
            </a:r>
            <a:endParaRPr lang="ru-RU" b="1" dirty="0" smtClean="0">
              <a:solidFill>
                <a:srgbClr val="AC2EB6"/>
              </a:solidFill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AC2EB6"/>
                </a:solidFill>
                <a:cs typeface="Aharoni" pitchFamily="2" charset="-79"/>
              </a:rPr>
              <a:t>привлечение </a:t>
            </a:r>
            <a:r>
              <a:rPr lang="ru-RU" b="1" dirty="0">
                <a:solidFill>
                  <a:srgbClr val="AC2EB6"/>
                </a:solidFill>
                <a:cs typeface="Aharoni" pitchFamily="2" charset="-79"/>
              </a:rPr>
              <a:t>родителей помочь в оформлении  огорода в группе. </a:t>
            </a:r>
            <a:endParaRPr lang="ru-RU" b="1" dirty="0" smtClean="0">
              <a:solidFill>
                <a:srgbClr val="AC2EB6"/>
              </a:solidFill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endParaRPr lang="ru-RU" b="1" dirty="0" smtClean="0">
              <a:solidFill>
                <a:srgbClr val="AC2EB6"/>
              </a:solidFill>
              <a:cs typeface="Aharoni" pitchFamily="2" charset="-79"/>
            </a:endParaRPr>
          </a:p>
          <a:p>
            <a:pPr marL="0" indent="0">
              <a:buNone/>
            </a:pPr>
            <a:endParaRPr lang="ru-RU" b="1" u="sng" dirty="0">
              <a:solidFill>
                <a:srgbClr val="AC2EB6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0144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C2EB6"/>
      </a:hlink>
      <a:folHlink>
        <a:srgbClr val="CF63D7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563</Words>
  <Application>Microsoft Office PowerPoint</Application>
  <PresentationFormat>Экран (4:3)</PresentationFormat>
  <Paragraphs>63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Паспорт проекта</vt:lpstr>
      <vt:lpstr>Актуальность проекта</vt:lpstr>
      <vt:lpstr>Цель проекта</vt:lpstr>
      <vt:lpstr>Задачи проекта</vt:lpstr>
      <vt:lpstr>Ожидаемый результат</vt:lpstr>
      <vt:lpstr>Этапы проекта</vt:lpstr>
      <vt:lpstr>Презентация PowerPoint</vt:lpstr>
      <vt:lpstr>Этапы проекта</vt:lpstr>
      <vt:lpstr>Презентация PowerPoint</vt:lpstr>
      <vt:lpstr>Наблюдение за ростом и развитием растений</vt:lpstr>
      <vt:lpstr>Презентация PowerPoint</vt:lpstr>
      <vt:lpstr>Презентация PowerPoint</vt:lpstr>
      <vt:lpstr>Взаимодействие с родителями</vt:lpstr>
      <vt:lpstr>Презентация PowerPoint</vt:lpstr>
      <vt:lpstr>Презентация PowerPoint</vt:lpstr>
      <vt:lpstr>Уход за растениями</vt:lpstr>
      <vt:lpstr>Этапы проекта</vt:lpstr>
      <vt:lpstr>СПАСИБО 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Admin</cp:lastModifiedBy>
  <cp:revision>58</cp:revision>
  <dcterms:created xsi:type="dcterms:W3CDTF">2017-02-23T01:27:45Z</dcterms:created>
  <dcterms:modified xsi:type="dcterms:W3CDTF">2017-04-15T16:00:32Z</dcterms:modified>
</cp:coreProperties>
</file>