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  <p:sldId id="282" r:id="rId20"/>
    <p:sldId id="278" r:id="rId21"/>
    <p:sldId id="280" r:id="rId22"/>
    <p:sldId id="28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37026-467E-4547-8FAB-136F949DDEF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6D77-25B6-4735-BA7C-6A3C8D01F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6D77-25B6-4735-BA7C-6A3C8D01FC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E59E-1976-4510-8EAD-D032C8A21F3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3C285-793C-4D5C-AC82-64BA58CF3E7E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2555776" y="764704"/>
            <a:ext cx="5472608" cy="561662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0">
                <a:schemeClr val="accent5">
                  <a:tint val="15000"/>
                  <a:satMod val="350000"/>
                  <a:alpha val="87000"/>
                </a:schemeClr>
              </a:gs>
            </a:gsLst>
          </a:gradFill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933056"/>
            <a:ext cx="2117008" cy="2635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16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076" y="357945"/>
            <a:ext cx="1903183" cy="2011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63590"/>
            <a:ext cx="3323339" cy="52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90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3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8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2DA6-4669-4755-9558-66FA83848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79512" y="116632"/>
            <a:ext cx="8834103" cy="6624736"/>
          </a:xfrm>
          <a:prstGeom prst="rect">
            <a:avLst/>
          </a:prstGeom>
          <a:gradFill>
            <a:gsLst>
              <a:gs pos="100000">
                <a:schemeClr val="accent5">
                  <a:tint val="50000"/>
                  <a:satMod val="300000"/>
                  <a:alpha val="62000"/>
                </a:schemeClr>
              </a:gs>
              <a:gs pos="100000">
                <a:schemeClr val="accent5">
                  <a:tint val="37000"/>
                  <a:satMod val="300000"/>
                  <a:alpha val="68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81000"/>
            <a:ext cx="3145471" cy="2336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28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1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5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05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72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1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5E37-D9D2-4F1F-9CF3-51D25485061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8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er.versa.ru/images/cache/f_405fb2af0d44092df2985327f3b73d6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K:\2%20&#1082;&#1083;&#1072;&#1089;&#1089;&#1060;&#1043;&#1054;&#1057;\2%20&#1082;&#1083;&#1072;&#1089;&#1089;%20&#1091;&#1088;&#1086;&#1082;&#1080;%20&#1087;&#1088;&#1077;&#1079;&#1077;&#1085;&#1090;&#1072;&#1094;&#1080;&#1080;\+%20&#1051;&#1080;&#1090;&#1077;&#1088;&#1072;&#1090;&#1091;&#1088;&#1085;&#1086;&#1077;%20&#1095;&#1090;&#1077;&#1085;&#1080;&#1077;\&#1059;&#1088;&#1086;&#1082;%2032%20-%2033.%20&#1040;.&#1055;&#1091;&#1096;&#1082;&#1080;&#1085;%20&#1057;&#1082;&#1072;&#1079;&#1082;&#1072;%20&#1086;%20&#1088;&#1099;&#1073;&#1072;&#1082;&#1077;%20&#1080;%20&#1088;&#1099;&#1073;&#1082;&#1077;\&#1064;&#1059;&#1052;%20&#1052;&#1054;&#1056;&#1071;.wm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836712"/>
            <a:ext cx="439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«Сказка о рыбаке и рыбке»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Картинка 20 из 26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158" y="1844825"/>
            <a:ext cx="1435494" cy="1800199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3717032"/>
            <a:ext cx="148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А.С. Пушкин.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843808" y="5445224"/>
            <a:ext cx="3727648" cy="76691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Составитель: Беляева Ирина Владимировна</a:t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                        І кв. категория</a:t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МБОУ СОШ с. Кремово</a:t>
            </a:r>
            <a: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021288"/>
            <a:ext cx="1440160" cy="6480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Урок 33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867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40" name="Picture 4" descr="252334-001"/>
          <p:cNvPicPr>
            <a:picLocks noChangeAspect="1" noChangeArrowheads="1"/>
          </p:cNvPicPr>
          <p:nvPr/>
        </p:nvPicPr>
        <p:blipFill>
          <a:blip r:embed="rId2" cstate="print"/>
          <a:srcRect t="30142"/>
          <a:stretch>
            <a:fillRect/>
          </a:stretch>
        </p:blipFill>
        <p:spPr bwMode="auto">
          <a:xfrm>
            <a:off x="250825" y="404664"/>
            <a:ext cx="8569325" cy="59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6600" y="1268413"/>
            <a:ext cx="53990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/>
              <a:t>Не  спокойно  синее   море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244489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569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00113" y="1196975"/>
            <a:ext cx="741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/>
              <a:t>Почернело     синее  море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8" name="Picture 4" descr="277409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88" y="3470275"/>
            <a:ext cx="7993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Видит,   на   море   чёрная   буря:</a:t>
            </a:r>
          </a:p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Так  и  вздулись   сердитые  волны, </a:t>
            </a:r>
          </a:p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так и  ходят,  так  воем  и  воют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Picture 4" descr="366980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71550" y="3789363"/>
            <a:ext cx="7777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bg1"/>
                </a:solidFill>
              </a:rPr>
              <a:t>Ничего  не  сказала  рыбка,</a:t>
            </a:r>
          </a:p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bg1"/>
                </a:solidFill>
              </a:rPr>
              <a:t>Лишь  хвостом  по  воде  плеснула</a:t>
            </a:r>
          </a:p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bg1"/>
                </a:solidFill>
              </a:rPr>
              <a:t>И  ушла  в  глубокое  море.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3348038" y="304800"/>
            <a:ext cx="549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Почему так происходило?</a:t>
            </a:r>
          </a:p>
        </p:txBody>
      </p:sp>
      <p:pic>
        <p:nvPicPr>
          <p:cNvPr id="12290" name="Picture 2" descr="http://www.playing-field.ru/img/2015/051910/1000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63688" y="-243408"/>
            <a:ext cx="1983858" cy="251121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929454" y="5715016"/>
            <a:ext cx="19859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4" action="ppaction://hlinkfile"/>
              </a:rPr>
              <a:t>Включить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81285 0.6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6898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Расскажи, почему  рыбку  можно  назвать </a:t>
            </a:r>
          </a:p>
          <a:p>
            <a:pPr>
              <a:defRPr/>
            </a:pPr>
            <a:r>
              <a:rPr lang="ru-RU" sz="4400" b="1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доброй,  благодарной,  справедливой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060575"/>
            <a:ext cx="6011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11188" y="333375"/>
            <a:ext cx="7600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Исправь ошибки</a:t>
            </a:r>
          </a:p>
          <a:p>
            <a:r>
              <a:rPr lang="ru-RU" sz="3600" b="1">
                <a:latin typeface="Monotype Corsiva" pitchFamily="66" charset="0"/>
              </a:rPr>
              <a:t> (расположи  желания старухи по-порядку)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3186113" cy="2549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1268413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1.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716463" y="141287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2.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263900" cy="2449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79388" y="4005263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3.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716463" y="393382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4.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221163"/>
            <a:ext cx="3071812" cy="23034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149725"/>
            <a:ext cx="3422650" cy="2232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53021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3 -0.0074 L -0.44966 -0.0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-0.48037 1.85185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07407E-6 L 0.48837 4.07407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858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Какое  желание   старухи   рыбка не выполнила?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Почему?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6048375" cy="4537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0825" y="476250"/>
            <a:ext cx="6111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Соотнеси  основную  мысль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сказки  с  пословицами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3357563"/>
            <a:ext cx="87042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Много захочешь – последнее потеряешь.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950" y="4221163"/>
            <a:ext cx="7342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Много желать – добра не видать.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4868863"/>
            <a:ext cx="74310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Жадность  всякому  горю  начало.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8888" y="5661025"/>
            <a:ext cx="5230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Ненасытному всё мало.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125538"/>
            <a:ext cx="3060700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8" descr="2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37112"/>
            <a:ext cx="1609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8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6494829" cy="331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9"/>
          <p:cNvSpPr>
            <a:spLocks noChangeArrowheads="1"/>
          </p:cNvSpPr>
          <p:nvPr/>
        </p:nvSpPr>
        <p:spPr bwMode="auto">
          <a:xfrm>
            <a:off x="827584" y="404664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A50021"/>
                </a:solidFill>
                <a:latin typeface="Constantia" pitchFamily="18" charset="0"/>
              </a:rPr>
              <a:t>Проверка  домашнего  задания</a:t>
            </a: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1258888" y="1989138"/>
            <a:ext cx="5041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4284663" y="21336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52" name="Содержимое 4" descr="C:\Users\1\Pictures\2013-09-03\Mail.JPG"/>
          <p:cNvPicPr>
            <a:picLocks/>
          </p:cNvPicPr>
          <p:nvPr/>
        </p:nvPicPr>
        <p:blipFill>
          <a:blip r:embed="rId5" cstate="print"/>
          <a:srcRect l="13477" t="848" r="10657" b="31400"/>
          <a:stretch>
            <a:fillRect/>
          </a:stretch>
        </p:blipFill>
        <p:spPr bwMode="auto">
          <a:xfrm>
            <a:off x="3995936" y="1772816"/>
            <a:ext cx="892175" cy="1295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5508104" y="1988840"/>
            <a:ext cx="2016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Рисунок 6" descr="post-149122-125293296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105275"/>
            <a:ext cx="29876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52120" y="1988840"/>
            <a:ext cx="149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с. 101, в. № 10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7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250"/>
            <a:ext cx="8435280" cy="5543550"/>
          </a:xfrm>
        </p:spPr>
        <p:txBody>
          <a:bodyPr/>
          <a:lstStyle/>
          <a:p>
            <a:pPr>
              <a:buNone/>
              <a:defRPr/>
            </a:pPr>
            <a:r>
              <a:rPr lang="ru-RU" b="1" dirty="0"/>
              <a:t>К старухе  старик  воротился –</a:t>
            </a:r>
          </a:p>
          <a:p>
            <a:pPr>
              <a:buNone/>
              <a:defRPr/>
            </a:pPr>
            <a:r>
              <a:rPr lang="ru-RU" b="1" dirty="0"/>
              <a:t>Глядь:  опять   перед  ним  землянка;</a:t>
            </a:r>
          </a:p>
          <a:p>
            <a:pPr>
              <a:buNone/>
              <a:defRPr/>
            </a:pPr>
            <a:r>
              <a:rPr lang="ru-RU" b="1" dirty="0"/>
              <a:t>На  пороге   сидит  его  старуха,</a:t>
            </a:r>
          </a:p>
          <a:p>
            <a:pPr>
              <a:buNone/>
              <a:defRPr/>
            </a:pPr>
            <a:r>
              <a:rPr lang="ru-RU" b="1" dirty="0"/>
              <a:t>А  пред  нею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763713" y="3284538"/>
            <a:ext cx="61928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4034" name="Picture 2" descr="http://stihi.su/pics/2015/12/13/6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680520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75856" y="2130425"/>
            <a:ext cx="4464496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3" descr="newy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0899">
            <a:off x="466277" y="262427"/>
            <a:ext cx="1587228" cy="13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980728"/>
            <a:ext cx="398469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</a:rPr>
              <a:t>Итак, друзья, внимание.</a:t>
            </a:r>
            <a:br>
              <a:rPr lang="ru-RU" sz="4000" b="1" cap="none" spc="50" dirty="0" smtClean="0">
                <a:ln w="11430"/>
                <a:solidFill>
                  <a:srgbClr val="002060"/>
                </a:solidFill>
              </a:rPr>
            </a:br>
            <a:r>
              <a:rPr lang="ru-RU" sz="4000" b="1" cap="none" spc="50" dirty="0" smtClean="0">
                <a:ln w="11430"/>
                <a:solidFill>
                  <a:srgbClr val="002060"/>
                </a:solidFill>
              </a:rPr>
              <a:t> Прозвенел звонок, </a:t>
            </a:r>
            <a:br>
              <a:rPr lang="ru-RU" sz="4000" b="1" cap="none" spc="50" dirty="0" smtClean="0">
                <a:ln w="11430"/>
                <a:solidFill>
                  <a:srgbClr val="002060"/>
                </a:solidFill>
              </a:rPr>
            </a:br>
            <a:r>
              <a:rPr lang="ru-RU" sz="4000" b="1" cap="none" spc="50" dirty="0" smtClean="0">
                <a:ln w="11430"/>
                <a:solidFill>
                  <a:srgbClr val="002060"/>
                </a:solidFill>
              </a:rPr>
              <a:t> Садитесь поудобнее,</a:t>
            </a:r>
            <a:br>
              <a:rPr lang="ru-RU" sz="4000" b="1" cap="none" spc="50" dirty="0" smtClean="0">
                <a:ln w="11430"/>
                <a:solidFill>
                  <a:srgbClr val="002060"/>
                </a:solidFill>
              </a:rPr>
            </a:br>
            <a:r>
              <a:rPr lang="ru-RU" sz="4000" b="1" cap="none" spc="50" dirty="0" smtClean="0">
                <a:ln w="11430"/>
                <a:solidFill>
                  <a:srgbClr val="002060"/>
                </a:solidFill>
              </a:rPr>
              <a:t> Начнем же наш урок.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55663" y="476250"/>
            <a:ext cx="7556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Объясни выражение </a:t>
            </a:r>
          </a:p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«Остаться  у  разбитого  корыта»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9138"/>
            <a:ext cx="5767388" cy="43195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635896" y="304800"/>
            <a:ext cx="55081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Читайте  Пушкина, читайте,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не живите днём одним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 ним и любите, и мечтайте.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размышляйте вместе с ним.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светлой дружбой дорожите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Её, как свет звезды неся,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Как  Пушкин, пламенно живите,-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Жить нам без Пушкина нельзя.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8676" name="Picture 9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1774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214813"/>
            <a:ext cx="1774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143375"/>
            <a:ext cx="1774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714375"/>
            <a:ext cx="1774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2.bp.blogspot.com/-bQgJ7zpXOjk/VlB4-RkzOxI/AAAAAAAABCM/kQ9gZpZmPZE/s1600/Pushkin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673860" cy="4259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66800" y="228600"/>
            <a:ext cx="7086600" cy="1066800"/>
          </a:xfrm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347864" y="1700808"/>
            <a:ext cx="3672408" cy="393799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 сегодняшнем уроке я узнал..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На этом уроке я похвалил бы себя за…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После урока мне захотелось…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Сегодня я сумел…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0648"/>
            <a:ext cx="4140661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урока. 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6056" y="4581128"/>
            <a:ext cx="2655888" cy="1795462"/>
            <a:chOff x="3187" y="3160"/>
            <a:chExt cx="1873" cy="1210"/>
          </a:xfrm>
        </p:grpSpPr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8" y="3305"/>
              <a:ext cx="1322" cy="10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 rot="-780000">
              <a:off x="3187" y="3160"/>
              <a:ext cx="1441" cy="11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575" y="4183063"/>
            <a:ext cx="1222375" cy="249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339752" y="260350"/>
            <a:ext cx="626449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8440">
                  <a:solidFill>
                    <a:srgbClr val="FFFFFF"/>
                  </a:solidFill>
                  <a:miter lim="800000"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07933" dir="18900000" algn="ctr" rotWithShape="0">
                    <a:srgbClr val="B2B2B2"/>
                  </a:outerShdw>
                </a:effectLst>
                <a:latin typeface="Impact"/>
              </a:rPr>
              <a:t>Домашнее задание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836712"/>
            <a:ext cx="8345487" cy="419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-660000">
            <a:off x="5414950" y="1966405"/>
            <a:ext cx="2627099" cy="144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lang="ru-RU" sz="24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90</a:t>
            </a:r>
            <a:r>
              <a:rPr lang="ru-RU" sz="2400" dirty="0" smtClean="0"/>
              <a:t> – 101- рисунок </a:t>
            </a:r>
            <a:endParaRPr lang="ru-RU" sz="2400" dirty="0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endParaRPr lang="ru-RU" sz="2400" dirty="0">
              <a:latin typeface="Constantia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725144"/>
            <a:ext cx="2649913" cy="2132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8" name="Содержимое 4" descr="C:\Users\1\Pictures\2013-09-03\Mail.JPG"/>
          <p:cNvPicPr>
            <a:picLocks/>
          </p:cNvPicPr>
          <p:nvPr/>
        </p:nvPicPr>
        <p:blipFill>
          <a:blip r:embed="rId8" cstate="print"/>
          <a:srcRect l="13477" t="848" r="10657" b="31400"/>
          <a:stretch>
            <a:fillRect/>
          </a:stretch>
        </p:blipFill>
        <p:spPr bwMode="auto">
          <a:xfrm>
            <a:off x="3203848" y="2132856"/>
            <a:ext cx="1425575" cy="20145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472608" cy="1143000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5328592" cy="1152128"/>
          </a:xfrm>
          <a:solidFill>
            <a:schemeClr val="bg1">
              <a:alpha val="45000"/>
            </a:schemeClr>
          </a:solidFill>
        </p:spPr>
        <p:txBody>
          <a:bodyPr>
            <a:prstTxWarp prst="textPlain">
              <a:avLst/>
            </a:prstTxWarp>
            <a:normAutofit fontScale="70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7200" i="1" dirty="0" smtClean="0">
                <a:solidFill>
                  <a:srgbClr val="C00000"/>
                </a:solidFill>
              </a:rPr>
              <a:t>Русские писатели</a:t>
            </a:r>
            <a:endParaRPr lang="ru-RU" sz="7200" i="1" dirty="0">
              <a:solidFill>
                <a:srgbClr val="C00000"/>
              </a:solidFill>
            </a:endParaRPr>
          </a:p>
        </p:txBody>
      </p:sp>
      <p:pic>
        <p:nvPicPr>
          <p:cNvPr id="56322" name="Picture 2" descr="http://www.beesona.ru/upload/579/e99feefd7b03bfb87f00756eeda9bcf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076825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276872"/>
            <a:ext cx="1038426" cy="139256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8763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1. Прогнозировать содержание сказки;</a:t>
            </a:r>
          </a:p>
          <a:p>
            <a:pPr eaLnBrk="1" hangingPunct="1">
              <a:defRPr/>
            </a:pPr>
            <a:r>
              <a:rPr lang="ru-RU" dirty="0" smtClean="0"/>
              <a:t>2. Называть волшебные события и предметы в сказке и давать им оценку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619672" y="381000"/>
            <a:ext cx="403244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А. С. Пушкин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6705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Сказка о рыбаке и рыбке.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2192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Тема: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28600" y="2362200"/>
            <a:ext cx="12287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УВД: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1809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177" name="Picture 9" descr="AG0018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99088"/>
            <a:ext cx="26670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>
              <a:defRPr/>
            </a:pP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454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600" dirty="0"/>
              <a:t>Новое   корыто</a:t>
            </a:r>
          </a:p>
          <a:p>
            <a:pPr>
              <a:lnSpc>
                <a:spcPct val="80000"/>
              </a:lnSpc>
              <a:defRPr/>
            </a:pPr>
            <a:r>
              <a:rPr lang="ru-RU" sz="3600" dirty="0"/>
              <a:t>Новая    изба</a:t>
            </a:r>
          </a:p>
          <a:p>
            <a:pPr>
              <a:lnSpc>
                <a:spcPct val="80000"/>
              </a:lnSpc>
              <a:defRPr/>
            </a:pPr>
            <a:r>
              <a:rPr lang="ru-RU" sz="3600" dirty="0">
                <a:solidFill>
                  <a:srgbClr val="FF0066"/>
                </a:solidFill>
              </a:rPr>
              <a:t>Столбовая  дворянка</a:t>
            </a:r>
            <a:r>
              <a:rPr lang="ru-RU" sz="3600" dirty="0"/>
              <a:t>                      ( </a:t>
            </a:r>
            <a:r>
              <a:rPr lang="ru-RU" sz="3600" dirty="0" err="1"/>
              <a:t>дворянка</a:t>
            </a:r>
            <a:r>
              <a:rPr lang="ru-RU" sz="3600" dirty="0"/>
              <a:t>  старинного     рода )</a:t>
            </a:r>
          </a:p>
          <a:p>
            <a:pPr>
              <a:lnSpc>
                <a:spcPct val="80000"/>
              </a:lnSpc>
              <a:defRPr/>
            </a:pPr>
            <a:r>
              <a:rPr lang="ru-RU" sz="3600" dirty="0"/>
              <a:t>Вольная  царица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3600" dirty="0"/>
          </a:p>
          <a:p>
            <a:pPr>
              <a:lnSpc>
                <a:spcPct val="80000"/>
              </a:lnSpc>
              <a:defRPr/>
            </a:pPr>
            <a:r>
              <a:rPr lang="ru-RU" sz="3600" dirty="0"/>
              <a:t>Владычица  морская,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3600" dirty="0"/>
              <a:t>Чтобы  жить  мне  в  </a:t>
            </a:r>
            <a:r>
              <a:rPr lang="ru-RU" sz="3600" dirty="0" err="1"/>
              <a:t>Окияне-море</a:t>
            </a:r>
            <a:r>
              <a:rPr lang="ru-RU" sz="3600" dirty="0"/>
              <a:t>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3600" dirty="0"/>
              <a:t>Чтоб  служила   мне   рыбка  золотая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3600" dirty="0"/>
              <a:t>И  была  у  меня  </a:t>
            </a:r>
            <a:r>
              <a:rPr lang="ru-RU" sz="3600" dirty="0">
                <a:solidFill>
                  <a:srgbClr val="FF0066"/>
                </a:solidFill>
              </a:rPr>
              <a:t>на  посылках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4608512" cy="5486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Восстановление событий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30758" name="Group 38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623620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8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Быть  на  посылках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Чупрун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Белены   объелась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Царские  палаты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Чуб,   чёлка,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хохол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Быть  в  полном  подчинении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Царский  дворец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Сошла  с  ума,   обезумела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3203575" y="981075"/>
            <a:ext cx="2736850" cy="1511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3203575" y="981075"/>
            <a:ext cx="2736850" cy="16557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3203575" y="4292600"/>
            <a:ext cx="2736850" cy="1441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3203575" y="4365625"/>
            <a:ext cx="2663825" cy="1511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AutoShape 4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71913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9" grpId="0" animBg="1"/>
      <p:bldP spid="30760" grpId="0" animBg="1"/>
      <p:bldP spid="30761" grpId="0" animBg="1"/>
      <p:bldP spid="307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07950" y="620713"/>
            <a:ext cx="8883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Зачитайте, сколько раз старик забрасывал невод.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263" y="1484313"/>
            <a:ext cx="6432550" cy="4824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12875"/>
            <a:ext cx="6527800" cy="48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4" descr="161250-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280400" cy="612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71550" y="836613"/>
            <a:ext cx="7129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Видит,  -  море  слегка    разыгралось</a:t>
            </a:r>
          </a:p>
        </p:txBody>
      </p:sp>
      <p:sp>
        <p:nvSpPr>
          <p:cNvPr id="20487" name="Cloud"/>
          <p:cNvSpPr>
            <a:spLocks noChangeAspect="1" noEditPoints="1" noChangeArrowheads="1"/>
          </p:cNvSpPr>
          <p:nvPr/>
        </p:nvSpPr>
        <p:spPr bwMode="auto">
          <a:xfrm>
            <a:off x="2484438" y="1484313"/>
            <a:ext cx="4105275" cy="919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4" descr="161251-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5693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7450" y="1628775"/>
            <a:ext cx="71294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Помутилось    синее   море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381</Words>
  <Application>Microsoft Office PowerPoint</Application>
  <PresentationFormat>Экран (4:3)</PresentationFormat>
  <Paragraphs>97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33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«В гостях у сказки 3»</dc:title>
  <dc:creator>Ольга</dc:creator>
  <cp:lastModifiedBy>user</cp:lastModifiedBy>
  <cp:revision>8</cp:revision>
  <dcterms:created xsi:type="dcterms:W3CDTF">2016-03-16T18:42:54Z</dcterms:created>
  <dcterms:modified xsi:type="dcterms:W3CDTF">2017-08-05T23:53:44Z</dcterms:modified>
</cp:coreProperties>
</file>