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285" r:id="rId3"/>
    <p:sldId id="277" r:id="rId4"/>
    <p:sldId id="278" r:id="rId5"/>
    <p:sldId id="279" r:id="rId6"/>
    <p:sldId id="256" r:id="rId7"/>
    <p:sldId id="257" r:id="rId8"/>
    <p:sldId id="258" r:id="rId9"/>
    <p:sldId id="259" r:id="rId10"/>
    <p:sldId id="260" r:id="rId11"/>
    <p:sldId id="263" r:id="rId12"/>
    <p:sldId id="264" r:id="rId13"/>
    <p:sldId id="271" r:id="rId14"/>
    <p:sldId id="266" r:id="rId15"/>
    <p:sldId id="272" r:id="rId16"/>
    <p:sldId id="265" r:id="rId17"/>
    <p:sldId id="273" r:id="rId18"/>
    <p:sldId id="269" r:id="rId19"/>
    <p:sldId id="274" r:id="rId20"/>
    <p:sldId id="270" r:id="rId21"/>
    <p:sldId id="275" r:id="rId22"/>
    <p:sldId id="276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7" autoAdjust="0"/>
    <p:restoredTop sz="94621" autoAdjust="0"/>
  </p:normalViewPr>
  <p:slideViewPr>
    <p:cSldViewPr>
      <p:cViewPr varScale="1">
        <p:scale>
          <a:sx n="55" d="100"/>
          <a:sy n="5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6D1AF-A0A9-4B6B-814E-65BDD6556459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D3FC7-0FE3-43F0-B52F-ECC848A90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3C285-793C-4D5C-AC82-64BA58CF3E7E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013/ivanovideo.0/0_1c09c_7581114c_ori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013/ivanovideo.0/0_1c09c_7581114c_ori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kazki-chudu.ucoz.ru/Facti/p_1268755967_126875599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kazki-chudu.ucoz.ru/Facti/p_1268755967_126875599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2%20&#1082;&#1083;&#1072;&#1089;&#1089;&#1060;&#1043;&#1054;&#1057;\2%20&#1082;&#1083;&#1072;&#1089;&#1089;%20&#1091;&#1088;&#1086;&#1082;&#1080;%20&#1087;&#1088;&#1077;&#1079;&#1077;&#1085;&#1090;&#1072;&#1094;&#1080;&#1080;\+%20&#1051;&#1080;&#1090;&#1077;&#1088;&#1072;&#1090;&#1091;&#1088;&#1085;&#1086;&#1077;%20&#1095;&#1090;&#1077;&#1085;&#1080;&#1077;\&#1059;&#1088;&#1086;&#1082;%2032%20-%2033.%20&#1040;.&#1055;&#1091;&#1096;&#1082;&#1080;&#1085;%20&#1057;&#1082;&#1072;&#1079;&#1082;&#1072;%20&#1086;%20&#1088;&#1099;&#1073;&#1072;&#1082;&#1077;%20&#1080;%20&#1088;&#1099;&#1073;&#1082;&#1077;\&#1055;&#1077;&#1089;&#1085;&#1103;%20&#1086;%20&#1047;&#1086;&#1083;&#1086;&#1090;&#1086;&#1081;%20&#1088;&#1099;&#1073;&#1082;&#1077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ice-places.com/data/articles/gallery/355/2918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hotos.lifeisphoto.ru/71/0/71151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00042"/>
            <a:ext cx="7072362" cy="138499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А.С. Пушкин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«Сказка о рыбаке и рыбке»</a:t>
            </a:r>
          </a:p>
        </p:txBody>
      </p:sp>
      <p:pic>
        <p:nvPicPr>
          <p:cNvPr id="15362" name="Picture 2" descr="http://skaz-pushkina.ru/images/top_1.jpg"/>
          <p:cNvPicPr>
            <a:picLocks noChangeAspect="1" noChangeArrowheads="1"/>
          </p:cNvPicPr>
          <p:nvPr/>
        </p:nvPicPr>
        <p:blipFill>
          <a:blip r:embed="rId2" cstate="print"/>
          <a:srcRect l="32164" r="32195"/>
          <a:stretch>
            <a:fillRect/>
          </a:stretch>
        </p:blipFill>
        <p:spPr bwMode="auto">
          <a:xfrm>
            <a:off x="467544" y="1988840"/>
            <a:ext cx="2952328" cy="2544213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pic>
        <p:nvPicPr>
          <p:cNvPr id="5" name="Рисунок 4" descr="sv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072074"/>
            <a:ext cx="762000" cy="1276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412776" y="594928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/>
              <a:t>Урок 32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500570"/>
            <a:ext cx="705678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3347864" y="5733256"/>
            <a:ext cx="3727648" cy="76691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Составитель: Беляева Ирина Владимировна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І кв. категория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МБОУ СОШ с. Кремово</a:t>
            </a:r>
            <a: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4" descr="http://www.booksiti.net.ru/books/24379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20764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Столбовое дворянство</a:t>
            </a:r>
            <a:r>
              <a:rPr lang="ru-RU" sz="2800" dirty="0" smtClean="0"/>
              <a:t> — в </a:t>
            </a:r>
            <a:r>
              <a:rPr lang="ru-RU" sz="2800" dirty="0" err="1" smtClean="0"/>
              <a:t>дореволюци-онной</a:t>
            </a:r>
            <a:r>
              <a:rPr lang="ru-RU" sz="2800" dirty="0" smtClean="0"/>
              <a:t> России представители дворянских родов, относившиеся к древним потомственным дворянским родам. Название происходит от так называемых Столбцов — средневековых списков о предоставлении представителям служилого сословия поместий на время их службы.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421481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Столбовые дворяне </a:t>
            </a:r>
            <a:r>
              <a:rPr lang="ru-RU" sz="2400" dirty="0" smtClean="0"/>
              <a:t>- потомственные </a:t>
            </a:r>
            <a:r>
              <a:rPr lang="ru-RU" sz="2400" i="1" dirty="0" smtClean="0"/>
              <a:t>дворяне</a:t>
            </a:r>
            <a:r>
              <a:rPr lang="ru-RU" sz="2400" dirty="0" smtClean="0"/>
              <a:t> знатных </a:t>
            </a:r>
            <a:r>
              <a:rPr lang="ru-RU" sz="2400" i="1" dirty="0" smtClean="0"/>
              <a:t>родов</a:t>
            </a:r>
            <a:r>
              <a:rPr lang="ru-RU" sz="2400" dirty="0" smtClean="0"/>
              <a:t>, в XVI-XVII вв. занесены в столбцы - </a:t>
            </a:r>
            <a:r>
              <a:rPr lang="ru-RU" sz="2400" i="1" dirty="0" smtClean="0"/>
              <a:t>родословные книги</a:t>
            </a:r>
            <a:r>
              <a:rPr lang="ru-RU" sz="2400" dirty="0" smtClean="0"/>
              <a:t> (в отличие от дворян более позднего происхождения). </a:t>
            </a:r>
            <a:r>
              <a:rPr lang="ru-RU" sz="2400" i="1" dirty="0" smtClean="0"/>
              <a:t>Столбцы</a:t>
            </a:r>
            <a:r>
              <a:rPr lang="ru-RU" sz="2400" dirty="0" smtClean="0"/>
              <a:t> - документы в виде склеенных свитков.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строчки в сказке, относящиеся к иллюстрациям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44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1000108"/>
            <a:ext cx="6786610" cy="512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44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000108"/>
            <a:ext cx="2269207" cy="1714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357430"/>
            <a:ext cx="53578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400" dirty="0" smtClean="0"/>
              <a:t>ил старик со своею старухой</a:t>
            </a:r>
            <a:br>
              <a:rPr lang="ru-RU" sz="2400" dirty="0" smtClean="0"/>
            </a:br>
            <a:r>
              <a:rPr lang="ru-RU" sz="2400" dirty="0" smtClean="0"/>
              <a:t>У самого синего моря;</a:t>
            </a:r>
            <a:br>
              <a:rPr lang="ru-RU" sz="2400" dirty="0" smtClean="0"/>
            </a:br>
            <a:r>
              <a:rPr lang="ru-RU" sz="2400" dirty="0" smtClean="0"/>
              <a:t>Они жили в ветхой землянке</a:t>
            </a:r>
            <a:br>
              <a:rPr lang="ru-RU" sz="2400" dirty="0" smtClean="0"/>
            </a:br>
            <a:r>
              <a:rPr lang="ru-RU" sz="2400" dirty="0" smtClean="0"/>
              <a:t>Ровно тридцать лет и три года.</a:t>
            </a:r>
          </a:p>
          <a:p>
            <a:r>
              <a:rPr lang="ru-RU" sz="2400" dirty="0" smtClean="0"/>
              <a:t>Старик ловил неводом рыбу,</a:t>
            </a:r>
          </a:p>
          <a:p>
            <a:r>
              <a:rPr lang="ru-RU" sz="2400" dirty="0" smtClean="0"/>
              <a:t>Старуха пряла свою пряжу.</a:t>
            </a:r>
          </a:p>
          <a:p>
            <a:r>
              <a:rPr lang="ru-RU" sz="2400" dirty="0" smtClean="0"/>
              <a:t>Раз он в море закинул невод, —</a:t>
            </a:r>
          </a:p>
          <a:p>
            <a:r>
              <a:rPr lang="ru-RU" sz="2400" dirty="0" smtClean="0"/>
              <a:t>Пришел невод с одною тиной.</a:t>
            </a:r>
          </a:p>
          <a:p>
            <a:r>
              <a:rPr lang="ru-RU" sz="2400" dirty="0" smtClean="0"/>
              <a:t>Он в другой раз закинул невод, —</a:t>
            </a:r>
          </a:p>
          <a:p>
            <a:r>
              <a:rPr lang="ru-RU" sz="2400" dirty="0" smtClean="0"/>
              <a:t>Пришел невод с травой морскою.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6902171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2286016" cy="1727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3286124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r>
              <a:rPr lang="ru-RU" sz="2400" dirty="0" smtClean="0"/>
              <a:t>ошел он ко своей землянке,</a:t>
            </a:r>
          </a:p>
          <a:p>
            <a:r>
              <a:rPr lang="ru-RU" sz="2400" dirty="0" smtClean="0"/>
              <a:t>А землянки нет уж и следа;</a:t>
            </a:r>
          </a:p>
          <a:p>
            <a:r>
              <a:rPr lang="ru-RU" sz="2400" dirty="0" smtClean="0"/>
              <a:t>Перед ним изба со светелкой,</a:t>
            </a:r>
          </a:p>
          <a:p>
            <a:r>
              <a:rPr lang="ru-RU" sz="2400" dirty="0" smtClean="0"/>
              <a:t>С кирпичною, беленою трубою,</a:t>
            </a:r>
          </a:p>
          <a:p>
            <a:r>
              <a:rPr lang="ru-RU" sz="2400" dirty="0" smtClean="0"/>
              <a:t>С дубовыми, тесовыми вороты.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14480" y="857232"/>
            <a:ext cx="690217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1000108"/>
            <a:ext cx="2286016" cy="17272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2571744"/>
            <a:ext cx="514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/>
              <a:t>таричок к старухе воротился,</a:t>
            </a:r>
            <a:br>
              <a:rPr lang="ru-RU" sz="2400" dirty="0" smtClean="0"/>
            </a:br>
            <a:r>
              <a:rPr lang="ru-RU" sz="2400" dirty="0" smtClean="0"/>
              <a:t>Что ж? пред ним царские палаты,</a:t>
            </a:r>
            <a:br>
              <a:rPr lang="ru-RU" sz="2400" dirty="0" smtClean="0"/>
            </a:br>
            <a:r>
              <a:rPr lang="ru-RU" sz="2400" dirty="0" smtClean="0"/>
              <a:t>В палатах видит свою старуху,</a:t>
            </a:r>
            <a:br>
              <a:rPr lang="ru-RU" sz="2400" dirty="0" smtClean="0"/>
            </a:br>
            <a:r>
              <a:rPr lang="ru-RU" sz="2400" dirty="0" smtClean="0"/>
              <a:t>За столом сидит она царицей,</a:t>
            </a:r>
          </a:p>
          <a:p>
            <a:r>
              <a:rPr lang="ru-RU" sz="2400" dirty="0" smtClean="0"/>
              <a:t>Служат ей бояре да дворяне,</a:t>
            </a:r>
          </a:p>
          <a:p>
            <a:r>
              <a:rPr lang="ru-RU" sz="2400" dirty="0" smtClean="0"/>
              <a:t>Наливают ей заморские вины;</a:t>
            </a:r>
          </a:p>
          <a:p>
            <a:r>
              <a:rPr lang="ru-RU" sz="2400" dirty="0" smtClean="0"/>
              <a:t>Заедает она пряником печатным;</a:t>
            </a:r>
          </a:p>
          <a:p>
            <a:r>
              <a:rPr lang="ru-RU" sz="2400" dirty="0" smtClean="0"/>
              <a:t>Вкруг ее стоит грозная стража,</a:t>
            </a:r>
          </a:p>
          <a:p>
            <a:r>
              <a:rPr lang="ru-RU" sz="2400" dirty="0" smtClean="0"/>
              <a:t>На плечах топорики держат.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0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5918" y="1000108"/>
            <a:ext cx="6786610" cy="512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0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928670"/>
            <a:ext cx="2458307" cy="1857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2928934"/>
            <a:ext cx="5214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</a:t>
            </a:r>
            <a:r>
              <a:rPr lang="ru-RU" sz="2400" dirty="0" smtClean="0"/>
              <a:t>оворит старику старуха:</a:t>
            </a:r>
          </a:p>
          <a:p>
            <a:r>
              <a:rPr lang="ru-RU" sz="2400" dirty="0" smtClean="0"/>
              <a:t>„Воротись, </a:t>
            </a:r>
            <a:r>
              <a:rPr lang="ru-RU" sz="2400" dirty="0" err="1" smtClean="0"/>
              <a:t>поклонися</a:t>
            </a:r>
            <a:r>
              <a:rPr lang="ru-RU" sz="2400" dirty="0" smtClean="0"/>
              <a:t> рыбке.</a:t>
            </a:r>
          </a:p>
          <a:p>
            <a:r>
              <a:rPr lang="ru-RU" sz="2400" dirty="0" smtClean="0"/>
              <a:t>Не хочу быть вольною царицей,</a:t>
            </a:r>
          </a:p>
          <a:p>
            <a:r>
              <a:rPr lang="ru-RU" sz="2400" dirty="0" smtClean="0"/>
              <a:t>Хочу быть владычицей морскою,</a:t>
            </a:r>
          </a:p>
          <a:p>
            <a:r>
              <a:rPr lang="ru-RU" sz="2400" dirty="0" smtClean="0"/>
              <a:t>Чтобы жить мне в </a:t>
            </a:r>
            <a:r>
              <a:rPr lang="ru-RU" sz="2400" dirty="0" err="1" smtClean="0"/>
              <a:t>Окияне</a:t>
            </a:r>
            <a:r>
              <a:rPr lang="ru-RU" sz="2400" dirty="0" smtClean="0"/>
              <a:t> море,</a:t>
            </a:r>
          </a:p>
          <a:p>
            <a:r>
              <a:rPr lang="ru-RU" sz="2400" dirty="0" smtClean="0"/>
              <a:t>Чтоб служила мне рыбка золотая</a:t>
            </a:r>
          </a:p>
          <a:p>
            <a:r>
              <a:rPr lang="ru-RU" sz="2400" dirty="0" smtClean="0"/>
              <a:t>И была б у меня на посылках.“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4906963" cy="630237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</a:rPr>
              <a:t>Настрой на урок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Прозвенел уже звонок -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 Начинается урок.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А теперь все повернитесь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 И друг другу улыбнитесь.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 Улыбнитесь мне, друзьям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000" dirty="0" smtClean="0"/>
              <a:t>И садитесь по местам.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4100" name="Рисунок 3" descr="kzgdq6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38049">
            <a:off x="6753225" y="835025"/>
            <a:ext cx="1531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r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928670"/>
            <a:ext cx="6902141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r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2428892" cy="1835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3357562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</a:t>
            </a:r>
            <a:r>
              <a:rPr lang="ru-RU" sz="2400" dirty="0" smtClean="0"/>
              <a:t>олго у моря ждал он ответа,</a:t>
            </a:r>
          </a:p>
          <a:p>
            <a:r>
              <a:rPr lang="ru-RU" sz="2400" dirty="0" smtClean="0"/>
              <a:t>Не дождался, к старухе воротился — </a:t>
            </a:r>
          </a:p>
          <a:p>
            <a:r>
              <a:rPr lang="ru-RU" sz="2400" dirty="0" smtClean="0"/>
              <a:t>Глядь: опять перед ним землянка;</a:t>
            </a:r>
          </a:p>
          <a:p>
            <a:r>
              <a:rPr lang="ru-RU" sz="2400" dirty="0" smtClean="0"/>
              <a:t>На пороге сидит его старуха,</a:t>
            </a:r>
          </a:p>
          <a:p>
            <a:r>
              <a:rPr lang="ru-RU" sz="2400" dirty="0" smtClean="0"/>
              <a:t>А пред нею разбитое корыто.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08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героев – персонажей сказки.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484784"/>
            <a:ext cx="576064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2060"/>
                </a:solidFill>
              </a:rPr>
              <a:t>: </a:t>
            </a:r>
            <a:r>
              <a:rPr lang="ru-RU" sz="3200" b="1" i="1" cap="none" spc="50" dirty="0" smtClean="0">
                <a:ln w="11430"/>
                <a:solidFill>
                  <a:srgbClr val="002060"/>
                </a:solidFill>
              </a:rPr>
              <a:t>доброта, послушание, скромность, жестокость, смирение, ворчливость, искренность, бескорыстность, жадность, скупость, вежливость, отзывчивость.</a:t>
            </a:r>
            <a:endParaRPr lang="ru-RU" sz="3200" b="1" cap="none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28675" name="Picture 3" descr="http://img0.liveinternet.ru/images/attach/c/5/88/767/88767384_1fec6ba25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135932" cy="2135932"/>
          </a:xfrm>
          <a:prstGeom prst="rect">
            <a:avLst/>
          </a:prstGeom>
          <a:noFill/>
        </p:spPr>
      </p:pic>
      <p:sp>
        <p:nvSpPr>
          <p:cNvPr id="28677" name="AutoShape 5" descr="https://im0-tub-ru.yandex.net/i?id=d9c9a4c54d4d9e82048434ccd25855e3&amp;n=33&amp;h=215&amp;w=2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http://xn-----6kcbaba0al4cjhdref7brtj9qqc.xn--p1ai/wp-content/uploads/2014/02/ryb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09120"/>
            <a:ext cx="1414681" cy="1988840"/>
          </a:xfrm>
          <a:prstGeom prst="rect">
            <a:avLst/>
          </a:prstGeom>
          <a:noFill/>
        </p:spPr>
      </p:pic>
      <p:pic>
        <p:nvPicPr>
          <p:cNvPr id="28681" name="Picture 9" descr="https://fs00.infourok.ru/images/doc/233/85726/3/hello_html_m3748130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1636429" cy="197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8199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Работа с иллюстрациями.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4824" name="Picture 8" descr="http://yavix.ru/di/d00515_17.jpg"/>
          <p:cNvPicPr>
            <a:picLocks noChangeAspect="1" noChangeArrowheads="1"/>
          </p:cNvPicPr>
          <p:nvPr/>
        </p:nvPicPr>
        <p:blipFill>
          <a:blip r:embed="rId2" cstate="print"/>
          <a:srcRect b="25368"/>
          <a:stretch>
            <a:fillRect/>
          </a:stretch>
        </p:blipFill>
        <p:spPr bwMode="auto">
          <a:xfrm>
            <a:off x="467544" y="1556792"/>
            <a:ext cx="252028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26" name="Picture 10" descr="http://f11.ifotki.info/org/0909cb14d0f8ddc178affad244e7e6104e245d135155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592288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28" name="Picture 12" descr="http://hnu.docdat.com/pars_docs/refs/212/211001/img11.jpg"/>
          <p:cNvPicPr>
            <a:picLocks noChangeAspect="1" noChangeArrowheads="1"/>
          </p:cNvPicPr>
          <p:nvPr/>
        </p:nvPicPr>
        <p:blipFill>
          <a:blip r:embed="rId4" cstate="print"/>
          <a:srcRect l="14175" t="22680" r="10226" b="11801"/>
          <a:stretch>
            <a:fillRect/>
          </a:stretch>
        </p:blipFill>
        <p:spPr bwMode="auto">
          <a:xfrm>
            <a:off x="5940152" y="1484784"/>
            <a:ext cx="2736304" cy="2153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30" name="Picture 14" descr="http://yavix.ru/di/d00515_38.jpg"/>
          <p:cNvPicPr>
            <a:picLocks noChangeAspect="1" noChangeArrowheads="1"/>
          </p:cNvPicPr>
          <p:nvPr/>
        </p:nvPicPr>
        <p:blipFill>
          <a:blip r:embed="rId5" cstate="print"/>
          <a:srcRect b="16220"/>
          <a:stretch>
            <a:fillRect/>
          </a:stretch>
        </p:blipFill>
        <p:spPr bwMode="auto">
          <a:xfrm>
            <a:off x="1763688" y="4005064"/>
            <a:ext cx="3208834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32" name="Picture 16" descr="http://yavix.ru/di/d00515_51.jpg"/>
          <p:cNvPicPr>
            <a:picLocks noChangeAspect="1" noChangeArrowheads="1"/>
          </p:cNvPicPr>
          <p:nvPr/>
        </p:nvPicPr>
        <p:blipFill>
          <a:blip r:embed="rId6" cstate="print"/>
          <a:srcRect b="13869"/>
          <a:stretch>
            <a:fillRect/>
          </a:stretch>
        </p:blipFill>
        <p:spPr bwMode="auto">
          <a:xfrm>
            <a:off x="5148064" y="4005064"/>
            <a:ext cx="3168352" cy="1930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051720" y="6027003"/>
            <a:ext cx="5307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Рассмотрите данные рисунки.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Везде ли море одинаково? Почему?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423681" y="6165304"/>
            <a:ext cx="7720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Какими словами из сказки можно подписать каждый рисунок?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594928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– Что же требует старуха от золотой рыбки, посылая старика к морю?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5" y="548680"/>
            <a:ext cx="4320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работа.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http://blogs.sosh1-lbt.ru/gavrilyuk/wp-content/uploads/sites/49/2015/05/21248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272518" cy="187456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547260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 вы бы выпустили рыбку или загадали желание?</a:t>
            </a:r>
            <a:endParaRPr kumimoji="0" lang="ru-RU" sz="28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вы думаете, любое ли желание может исполнить золотая рыбка?</a:t>
            </a:r>
            <a:endParaRPr kumimoji="0" lang="ru-RU" sz="28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ulan-ude.site/uploads/katalog/post/2015-11/1448094390_d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217457" cy="30689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26876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Ребята, вы нарисовали свою золотую рыбку, не простую, а волшебную. Я предлагаю вам на обратной стороне рисунка написать ваше желание.</a:t>
            </a:r>
            <a:endParaRPr lang="ru-RU" sz="24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84784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Зачитайте, что бы вы попросили у золотой рыбки. Почему именно это?</a:t>
            </a:r>
            <a:endParaRPr lang="ru-RU" sz="24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Давайте отпустим ваших рыбок в море, пусть гуляют там себе на просторе. </a:t>
            </a:r>
            <a:endParaRPr lang="ru-RU" sz="2400" b="1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5040560" cy="707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пословицами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http://ulan-ude.site/uploads/katalog/post/2015-11/1448094390_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341" y="476672"/>
            <a:ext cx="1736322" cy="1656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720840"/>
            <a:ext cx="77048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Без труда не вытащишь</a:t>
            </a:r>
            <a:r>
              <a:rPr kumimoji="0" lang="ru-RU" sz="4000" b="1" i="1" u="none" strike="noStrike" cap="none" spc="50" normalizeH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золотую рыбку из пруда. </a:t>
            </a:r>
            <a:endParaRPr kumimoji="0" lang="ru-RU" sz="40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всё золотая рыбка, что блестит. </a:t>
            </a:r>
            <a:endParaRPr kumimoji="0" lang="ru-RU" sz="40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Мала золотая рыбка, да дорога. 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62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 урока. Рефлексия.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20840"/>
            <a:ext cx="79928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 какой сказкой мы сегодня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работали</a:t>
            </a: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Кто автор?</a:t>
            </a:r>
            <a:endParaRPr kumimoji="0" lang="ru-RU" sz="28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 каким настроением вы заканчиваете урок? Почему?</a:t>
            </a:r>
            <a:endParaRPr kumimoji="0" lang="ru-RU" sz="28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За что бы вы себя похвалили сегодня?</a:t>
            </a:r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cap="none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5" name="Picture 5" descr="http://ulan-ude.site/uploads/katalog/post/2015-11/1448094390_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2160240" cy="206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056" y="4581128"/>
            <a:ext cx="2655888" cy="1795462"/>
            <a:chOff x="3187" y="3160"/>
            <a:chExt cx="1873" cy="1210"/>
          </a:xfrm>
        </p:grpSpPr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8" y="3305"/>
              <a:ext cx="1322" cy="1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 rot="-780000">
              <a:off x="3187" y="3160"/>
              <a:ext cx="1441" cy="11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5" y="4183063"/>
            <a:ext cx="1222375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339752" y="260350"/>
            <a:ext cx="626449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933" dir="18900000" algn="ctr" rotWithShape="0">
                    <a:srgbClr val="B2B2B2"/>
                  </a:outerShdw>
                </a:effectLst>
                <a:latin typeface="Impact"/>
              </a:rPr>
              <a:t>Домашнее задание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836712"/>
            <a:ext cx="8345487" cy="419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-660000">
            <a:off x="5414950" y="2151071"/>
            <a:ext cx="2627099" cy="1077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с. </a:t>
            </a:r>
            <a:r>
              <a:rPr lang="ru-RU" sz="24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101, в. № 10</a:t>
            </a:r>
            <a:endParaRPr lang="ru-RU" sz="2400" dirty="0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endParaRPr lang="ru-RU" sz="2400" dirty="0">
              <a:latin typeface="Constanti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725144"/>
            <a:ext cx="2649913" cy="2132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8" name="Содержимое 4" descr="C:\Users\1\Pictures\2013-09-03\Mail.JPG"/>
          <p:cNvPicPr>
            <a:picLocks/>
          </p:cNvPicPr>
          <p:nvPr/>
        </p:nvPicPr>
        <p:blipFill>
          <a:blip r:embed="rId8" cstate="print"/>
          <a:srcRect l="13477" t="848" r="10657" b="31400"/>
          <a:stretch>
            <a:fillRect/>
          </a:stretch>
        </p:blipFill>
        <p:spPr bwMode="auto">
          <a:xfrm>
            <a:off x="3203848" y="2132856"/>
            <a:ext cx="1425575" cy="20145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048672" cy="652934"/>
          </a:xfrm>
          <a:solidFill>
            <a:schemeClr val="bg1">
              <a:alpha val="51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92696"/>
            <a:ext cx="5904656" cy="720080"/>
          </a:xfrm>
          <a:solidFill>
            <a:schemeClr val="bg1">
              <a:alpha val="45000"/>
            </a:schemeClr>
          </a:solidFill>
        </p:spPr>
        <p:txBody>
          <a:bodyPr>
            <a:prstTxWarp prst="textPlain">
              <a:avLst/>
            </a:prstTxWarp>
            <a:normAutofit fontScale="70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7200" i="1" dirty="0" smtClean="0">
                <a:solidFill>
                  <a:srgbClr val="C00000"/>
                </a:solidFill>
              </a:rPr>
              <a:t>Русские писатели</a:t>
            </a:r>
            <a:endParaRPr lang="ru-RU" sz="7200" i="1" dirty="0">
              <a:solidFill>
                <a:srgbClr val="C00000"/>
              </a:solidFill>
            </a:endParaRPr>
          </a:p>
        </p:txBody>
      </p:sp>
      <p:pic>
        <p:nvPicPr>
          <p:cNvPr id="56322" name="Picture 2" descr="http://www.beesona.ru/upload/579/e99feefd7b03bfb87f00756eeda9bcf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076825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есня о Золотой рыбк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764704"/>
            <a:ext cx="1071276" cy="14366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305800" cy="2362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1. Продолжить работу с сказкой А.Пушкина;</a:t>
            </a:r>
          </a:p>
          <a:p>
            <a:pPr eaLnBrk="1" hangingPunct="1">
              <a:defRPr/>
            </a:pPr>
            <a:r>
              <a:rPr lang="ru-RU" dirty="0" smtClean="0"/>
              <a:t>2. Повторить новые слова;</a:t>
            </a:r>
          </a:p>
          <a:p>
            <a:pPr eaLnBrk="1" hangingPunct="1">
              <a:defRPr/>
            </a:pPr>
            <a:r>
              <a:rPr lang="ru-RU" dirty="0" smtClean="0"/>
              <a:t>3. Уметь находить отрывки к иллюстрациям;</a:t>
            </a:r>
          </a:p>
          <a:p>
            <a:r>
              <a:rPr lang="ru-RU" dirty="0" smtClean="0"/>
              <a:t>4. Давать </a:t>
            </a:r>
            <a:r>
              <a:rPr lang="ru-RU" dirty="0" err="1" smtClean="0"/>
              <a:t>х</a:t>
            </a:r>
            <a:r>
              <a:rPr lang="x-none" smtClean="0"/>
              <a:t>арактеристик</a:t>
            </a:r>
            <a:r>
              <a:rPr lang="ru-RU" dirty="0" smtClean="0"/>
              <a:t>у</a:t>
            </a:r>
            <a:r>
              <a:rPr lang="x-none" smtClean="0"/>
              <a:t> героев – персонажей сказки.</a:t>
            </a:r>
            <a:endParaRPr lang="ru-RU" dirty="0" smtClean="0"/>
          </a:p>
          <a:p>
            <a:r>
              <a:rPr lang="x-none" smtClean="0"/>
              <a:t> 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691680" y="381000"/>
            <a:ext cx="40324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А. С. Пушкин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23528" y="1447800"/>
            <a:ext cx="5976664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Сказка о рыбаке и рыбке.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2192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Тема: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12287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УУД: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1809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7" name="Picture 9" descr="AG0018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99088"/>
            <a:ext cx="26670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Землянка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а 3 из 114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553492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5786454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Землянка</a:t>
            </a:r>
            <a:r>
              <a:rPr lang="ru-RU" sz="2400" b="1" dirty="0" smtClean="0"/>
              <a:t> -</a:t>
            </a:r>
            <a:r>
              <a:rPr lang="ru-RU" sz="2400" dirty="0" smtClean="0"/>
              <a:t> углублённое в землю жилище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Невод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Картинка 2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1"/>
            <a:ext cx="5286412" cy="394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5715016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Невод</a:t>
            </a:r>
            <a:r>
              <a:rPr lang="ru-RU" sz="2400" dirty="0" smtClean="0"/>
              <a:t> - большая рыболовная сеть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Корыто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26584" y="702450"/>
            <a:ext cx="3929089" cy="52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57214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Корыто</a:t>
            </a:r>
            <a:r>
              <a:rPr lang="ru-RU" sz="2400" dirty="0" smtClean="0"/>
              <a:t> — открытая продолговатая ёмкость.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Светёлка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Картинка 19 из 268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548300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5500702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Светёлка</a:t>
            </a:r>
            <a:r>
              <a:rPr lang="ru-RU" sz="2400" dirty="0" smtClean="0"/>
              <a:t> (помещение) — небольшая комната, обычно в верхней части жилья.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pero4</Template>
  <TotalTime>195</TotalTime>
  <Words>524</Words>
  <Application>Microsoft Office PowerPoint</Application>
  <PresentationFormat>Экран (4:3)</PresentationFormat>
  <Paragraphs>90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pero4</vt:lpstr>
      <vt:lpstr>Слайд 1</vt:lpstr>
      <vt:lpstr>Настрой на урок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user</cp:lastModifiedBy>
  <cp:revision>22</cp:revision>
  <dcterms:created xsi:type="dcterms:W3CDTF">2011-11-09T19:40:31Z</dcterms:created>
  <dcterms:modified xsi:type="dcterms:W3CDTF">2017-08-05T23:45:49Z</dcterms:modified>
</cp:coreProperties>
</file>