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9"/>
  </p:notesMasterIdLst>
  <p:sldIdLst>
    <p:sldId id="259" r:id="rId3"/>
    <p:sldId id="256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9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66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4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6A36059-006C-4C09-9593-BE0FB0279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C578B2-7C57-4A3B-AA85-B222D88CF012}" type="slidenum">
              <a:rPr lang="ru-RU" smtClean="0">
                <a:cs typeface="Arial" charset="0"/>
              </a:rPr>
              <a:pPr/>
              <a:t>2</a:t>
            </a:fld>
            <a:endParaRPr lang="ru-RU" smtClean="0">
              <a:cs typeface="Arial" charset="0"/>
            </a:endParaRPr>
          </a:p>
        </p:txBody>
      </p:sp>
      <p:sp>
        <p:nvSpPr>
          <p:cNvPr id="2867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A15E1-FAA7-45C3-9F6E-91B4A6832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54D58-A060-4075-B3F4-3367F07D5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981BA-7B25-4AEB-9DB0-BEFB43414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7"/>
                    <a:ext cx="2922" cy="214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3" y="3148"/>
                      <a:ext cx="922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2"/>
                      <a:ext cx="1814" cy="34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5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5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28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20"/>
                      <a:ext cx="662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2" y="2984"/>
                      <a:ext cx="975" cy="54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3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0" y="1816"/>
                      <a:ext cx="1675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5" y="1758"/>
                      <a:ext cx="828" cy="48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4" y="1466"/>
                      <a:ext cx="1402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3"/>
                      <a:ext cx="754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2" y="1306"/>
                      <a:ext cx="123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2"/>
                      <a:ext cx="662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6" y="1117"/>
                      <a:ext cx="123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2"/>
                      <a:ext cx="662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0" y="960"/>
                      <a:ext cx="110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28" y="926"/>
                      <a:ext cx="106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20" y="146"/>
                      <a:ext cx="569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5" y="1023"/>
                      <a:ext cx="123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7" y="672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7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58" y="938"/>
                      <a:ext cx="1062" cy="18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0" y="182"/>
                      <a:ext cx="570" cy="29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5" y="912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1" y="260"/>
                      <a:ext cx="621" cy="4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7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1" y="2474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7" y="3510"/>
                      <a:ext cx="923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9" y="2576"/>
                      <a:ext cx="1595" cy="31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3" y="3635"/>
                      <a:ext cx="856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8" y="2692"/>
                      <a:ext cx="1710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0" y="3896"/>
                      <a:ext cx="917" cy="47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6" y="2423"/>
                      <a:ext cx="1724" cy="31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5"/>
                      <a:ext cx="922" cy="4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2"/>
                      <a:ext cx="1647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4" y="3615"/>
                      <a:ext cx="884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599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1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5" y="1601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1" y="812"/>
                    <a:ext cx="2543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8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5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0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6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6" y="2149"/>
                <a:ext cx="442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7" y="1470"/>
                <a:ext cx="1519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49287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9288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AF28D-2CC8-4370-9DCC-7114EFE41D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9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87" grpId="0" autoUpdateAnimBg="0"/>
      <p:bldP spid="49288" grpId="0" build="p" autoUpdateAnimBg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95CE0-A54D-4F03-9A59-0B33CCD9B1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91ED9-13BD-4CB7-8781-5684BD885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87741-2CD3-4359-B5F0-F5CEEF18D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30E37-5839-4DF7-88F5-22D5707E5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872EC-00EA-4A33-8479-55CE1A7E2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D45FA-1A87-4681-9986-820048EAD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87996-54B4-4F2A-A165-78424E9C5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A2541-002C-4DEC-B3FA-EFD83CA01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FB032-4D08-4BD2-8C15-520A59332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81593-0C85-47F7-820C-FBBC02040F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C346F-E53A-4E07-B8A4-3EB9186FA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1D352-88C8-4B3A-924E-9ED0FE3B9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049F5-6143-4B3F-97D5-BE9891FA2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DE976-A2C4-40DE-B134-BAF3EBD6C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C5D01-C740-4242-B560-475687C51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CCDBC-5FA9-431F-B66C-458EFB32F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B30D0-05CA-4A80-A22E-D62F57FD3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86839-6657-4885-83C7-02F635234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chemeClr val="folHlink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5D33F8E6-FF5E-4C86-B911-72BBC9803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ransition spd="med">
    <p:wheel spokes="8"/>
    <p:sndAc>
      <p:stSnd>
        <p:snd r:embed="rId13" name="chimes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chemeClr val="folHlink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3320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48132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813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13321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48135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8136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13322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48138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8139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13323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3324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48142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8143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  <p:grpSp>
            <p:nvGrpSpPr>
              <p:cNvPr id="13325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3348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4814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0" y="2235"/>
                    <a:ext cx="171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4814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2" y="3146"/>
                    <a:ext cx="919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</p:grpSp>
            <p:grpSp>
              <p:nvGrpSpPr>
                <p:cNvPr id="13349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48149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48150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</p:grpSp>
            <p:grpSp>
              <p:nvGrpSpPr>
                <p:cNvPr id="13350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4815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4815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</p:grpSp>
            <p:grpSp>
              <p:nvGrpSpPr>
                <p:cNvPr id="13351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48155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6" y="1628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48156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900" cy="52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</p:grpSp>
            <p:grpSp>
              <p:nvGrpSpPr>
                <p:cNvPr id="13352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4815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4815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</p:grpSp>
            <p:grpSp>
              <p:nvGrpSpPr>
                <p:cNvPr id="13353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48161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48162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1"/>
                    <a:ext cx="755" cy="35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</p:grpSp>
            <p:grpSp>
              <p:nvGrpSpPr>
                <p:cNvPr id="13354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4816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0" y="1128"/>
                    <a:ext cx="1240" cy="20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4816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</p:grpSp>
            <p:grpSp>
              <p:nvGrpSpPr>
                <p:cNvPr id="13355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48167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1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48168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</p:grpSp>
            <p:grpSp>
              <p:nvGrpSpPr>
                <p:cNvPr id="13356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4817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6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4817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</p:grpSp>
            <p:grpSp>
              <p:nvGrpSpPr>
                <p:cNvPr id="13357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48173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48174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6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</p:grpSp>
            <p:grpSp>
              <p:nvGrpSpPr>
                <p:cNvPr id="13358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4817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4817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</p:grpSp>
            <p:grpSp>
              <p:nvGrpSpPr>
                <p:cNvPr id="13359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48179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3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48180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</p:grpSp>
            <p:grpSp>
              <p:nvGrpSpPr>
                <p:cNvPr id="13360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4818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4818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38"/>
                    <a:ext cx="755" cy="35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</p:grpSp>
            <p:grpSp>
              <p:nvGrpSpPr>
                <p:cNvPr id="13361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48185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48186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</p:grpSp>
            <p:grpSp>
              <p:nvGrpSpPr>
                <p:cNvPr id="13362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4818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4818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</p:grpSp>
            <p:grpSp>
              <p:nvGrpSpPr>
                <p:cNvPr id="13363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48191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48192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</p:grpSp>
            <p:grpSp>
              <p:nvGrpSpPr>
                <p:cNvPr id="13364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4819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4819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</p:grpSp>
            <p:grpSp>
              <p:nvGrpSpPr>
                <p:cNvPr id="13365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48197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48198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</p:grpSp>
            <p:grpSp>
              <p:nvGrpSpPr>
                <p:cNvPr id="13366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4820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6" y="921"/>
                    <a:ext cx="1052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4820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</p:grpSp>
            <p:grpSp>
              <p:nvGrpSpPr>
                <p:cNvPr id="13367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48203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4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48204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6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</p:grpSp>
            <p:grpSp>
              <p:nvGrpSpPr>
                <p:cNvPr id="13368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4820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4820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5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</p:grpSp>
            <p:sp>
              <p:nvSpPr>
                <p:cNvPr id="48208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8209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grpSp>
              <p:nvGrpSpPr>
                <p:cNvPr id="13371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48211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5" y="933"/>
                    <a:ext cx="1055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48212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</p:grpSp>
            <p:grpSp>
              <p:nvGrpSpPr>
                <p:cNvPr id="13372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48214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48215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</p:grpSp>
            <p:grpSp>
              <p:nvGrpSpPr>
                <p:cNvPr id="13373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48217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48218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</p:grpSp>
            <p:grpSp>
              <p:nvGrpSpPr>
                <p:cNvPr id="13374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48220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48221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3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</p:grpSp>
            <p:grpSp>
              <p:nvGrpSpPr>
                <p:cNvPr id="13375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48223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48224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7" y="3632"/>
                    <a:ext cx="848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</p:grpSp>
            <p:grpSp>
              <p:nvGrpSpPr>
                <p:cNvPr id="13376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48226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1" y="2685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48227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3" y="3891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</p:grpSp>
            <p:grpSp>
              <p:nvGrpSpPr>
                <p:cNvPr id="13377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48229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48230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</p:grpSp>
            <p:grpSp>
              <p:nvGrpSpPr>
                <p:cNvPr id="13378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48232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3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48233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06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</p:grpSp>
            <p:grpSp>
              <p:nvGrpSpPr>
                <p:cNvPr id="13379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48235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3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48236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38"/>
                    <a:ext cx="86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</p:grpSp>
            <p:grpSp>
              <p:nvGrpSpPr>
                <p:cNvPr id="13380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48238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1" y="2708"/>
                    <a:ext cx="1463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48239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4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</p:grpSp>
            <p:grpSp>
              <p:nvGrpSpPr>
                <p:cNvPr id="13381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48241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48242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81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</p:grpSp>
          </p:grpSp>
          <p:sp>
            <p:nvSpPr>
              <p:cNvPr id="48243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8244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1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8245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8246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8247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9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8248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8249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8250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8251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8252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8253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8254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8255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1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8256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8257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8258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8259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8260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8261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8262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8263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8264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48265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266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267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268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269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6948BCD6-548A-4100-8C88-553DF3820F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ransition spd="med">
    <p:wheel spokes="8"/>
    <p:sndAc>
      <p:stSnd>
        <p:snd r:embed="rId1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65" grpId="0"/>
      <p:bldP spid="48266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2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82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2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26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826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2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82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2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26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826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2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82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2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26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826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2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82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2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26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826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2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82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2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26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826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964612" cy="430688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tx1"/>
                </a:solidFill>
              </a:rPr>
              <a:t> </a:t>
            </a:r>
            <a:r>
              <a:rPr lang="ru-RU" b="1" smtClean="0"/>
              <a:t>Тест профессиональной подготовки по теории </a:t>
            </a:r>
            <a:br>
              <a:rPr lang="ru-RU" b="1" smtClean="0"/>
            </a:br>
            <a:r>
              <a:rPr lang="ru-RU" b="1" smtClean="0"/>
              <a:t>и</a:t>
            </a:r>
            <a:br>
              <a:rPr lang="ru-RU" b="1" smtClean="0"/>
            </a:br>
            <a:r>
              <a:rPr lang="ru-RU" b="1" smtClean="0"/>
              <a:t>методике физического воспитания  дошкольников. для педагогов </a:t>
            </a:r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Вопрос 5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  <a:solidFill>
            <a:schemeClr val="folHlink"/>
          </a:solidFill>
        </p:spPr>
        <p:txBody>
          <a:bodyPr/>
          <a:lstStyle/>
          <a:p>
            <a:pPr algn="ctr">
              <a:buFontTx/>
              <a:buNone/>
            </a:pPr>
            <a:r>
              <a:rPr lang="ru-RU" sz="2400" b="1" smtClean="0"/>
              <a:t>Основной формой организованного систематического обучения </a:t>
            </a:r>
          </a:p>
          <a:p>
            <a:pPr algn="ctr">
              <a:buFontTx/>
              <a:buNone/>
            </a:pPr>
            <a:r>
              <a:rPr lang="ru-RU" sz="2400" b="1" smtClean="0"/>
              <a:t>физическим упражнениям является…</a:t>
            </a:r>
          </a:p>
          <a:p>
            <a:pPr>
              <a:buFontTx/>
              <a:buNone/>
            </a:pPr>
            <a:endParaRPr lang="ru-RU" sz="2400" b="1" smtClean="0"/>
          </a:p>
          <a:p>
            <a:pPr>
              <a:buFontTx/>
              <a:buNone/>
            </a:pPr>
            <a:endParaRPr lang="ru-RU" sz="2400" b="1" smtClean="0"/>
          </a:p>
          <a:p>
            <a:pPr>
              <a:buFontTx/>
              <a:buNone/>
            </a:pPr>
            <a:r>
              <a:rPr lang="ru-RU" sz="2400" b="1" smtClean="0"/>
              <a:t>1-подвижная игра</a:t>
            </a:r>
          </a:p>
          <a:p>
            <a:pPr>
              <a:buFontTx/>
              <a:buNone/>
            </a:pPr>
            <a:r>
              <a:rPr lang="ru-RU" sz="2400" b="1" smtClean="0"/>
              <a:t>2-утренняя гимнастика</a:t>
            </a:r>
          </a:p>
          <a:p>
            <a:pPr>
              <a:buFontTx/>
              <a:buNone/>
            </a:pPr>
            <a:r>
              <a:rPr lang="ru-RU" sz="2400" b="1" smtClean="0"/>
              <a:t>3-физкультурное занятие</a:t>
            </a:r>
          </a:p>
          <a:p>
            <a:pPr>
              <a:buFontTx/>
              <a:buNone/>
            </a:pPr>
            <a:r>
              <a:rPr lang="ru-RU" sz="2400" b="1" smtClean="0"/>
              <a:t>4-физкультминутка</a:t>
            </a:r>
          </a:p>
          <a:p>
            <a:pPr>
              <a:buFontTx/>
              <a:buNone/>
            </a:pPr>
            <a:r>
              <a:rPr lang="ru-RU" sz="2400" b="1" smtClean="0"/>
              <a:t>5-утренняя прогулка</a:t>
            </a:r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ru-RU" b="1" smtClean="0"/>
              <a:t>Ответ на 5 вопрос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565400"/>
            <a:ext cx="8135937" cy="2116138"/>
          </a:xfrm>
          <a:solidFill>
            <a:schemeClr val="accent1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6000" b="1" smtClean="0"/>
              <a:t>3-физкультурное занятие</a:t>
            </a:r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1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Вопрос 6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folHlink"/>
          </a:solidFill>
        </p:spPr>
        <p:txBody>
          <a:bodyPr/>
          <a:lstStyle/>
          <a:p>
            <a:pPr algn="ctr">
              <a:buFontTx/>
              <a:buNone/>
            </a:pPr>
            <a:r>
              <a:rPr lang="ru-RU" sz="2400" b="1" i="1" smtClean="0"/>
              <a:t>Обучение дошкольников </a:t>
            </a:r>
          </a:p>
          <a:p>
            <a:pPr algn="ctr">
              <a:buFontTx/>
              <a:buNone/>
            </a:pPr>
            <a:r>
              <a:rPr lang="ru-RU" sz="2400" b="1" i="1" smtClean="0"/>
              <a:t>спортивными играми начинают с…</a:t>
            </a:r>
          </a:p>
          <a:p>
            <a:pPr algn="ctr">
              <a:buFontTx/>
              <a:buNone/>
            </a:pPr>
            <a:endParaRPr lang="ru-RU" sz="2400" b="1" i="1" smtClean="0"/>
          </a:p>
          <a:p>
            <a:pPr algn="ctr">
              <a:buFontTx/>
              <a:buNone/>
            </a:pPr>
            <a:endParaRPr lang="ru-RU" sz="2400" b="1" i="1" smtClean="0"/>
          </a:p>
          <a:p>
            <a:pPr>
              <a:buFontTx/>
              <a:buNone/>
            </a:pPr>
            <a:r>
              <a:rPr lang="ru-RU" sz="2400" b="1" i="1" smtClean="0"/>
              <a:t>1-соревнований между отдельными детьми</a:t>
            </a:r>
          </a:p>
          <a:p>
            <a:pPr>
              <a:buFontTx/>
              <a:buNone/>
            </a:pPr>
            <a:r>
              <a:rPr lang="ru-RU" sz="2400" b="1" i="1" smtClean="0"/>
              <a:t>2-вопросов к детям</a:t>
            </a:r>
          </a:p>
          <a:p>
            <a:pPr>
              <a:buFontTx/>
              <a:buNone/>
            </a:pPr>
            <a:r>
              <a:rPr lang="ru-RU" sz="2400" b="1" i="1" smtClean="0"/>
              <a:t>3-раздачи пособий</a:t>
            </a:r>
          </a:p>
          <a:p>
            <a:pPr>
              <a:buFontTx/>
              <a:buNone/>
            </a:pPr>
            <a:r>
              <a:rPr lang="ru-RU" sz="2400" b="1" i="1" smtClean="0"/>
              <a:t>4-разучивания отдельных элементов техники игры </a:t>
            </a:r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ru-RU" b="1" smtClean="0"/>
              <a:t>Ответ на 6 вопрос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49500"/>
            <a:ext cx="8424862" cy="4176713"/>
          </a:xfrm>
          <a:solidFill>
            <a:schemeClr val="accent1"/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6000" b="1" smtClean="0"/>
              <a:t>4-разучивания отдельных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6000" b="1" smtClean="0"/>
              <a:t>элементов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6000" b="1" smtClean="0"/>
              <a:t>техники игры </a:t>
            </a:r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Вопрос 7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91513" cy="4852988"/>
          </a:xfrm>
          <a:solidFill>
            <a:schemeClr val="folHlink"/>
          </a:solidFill>
        </p:spPr>
        <p:txBody>
          <a:bodyPr/>
          <a:lstStyle/>
          <a:p>
            <a:pPr algn="ctr">
              <a:buFontTx/>
              <a:buNone/>
            </a:pPr>
            <a:r>
              <a:rPr lang="ru-RU" sz="2400" b="1" i="1" smtClean="0"/>
              <a:t>К какой категории физического воспитания относятся гигиенические факторы, естественные силы природы и </a:t>
            </a:r>
          </a:p>
          <a:p>
            <a:pPr algn="ctr">
              <a:buFontTx/>
              <a:buNone/>
            </a:pPr>
            <a:r>
              <a:rPr lang="ru-RU" sz="2400" b="1" i="1" smtClean="0"/>
              <a:t>физические упражнения?</a:t>
            </a:r>
          </a:p>
          <a:p>
            <a:pPr algn="ctr">
              <a:buFontTx/>
              <a:buNone/>
            </a:pPr>
            <a:endParaRPr lang="ru-RU" sz="2400" b="1" i="1" smtClean="0"/>
          </a:p>
          <a:p>
            <a:pPr algn="ctr">
              <a:buFontTx/>
              <a:buNone/>
            </a:pPr>
            <a:endParaRPr lang="ru-RU" sz="2400" b="1" i="1" smtClean="0"/>
          </a:p>
          <a:p>
            <a:pPr>
              <a:buFontTx/>
              <a:buNone/>
            </a:pPr>
            <a:r>
              <a:rPr lang="ru-RU" sz="2400" b="1" i="1" smtClean="0"/>
              <a:t>1-задачи физического воспитания</a:t>
            </a:r>
          </a:p>
          <a:p>
            <a:pPr>
              <a:buFontTx/>
              <a:buNone/>
            </a:pPr>
            <a:r>
              <a:rPr lang="ru-RU" sz="2400" b="1" i="1" smtClean="0"/>
              <a:t>2-принципы физического воспитания</a:t>
            </a:r>
          </a:p>
          <a:p>
            <a:pPr>
              <a:buFontTx/>
              <a:buNone/>
            </a:pPr>
            <a:r>
              <a:rPr lang="ru-RU" sz="2400" b="1" i="1" smtClean="0"/>
              <a:t>3-формы физического воспитания</a:t>
            </a:r>
          </a:p>
          <a:p>
            <a:pPr>
              <a:buFontTx/>
              <a:buNone/>
            </a:pPr>
            <a:r>
              <a:rPr lang="ru-RU" sz="2400" b="1" i="1" smtClean="0"/>
              <a:t>4-методы физического воспитания</a:t>
            </a:r>
          </a:p>
          <a:p>
            <a:pPr>
              <a:buFontTx/>
              <a:buNone/>
            </a:pPr>
            <a:r>
              <a:rPr lang="ru-RU" sz="2400" b="1" i="1" smtClean="0"/>
              <a:t>5-средства физического воспитания </a:t>
            </a:r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ru-RU" smtClean="0"/>
              <a:t>Ответ на 7 вопрос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708275"/>
            <a:ext cx="8569325" cy="2549525"/>
          </a:xfrm>
          <a:solidFill>
            <a:schemeClr val="accent1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6000" b="1" smtClean="0"/>
              <a:t>5-средства физического воспитания</a:t>
            </a:r>
            <a:r>
              <a:rPr lang="ru-RU" sz="3600" b="1" smtClean="0"/>
              <a:t> </a:t>
            </a:r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7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708275"/>
            <a:ext cx="7772400" cy="1462088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chemeClr val="tx1"/>
                </a:solidFill>
              </a:rPr>
              <a:t>МОЛОДЦЫ!</a:t>
            </a:r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33375"/>
            <a:ext cx="7772400" cy="1150938"/>
          </a:xfrm>
        </p:spPr>
        <p:txBody>
          <a:bodyPr/>
          <a:lstStyle/>
          <a:p>
            <a:pPr eaLnBrk="1" hangingPunct="1"/>
            <a:r>
              <a:rPr lang="ru-RU" smtClean="0"/>
              <a:t>1 вопрос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341438"/>
            <a:ext cx="8353425" cy="4297362"/>
          </a:xfrm>
          <a:solidFill>
            <a:schemeClr val="folHlink"/>
          </a:solidFill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ru-RU" sz="2400" b="1" i="1" smtClean="0"/>
              <a:t>Какие задачи предполагают </a:t>
            </a:r>
          </a:p>
          <a:p>
            <a:pPr marL="609600" indent="-609600">
              <a:lnSpc>
                <a:spcPct val="90000"/>
              </a:lnSpc>
            </a:pPr>
            <a:r>
              <a:rPr lang="ru-RU" sz="2400" b="1" i="1" smtClean="0"/>
              <a:t>формирование двигательных умений и навыков, </a:t>
            </a:r>
          </a:p>
          <a:p>
            <a:pPr marL="609600" indent="-609600">
              <a:lnSpc>
                <a:spcPct val="90000"/>
              </a:lnSpc>
            </a:pPr>
            <a:r>
              <a:rPr lang="ru-RU" sz="2400" b="1" i="1" smtClean="0"/>
              <a:t>развитие психофизических качеств, </a:t>
            </a:r>
          </a:p>
          <a:p>
            <a:pPr marL="609600" indent="-609600">
              <a:lnSpc>
                <a:spcPct val="90000"/>
              </a:lnSpc>
            </a:pPr>
            <a:r>
              <a:rPr lang="ru-RU" sz="2400" b="1" i="1" smtClean="0"/>
              <a:t>развитие двигательных способностей. </a:t>
            </a:r>
          </a:p>
          <a:p>
            <a:pPr marL="609600" indent="-609600">
              <a:lnSpc>
                <a:spcPct val="90000"/>
              </a:lnSpc>
            </a:pPr>
            <a:endParaRPr lang="ru-RU" sz="2400" b="1" i="1" smtClean="0"/>
          </a:p>
          <a:p>
            <a:pPr marL="609600" indent="-609600">
              <a:lnSpc>
                <a:spcPct val="90000"/>
              </a:lnSpc>
            </a:pPr>
            <a:endParaRPr lang="ru-RU" sz="2400" b="1" i="1" smtClean="0"/>
          </a:p>
          <a:p>
            <a:pPr marL="609600" indent="-609600" algn="l">
              <a:lnSpc>
                <a:spcPct val="90000"/>
              </a:lnSpc>
            </a:pPr>
            <a:r>
              <a:rPr lang="ru-RU" sz="2400" b="1" i="1" smtClean="0"/>
              <a:t>1-воспитательные</a:t>
            </a:r>
          </a:p>
          <a:p>
            <a:pPr marL="609600" indent="-609600" algn="l">
              <a:lnSpc>
                <a:spcPct val="90000"/>
              </a:lnSpc>
            </a:pPr>
            <a:r>
              <a:rPr lang="ru-RU" sz="2400" b="1" i="1" smtClean="0"/>
              <a:t>2-оздоровительные</a:t>
            </a:r>
          </a:p>
          <a:p>
            <a:pPr marL="609600" indent="-609600" algn="l">
              <a:lnSpc>
                <a:spcPct val="90000"/>
              </a:lnSpc>
            </a:pPr>
            <a:r>
              <a:rPr lang="ru-RU" sz="2400" b="1" i="1" smtClean="0"/>
              <a:t>3-образовательные</a:t>
            </a:r>
          </a:p>
          <a:p>
            <a:pPr marL="609600" indent="-609600" algn="l">
              <a:lnSpc>
                <a:spcPct val="90000"/>
              </a:lnSpc>
            </a:pPr>
            <a:r>
              <a:rPr lang="ru-RU" sz="2400" b="1" i="1" smtClean="0"/>
              <a:t>4-коррекционно-развивающие</a:t>
            </a:r>
            <a:endParaRPr lang="ru-RU" sz="1800" b="1" i="1" smtClean="0"/>
          </a:p>
          <a:p>
            <a:pPr marL="609600" indent="-609600" algn="l" eaLnBrk="1" hangingPunct="1">
              <a:lnSpc>
                <a:spcPct val="90000"/>
              </a:lnSpc>
            </a:pPr>
            <a:endParaRPr lang="ru-RU" sz="2400" b="1" smtClean="0"/>
          </a:p>
        </p:txBody>
      </p:sp>
    </p:spTree>
  </p:cSld>
  <p:clrMapOvr>
    <a:masterClrMapping/>
  </p:clrMapOvr>
  <p:transition spd="med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ru-RU" b="1" smtClean="0"/>
              <a:t>Ответ на 1 вопрос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924175"/>
            <a:ext cx="8642350" cy="936625"/>
          </a:xfrm>
          <a:solidFill>
            <a:schemeClr val="accent1"/>
          </a:solidFill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6000" b="1" i="1" smtClean="0"/>
              <a:t>3-образовательные</a:t>
            </a:r>
            <a:endParaRPr lang="ru-RU" sz="9600" b="1" smtClean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1024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Вопрос 2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7427913" cy="4525963"/>
          </a:xfrm>
          <a:solidFill>
            <a:schemeClr val="folHlink"/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b="1" i="1" smtClean="0"/>
              <a:t>Какое положение выражает готовность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b="1" i="1" smtClean="0"/>
              <a:t>к действию и создает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b="1" i="1" smtClean="0"/>
              <a:t>наиболее выгодные условия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b="1" i="1" smtClean="0"/>
              <a:t>для правильного выполнения упражнений?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400" b="1" i="1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400" b="1" i="1" smtClean="0"/>
          </a:p>
          <a:p>
            <a:pPr>
              <a:buFontTx/>
              <a:buNone/>
            </a:pPr>
            <a:r>
              <a:rPr lang="ru-RU" sz="2400" b="1" i="1" smtClean="0"/>
              <a:t>1-рациональное</a:t>
            </a:r>
          </a:p>
          <a:p>
            <a:pPr>
              <a:buFontTx/>
              <a:buNone/>
            </a:pPr>
            <a:r>
              <a:rPr lang="ru-RU" sz="2400" b="1" i="1" smtClean="0"/>
              <a:t>2-исходное</a:t>
            </a:r>
          </a:p>
          <a:p>
            <a:pPr>
              <a:buFontTx/>
              <a:buNone/>
            </a:pPr>
            <a:r>
              <a:rPr lang="ru-RU" sz="2400" b="1" i="1" smtClean="0"/>
              <a:t>3-обычное</a:t>
            </a:r>
          </a:p>
          <a:p>
            <a:pPr>
              <a:buFontTx/>
              <a:buNone/>
            </a:pPr>
            <a:r>
              <a:rPr lang="ru-RU" sz="2400" b="1" i="1" smtClean="0"/>
              <a:t>4-простое</a:t>
            </a:r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ru-RU" b="1" smtClean="0"/>
              <a:t>Ответ на 2 вопрос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997200"/>
            <a:ext cx="8229600" cy="1108075"/>
          </a:xfrm>
          <a:solidFill>
            <a:schemeClr val="accent1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6000" b="1" smtClean="0"/>
              <a:t>2-исходное</a:t>
            </a:r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11267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91512" cy="4276725"/>
          </a:xfrm>
          <a:solidFill>
            <a:schemeClr val="folHlink"/>
          </a:solidFill>
        </p:spPr>
        <p:txBody>
          <a:bodyPr/>
          <a:lstStyle/>
          <a:p>
            <a:pPr algn="ctr">
              <a:buFontTx/>
              <a:buNone/>
            </a:pPr>
            <a:r>
              <a:rPr lang="ru-RU" sz="2400" b="1" i="1" smtClean="0"/>
              <a:t>К какой группе методов относятся перечисленные приемы: </a:t>
            </a:r>
          </a:p>
          <a:p>
            <a:pPr algn="ctr">
              <a:buFontTx/>
              <a:buNone/>
            </a:pPr>
            <a:r>
              <a:rPr lang="ru-RU" sz="2400" b="1" i="1" smtClean="0"/>
              <a:t>показ, подражание, зрительные ориентиры, фотографии, рисунки, схемы.</a:t>
            </a:r>
          </a:p>
          <a:p>
            <a:pPr>
              <a:buFontTx/>
              <a:buNone/>
            </a:pPr>
            <a:endParaRPr lang="ru-RU" sz="2400" b="1" i="1" smtClean="0"/>
          </a:p>
          <a:p>
            <a:pPr>
              <a:buFontTx/>
              <a:buNone/>
            </a:pPr>
            <a:endParaRPr lang="ru-RU" sz="2400" b="1" i="1" smtClean="0"/>
          </a:p>
          <a:p>
            <a:pPr>
              <a:buFontTx/>
              <a:buNone/>
            </a:pPr>
            <a:r>
              <a:rPr lang="ru-RU" sz="2400" b="1" i="1" smtClean="0"/>
              <a:t>1-физические</a:t>
            </a:r>
          </a:p>
          <a:p>
            <a:pPr>
              <a:buFontTx/>
              <a:buNone/>
            </a:pPr>
            <a:r>
              <a:rPr lang="ru-RU" sz="2400" b="1" i="1" smtClean="0"/>
              <a:t>2-наглядные</a:t>
            </a:r>
          </a:p>
          <a:p>
            <a:pPr>
              <a:buFontTx/>
              <a:buNone/>
            </a:pPr>
            <a:r>
              <a:rPr lang="ru-RU" sz="2400" b="1" i="1" smtClean="0"/>
              <a:t>3-дидактические </a:t>
            </a: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827088" y="549275"/>
            <a:ext cx="7200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/>
              <a:t>Вопрос 3</a:t>
            </a:r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94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ru-RU" b="1" smtClean="0"/>
              <a:t>Ответ на 3 вопрос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36838"/>
            <a:ext cx="8207375" cy="1036637"/>
          </a:xfrm>
          <a:solidFill>
            <a:schemeClr val="accent1"/>
          </a:solidFill>
        </p:spPr>
        <p:txBody>
          <a:bodyPr/>
          <a:lstStyle/>
          <a:p>
            <a:pPr algn="ctr">
              <a:buFontTx/>
              <a:buNone/>
            </a:pPr>
            <a:r>
              <a:rPr lang="ru-RU" sz="6000" b="1" i="1" smtClean="0"/>
              <a:t>2-наглядные</a:t>
            </a:r>
          </a:p>
          <a:p>
            <a:pPr algn="ctr" eaLnBrk="1" hangingPunct="1">
              <a:buFontTx/>
              <a:buNone/>
            </a:pPr>
            <a:endParaRPr lang="ru-RU" sz="9600" b="1" smtClean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Вопрос 4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folHlink"/>
          </a:solidFill>
        </p:spPr>
        <p:txBody>
          <a:bodyPr/>
          <a:lstStyle/>
          <a:p>
            <a:pPr algn="ctr">
              <a:buFontTx/>
              <a:buNone/>
            </a:pPr>
            <a:r>
              <a:rPr lang="ru-RU" sz="2400" b="1" i="1" smtClean="0"/>
              <a:t>Сознательная, активная деятельность ребенка, характеризующаяся точным и своевременным выполнением заданий, </a:t>
            </a:r>
          </a:p>
          <a:p>
            <a:pPr algn="ctr">
              <a:buFontTx/>
              <a:buNone/>
            </a:pPr>
            <a:r>
              <a:rPr lang="ru-RU" sz="2400" b="1" i="1" smtClean="0"/>
              <a:t>связанных с обязательным </a:t>
            </a:r>
          </a:p>
          <a:p>
            <a:pPr algn="ctr">
              <a:buFontTx/>
              <a:buNone/>
            </a:pPr>
            <a:r>
              <a:rPr lang="ru-RU" sz="2400" b="1" i="1" smtClean="0"/>
              <a:t>для всех играющих правилом - это…</a:t>
            </a:r>
          </a:p>
          <a:p>
            <a:pPr algn="ctr">
              <a:buFontTx/>
              <a:buNone/>
            </a:pPr>
            <a:endParaRPr lang="ru-RU" sz="2400" b="1" i="1" smtClean="0"/>
          </a:p>
          <a:p>
            <a:pPr algn="ctr">
              <a:buFontTx/>
              <a:buNone/>
            </a:pPr>
            <a:endParaRPr lang="ru-RU" sz="2400" b="1" i="1" smtClean="0"/>
          </a:p>
          <a:p>
            <a:pPr>
              <a:buFontTx/>
              <a:buNone/>
            </a:pPr>
            <a:r>
              <a:rPr lang="ru-RU" sz="2400" b="1" i="1" smtClean="0"/>
              <a:t>1-двигательный режим</a:t>
            </a:r>
          </a:p>
          <a:p>
            <a:pPr>
              <a:buFontTx/>
              <a:buNone/>
            </a:pPr>
            <a:r>
              <a:rPr lang="ru-RU" sz="2400" b="1" i="1" smtClean="0"/>
              <a:t>2-основные движения</a:t>
            </a:r>
          </a:p>
          <a:p>
            <a:pPr>
              <a:buFontTx/>
              <a:buNone/>
            </a:pPr>
            <a:r>
              <a:rPr lang="ru-RU" sz="2400" b="1" i="1" smtClean="0"/>
              <a:t>3-подвижная игра </a:t>
            </a:r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ru-RU" smtClean="0"/>
              <a:t>Ответ на 4 вопрос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20938"/>
            <a:ext cx="8207375" cy="1036637"/>
          </a:xfrm>
          <a:solidFill>
            <a:schemeClr val="accent1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b="1" smtClean="0"/>
              <a:t> </a:t>
            </a:r>
            <a:r>
              <a:rPr lang="ru-RU" sz="6000" b="1" i="1" smtClean="0"/>
              <a:t>3-подвижная игра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9600" b="1" smtClean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build="p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237</TotalTime>
  <Words>215</Words>
  <Application>Microsoft Office PowerPoint</Application>
  <PresentationFormat>Экран (4:3)</PresentationFormat>
  <Paragraphs>87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Times New Roman</vt:lpstr>
      <vt:lpstr>Оформление по умолчанию</vt:lpstr>
      <vt:lpstr>Салют</vt:lpstr>
      <vt:lpstr>Салют</vt:lpstr>
      <vt:lpstr> Тест профессиональной подготовки по теории  и методике физического воспитания  дошкольников. для педагогов </vt:lpstr>
      <vt:lpstr>1 вопрос</vt:lpstr>
      <vt:lpstr>Ответ на 1 вопрос</vt:lpstr>
      <vt:lpstr>Вопрос 2</vt:lpstr>
      <vt:lpstr>Ответ на 2 вопрос</vt:lpstr>
      <vt:lpstr>Слайд 6</vt:lpstr>
      <vt:lpstr>Ответ на 3 вопрос</vt:lpstr>
      <vt:lpstr>Вопрос 4</vt:lpstr>
      <vt:lpstr>Ответ на 4 вопрос</vt:lpstr>
      <vt:lpstr>Вопрос 5</vt:lpstr>
      <vt:lpstr>Ответ на 5 вопрос</vt:lpstr>
      <vt:lpstr>Вопрос 6</vt:lpstr>
      <vt:lpstr>Ответ на 6 вопрос</vt:lpstr>
      <vt:lpstr>Вопрос 7</vt:lpstr>
      <vt:lpstr>Ответ на 7 вопрос</vt:lpstr>
      <vt:lpstr>МОЛОДЦЫ!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1</dc:title>
  <dc:creator>галя</dc:creator>
  <cp:lastModifiedBy>ангелина</cp:lastModifiedBy>
  <cp:revision>8</cp:revision>
  <dcterms:created xsi:type="dcterms:W3CDTF">2009-03-22T15:44:50Z</dcterms:created>
  <dcterms:modified xsi:type="dcterms:W3CDTF">2017-07-20T07:38:06Z</dcterms:modified>
</cp:coreProperties>
</file>