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4"/>
  </p:notesMasterIdLst>
  <p:sldIdLst>
    <p:sldId id="256" r:id="rId2"/>
    <p:sldId id="314" r:id="rId3"/>
    <p:sldId id="323" r:id="rId4"/>
    <p:sldId id="328" r:id="rId5"/>
    <p:sldId id="327" r:id="rId6"/>
    <p:sldId id="326" r:id="rId7"/>
    <p:sldId id="316" r:id="rId8"/>
    <p:sldId id="310" r:id="rId9"/>
    <p:sldId id="313" r:id="rId10"/>
    <p:sldId id="312" r:id="rId11"/>
    <p:sldId id="320" r:id="rId12"/>
    <p:sldId id="259" r:id="rId13"/>
    <p:sldId id="265" r:id="rId14"/>
    <p:sldId id="281" r:id="rId15"/>
    <p:sldId id="287" r:id="rId16"/>
    <p:sldId id="288" r:id="rId17"/>
    <p:sldId id="306" r:id="rId18"/>
    <p:sldId id="289" r:id="rId19"/>
    <p:sldId id="321" r:id="rId20"/>
    <p:sldId id="302" r:id="rId21"/>
    <p:sldId id="273" r:id="rId22"/>
    <p:sldId id="31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CE2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71" autoAdjust="0"/>
    <p:restoredTop sz="94673" autoAdjust="0"/>
  </p:normalViewPr>
  <p:slideViewPr>
    <p:cSldViewPr>
      <p:cViewPr>
        <p:scale>
          <a:sx n="100" d="100"/>
          <a:sy n="100" d="100"/>
        </p:scale>
        <p:origin x="-162" y="-1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744EF6-8269-45F7-A2FC-54B9E69B0046}" type="datetimeFigureOut">
              <a:rPr lang="ru-RU" smtClean="0"/>
              <a:pPr/>
              <a:t>29.05.2017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BD39F4-1A05-469B-9B30-A1698291D0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46450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BD39F4-1A05-469B-9B30-A1698291D09E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02558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4B8D7-82BC-4BFC-BC34-E43E5BB08ADB}" type="slidenum">
              <a:rPr lang="ru-RU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9288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BD39F4-1A05-469B-9B30-A1698291D09E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86049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BD39F4-1A05-469B-9B30-A1698291D09E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9398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hyperlink" Target="http://www.magazinov.net/_files/1/0/1003180129.jpg" TargetMode="Externa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9" y="548680"/>
            <a:ext cx="8280920" cy="2952328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0" cap="none" dirty="0" smtClean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Тема педагогического опыта:</a:t>
            </a:r>
            <a:br>
              <a:rPr lang="ru-RU" sz="2800" b="0" cap="none" dirty="0" smtClean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0" cap="none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0" cap="none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0" cap="none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«ФОРМИРОВАНИЕ ПЕВЧЕСКИХ НАВЫКОВ </a:t>
            </a:r>
            <a:r>
              <a:rPr lang="ru-RU" sz="2400" b="0" cap="none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ДЕТЕЙ СТАРШЕГО ДОШКОЛЬНОГО ВОЗРАСТА ПОСРЕДСТВОМ ИСПОЛЬЗОВАНИЯ ИГРОВЫХ МЕТОДОВ И ПРИЁМОВ»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1026" name="Picture 2" descr="Music_Clipart_Abstract_Colorful_Music_Not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3" y="3645024"/>
            <a:ext cx="3789895" cy="3212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940485" y="4581128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1400" b="1" i="1" dirty="0" smtClean="0"/>
              <a:t>Выполнила: </a:t>
            </a:r>
          </a:p>
          <a:p>
            <a:pPr algn="r"/>
            <a:r>
              <a:rPr lang="ru-RU" sz="1400" b="1" dirty="0" smtClean="0"/>
              <a:t>Мартынюк  Инесса </a:t>
            </a:r>
            <a:r>
              <a:rPr lang="ru-RU" sz="1400" b="1" dirty="0"/>
              <a:t>Эдуардовна,</a:t>
            </a:r>
            <a:endParaRPr lang="ru-RU" sz="1400" dirty="0"/>
          </a:p>
          <a:p>
            <a:pPr algn="r"/>
            <a:r>
              <a:rPr lang="ru-RU" sz="1400" b="1" dirty="0" smtClean="0"/>
              <a:t>музыкальный </a:t>
            </a:r>
            <a:r>
              <a:rPr lang="ru-RU" sz="1400" b="1" dirty="0"/>
              <a:t>руководитель</a:t>
            </a:r>
            <a:endParaRPr lang="ru-RU" sz="1400" dirty="0"/>
          </a:p>
          <a:p>
            <a:pPr algn="r"/>
            <a:r>
              <a:rPr lang="ru-RU" sz="1400" dirty="0"/>
              <a:t>высшей квалификационной категории</a:t>
            </a:r>
          </a:p>
          <a:p>
            <a:pPr algn="r"/>
            <a:r>
              <a:rPr lang="ru-RU" sz="1400" b="1" dirty="0"/>
              <a:t>ГУО «Ясли - сад №350 г. Минска»</a:t>
            </a:r>
            <a:endParaRPr lang="ru-RU" sz="1400" dirty="0"/>
          </a:p>
          <a:p>
            <a:pPr algn="r"/>
            <a:r>
              <a:rPr lang="ru-RU" sz="1400" b="1" dirty="0"/>
              <a:t>Фрунзенского района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9" y="620688"/>
            <a:ext cx="6542112" cy="4894480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 smtClean="0">
                <a:solidFill>
                  <a:srgbClr val="C00000"/>
                </a:solidFill>
              </a:rPr>
              <a:t>Основные виды деятельности </a:t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rgbClr val="C00000"/>
                </a:solidFill>
              </a:rPr>
              <a:t>на речевом </a:t>
            </a:r>
            <a:r>
              <a:rPr lang="ru-RU" sz="2400" dirty="0" smtClean="0">
                <a:solidFill>
                  <a:srgbClr val="C00000"/>
                </a:solidFill>
              </a:rPr>
              <a:t> (</a:t>
            </a:r>
            <a:r>
              <a:rPr lang="ru-RU" sz="2400" i="1" dirty="0" smtClean="0">
                <a:solidFill>
                  <a:srgbClr val="C00000"/>
                </a:solidFill>
              </a:rPr>
              <a:t>подготовительном</a:t>
            </a:r>
            <a:r>
              <a:rPr lang="ru-RU" sz="2400" dirty="0" smtClean="0">
                <a:solidFill>
                  <a:srgbClr val="C00000"/>
                </a:solidFill>
              </a:rPr>
              <a:t>) этапе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43608" y="1700808"/>
            <a:ext cx="7488832" cy="2505432"/>
          </a:xfrm>
        </p:spPr>
        <p:txBody>
          <a:bodyPr>
            <a:noAutofit/>
          </a:bodyPr>
          <a:lstStyle/>
          <a:p>
            <a:pPr marL="342900" lvl="0" indent="-342900" algn="ctr" fontAlgn="base">
              <a:spcAft>
                <a:spcPct val="0"/>
              </a:spcAft>
              <a:buClrTx/>
              <a:buSzTx/>
              <a:buFont typeface="Wingdings" pitchFamily="2" charset="2"/>
              <a:buChar char="v"/>
            </a:pPr>
            <a:r>
              <a:rPr lang="ru-RU" sz="1600" b="1" i="1" dirty="0">
                <a:solidFill>
                  <a:srgbClr val="0070C0"/>
                </a:solidFill>
                <a:latin typeface="Calibri"/>
              </a:rPr>
              <a:t>Артикуляционная гимнастика</a:t>
            </a:r>
          </a:p>
          <a:p>
            <a:pPr marL="342900" lvl="0" indent="-342900" algn="ctr" fontAlgn="base">
              <a:spcAft>
                <a:spcPct val="0"/>
              </a:spcAft>
              <a:buClrTx/>
              <a:buSzTx/>
              <a:buFont typeface="Wingdings" pitchFamily="2" charset="2"/>
              <a:buChar char="v"/>
            </a:pPr>
            <a:r>
              <a:rPr lang="ru-RU" sz="1600" b="1" i="1" dirty="0">
                <a:solidFill>
                  <a:srgbClr val="0070C0"/>
                </a:solidFill>
                <a:latin typeface="Calibri"/>
              </a:rPr>
              <a:t>Игры и упражнения, развивающие речевое и певческое дыхание</a:t>
            </a:r>
          </a:p>
          <a:p>
            <a:pPr marL="342900" lvl="0" indent="-342900" algn="ctr" fontAlgn="base">
              <a:spcAft>
                <a:spcPct val="0"/>
              </a:spcAft>
              <a:buClrTx/>
              <a:buSzTx/>
              <a:buFont typeface="Wingdings" pitchFamily="2" charset="2"/>
              <a:buChar char="v"/>
            </a:pPr>
            <a:r>
              <a:rPr lang="ru-RU" sz="1600" b="1" i="1" dirty="0" smtClean="0">
                <a:solidFill>
                  <a:srgbClr val="0070C0"/>
                </a:solidFill>
                <a:latin typeface="Calibri"/>
              </a:rPr>
              <a:t>Речевые </a:t>
            </a:r>
            <a:r>
              <a:rPr lang="ru-RU" sz="1600" b="1" i="1" dirty="0" err="1" smtClean="0">
                <a:solidFill>
                  <a:srgbClr val="0070C0"/>
                </a:solidFill>
                <a:latin typeface="Calibri"/>
              </a:rPr>
              <a:t>музицирование</a:t>
            </a:r>
            <a:r>
              <a:rPr lang="ru-RU" sz="1600" b="1" i="1" dirty="0" smtClean="0">
                <a:solidFill>
                  <a:srgbClr val="0070C0"/>
                </a:solidFill>
                <a:latin typeface="Calibri"/>
              </a:rPr>
              <a:t>,  </a:t>
            </a:r>
            <a:r>
              <a:rPr lang="ru-RU" sz="1600" b="1" i="1" dirty="0">
                <a:solidFill>
                  <a:srgbClr val="0070C0"/>
                </a:solidFill>
                <a:latin typeface="Calibri"/>
              </a:rPr>
              <a:t>игры и </a:t>
            </a:r>
            <a:r>
              <a:rPr lang="ru-RU" sz="1600" b="1" i="1" dirty="0" smtClean="0">
                <a:solidFill>
                  <a:srgbClr val="0070C0"/>
                </a:solidFill>
                <a:latin typeface="Calibri"/>
              </a:rPr>
              <a:t>упражнения</a:t>
            </a:r>
          </a:p>
          <a:p>
            <a:pPr marL="342900" lvl="0" indent="-342900" algn="ctr" fontAlgn="base">
              <a:spcAft>
                <a:spcPct val="0"/>
              </a:spcAft>
              <a:buClrTx/>
              <a:buSzTx/>
              <a:buFont typeface="Wingdings" pitchFamily="2" charset="2"/>
              <a:buChar char="v"/>
            </a:pPr>
            <a:r>
              <a:rPr lang="ru-RU" sz="1600" b="1" i="1" dirty="0" err="1" smtClean="0">
                <a:solidFill>
                  <a:srgbClr val="0070C0"/>
                </a:solidFill>
                <a:latin typeface="Calibri" pitchFamily="34" charset="0"/>
                <a:ea typeface="Times New Roman"/>
                <a:cs typeface="Calibri" pitchFamily="34" charset="0"/>
              </a:rPr>
              <a:t>ритморечевые</a:t>
            </a:r>
            <a:r>
              <a:rPr lang="ru-RU" sz="1600" b="1" i="1" dirty="0" smtClean="0">
                <a:solidFill>
                  <a:srgbClr val="0070C0"/>
                </a:solidFill>
                <a:latin typeface="Calibri" pitchFamily="34" charset="0"/>
                <a:ea typeface="Times New Roman"/>
                <a:cs typeface="Calibri" pitchFamily="34" charset="0"/>
              </a:rPr>
              <a:t> упражнения,</a:t>
            </a:r>
          </a:p>
          <a:p>
            <a:pPr marL="342900" lvl="0" indent="-342900" algn="ctr" fontAlgn="base">
              <a:spcAft>
                <a:spcPct val="0"/>
              </a:spcAft>
              <a:buClrTx/>
              <a:buSzTx/>
              <a:buFont typeface="Wingdings" pitchFamily="2" charset="2"/>
              <a:buChar char="v"/>
            </a:pPr>
            <a:r>
              <a:rPr lang="ru-RU" sz="1600" b="1" i="1" dirty="0" smtClean="0">
                <a:solidFill>
                  <a:srgbClr val="0070C0"/>
                </a:solidFill>
                <a:latin typeface="Calibri" pitchFamily="34" charset="0"/>
                <a:ea typeface="Times New Roman"/>
                <a:cs typeface="Calibri" pitchFamily="34" charset="0"/>
              </a:rPr>
              <a:t>ритмоинтонационные </a:t>
            </a:r>
            <a:r>
              <a:rPr lang="ru-RU" sz="1600" b="1" i="1" dirty="0">
                <a:solidFill>
                  <a:srgbClr val="0070C0"/>
                </a:solidFill>
                <a:latin typeface="Calibri" pitchFamily="34" charset="0"/>
                <a:ea typeface="Times New Roman"/>
                <a:cs typeface="Calibri" pitchFamily="34" charset="0"/>
              </a:rPr>
              <a:t>игры и упражнения</a:t>
            </a:r>
            <a:endParaRPr lang="ru-RU" sz="1600" b="1" i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  <a:p>
            <a:pPr marL="342900" lvl="0" indent="-342900" algn="ctr" fontAlgn="base">
              <a:spcAft>
                <a:spcPct val="0"/>
              </a:spcAft>
              <a:buClrTx/>
              <a:buSzTx/>
              <a:buFont typeface="Wingdings" pitchFamily="2" charset="2"/>
              <a:buChar char="v"/>
            </a:pPr>
            <a:r>
              <a:rPr lang="ru-RU" sz="1600" b="1" i="1" dirty="0" err="1" smtClean="0">
                <a:solidFill>
                  <a:srgbClr val="0070C0"/>
                </a:solidFill>
                <a:latin typeface="Calibri"/>
              </a:rPr>
              <a:t>Ритмодекламация</a:t>
            </a:r>
            <a:r>
              <a:rPr lang="ru-RU" sz="1600" b="1" i="1" dirty="0" smtClean="0">
                <a:solidFill>
                  <a:srgbClr val="0070C0"/>
                </a:solidFill>
                <a:latin typeface="Calibri"/>
              </a:rPr>
              <a:t>, речевые </a:t>
            </a:r>
            <a:r>
              <a:rPr lang="ru-RU" sz="1600" b="1" i="1" dirty="0">
                <a:solidFill>
                  <a:srgbClr val="0070C0"/>
                </a:solidFill>
                <a:latin typeface="Calibri"/>
              </a:rPr>
              <a:t>зарядки</a:t>
            </a:r>
          </a:p>
          <a:p>
            <a:pPr marL="342900" lvl="0" indent="-342900" algn="ctr" fontAlgn="base">
              <a:spcAft>
                <a:spcPct val="0"/>
              </a:spcAft>
              <a:buClrTx/>
              <a:buSzTx/>
              <a:buNone/>
            </a:pPr>
            <a:r>
              <a:rPr lang="ru-RU" sz="1800" u="sng" dirty="0">
                <a:solidFill>
                  <a:srgbClr val="D60093"/>
                </a:solidFill>
                <a:latin typeface="Calibri"/>
              </a:rPr>
              <a:t>Их общая цель:</a:t>
            </a:r>
          </a:p>
          <a:p>
            <a:pPr marL="342900" lvl="0" indent="-342900" fontAlgn="base">
              <a:spcAft>
                <a:spcPct val="0"/>
              </a:spcAft>
              <a:buClrTx/>
              <a:buSzTx/>
              <a:buNone/>
            </a:pPr>
            <a:r>
              <a:rPr lang="ru-RU" sz="1600" i="1" dirty="0">
                <a:solidFill>
                  <a:srgbClr val="000000"/>
                </a:solidFill>
                <a:latin typeface="Calibri"/>
              </a:rPr>
              <a:t> - Легко и незаметно подготовить </a:t>
            </a:r>
          </a:p>
          <a:p>
            <a:pPr marL="342900" lvl="0" indent="-342900" fontAlgn="base">
              <a:spcAft>
                <a:spcPct val="0"/>
              </a:spcAft>
              <a:buClrTx/>
              <a:buSzTx/>
              <a:buNone/>
            </a:pPr>
            <a:r>
              <a:rPr lang="ru-RU" sz="1600" i="1" dirty="0">
                <a:solidFill>
                  <a:srgbClr val="000000"/>
                </a:solidFill>
                <a:latin typeface="Calibri"/>
              </a:rPr>
              <a:t>   голоса  детей к пению;</a:t>
            </a:r>
          </a:p>
          <a:p>
            <a:pPr marL="342900" lvl="0" indent="-342900" fontAlgn="base">
              <a:spcAft>
                <a:spcPct val="0"/>
              </a:spcAft>
              <a:buClrTx/>
              <a:buSzTx/>
              <a:buNone/>
            </a:pPr>
            <a:r>
              <a:rPr lang="ru-RU" sz="1600" i="1" dirty="0">
                <a:solidFill>
                  <a:srgbClr val="000000"/>
                </a:solidFill>
                <a:latin typeface="Calibri"/>
              </a:rPr>
              <a:t>- Разогреть мышцы речевого и дыхательного</a:t>
            </a:r>
          </a:p>
          <a:p>
            <a:pPr marL="342900" lvl="0" indent="-342900" fontAlgn="base">
              <a:spcAft>
                <a:spcPct val="0"/>
              </a:spcAft>
              <a:buClrTx/>
              <a:buSzTx/>
              <a:buNone/>
            </a:pPr>
            <a:r>
              <a:rPr lang="ru-RU" sz="1600" i="1" dirty="0">
                <a:solidFill>
                  <a:srgbClr val="000000"/>
                </a:solidFill>
                <a:latin typeface="Calibri"/>
              </a:rPr>
              <a:t>   аппарата</a:t>
            </a:r>
            <a:r>
              <a:rPr lang="ru-RU" sz="1600" i="1" dirty="0" smtClean="0">
                <a:solidFill>
                  <a:srgbClr val="000000"/>
                </a:solidFill>
                <a:latin typeface="Calibri"/>
              </a:rPr>
              <a:t>;</a:t>
            </a:r>
          </a:p>
          <a:p>
            <a:pPr marL="342900" lvl="0" indent="-342900" fontAlgn="base">
              <a:spcAft>
                <a:spcPct val="0"/>
              </a:spcAft>
              <a:buClrTx/>
              <a:buSzTx/>
              <a:buNone/>
            </a:pPr>
            <a:r>
              <a:rPr lang="ru-RU" sz="1600" i="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1600" i="1" dirty="0">
                <a:solidFill>
                  <a:srgbClr val="000000"/>
                </a:solidFill>
                <a:latin typeface="Calibri"/>
              </a:rPr>
              <a:t>- Обострить интонационный </a:t>
            </a:r>
            <a:r>
              <a:rPr lang="ru-RU" sz="1600" i="1" dirty="0" smtClean="0">
                <a:solidFill>
                  <a:srgbClr val="000000"/>
                </a:solidFill>
                <a:latin typeface="Calibri"/>
              </a:rPr>
              <a:t> слух</a:t>
            </a:r>
            <a:r>
              <a:rPr lang="ru-RU" sz="1600" i="1" dirty="0">
                <a:solidFill>
                  <a:srgbClr val="000000"/>
                </a:solidFill>
                <a:latin typeface="Calibri"/>
              </a:rPr>
              <a:t>;</a:t>
            </a:r>
          </a:p>
          <a:p>
            <a:pPr marL="342900" lvl="0" indent="-342900" fontAlgn="base">
              <a:spcAft>
                <a:spcPct val="0"/>
              </a:spcAft>
              <a:buClrTx/>
              <a:buSzTx/>
              <a:buNone/>
            </a:pPr>
            <a:r>
              <a:rPr lang="ru-RU" sz="1600" i="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1600" i="1" dirty="0">
                <a:solidFill>
                  <a:srgbClr val="000000"/>
                </a:solidFill>
                <a:latin typeface="Calibri"/>
              </a:rPr>
              <a:t>- Подвести детей к  </a:t>
            </a:r>
            <a:r>
              <a:rPr lang="ru-RU" sz="1600" i="1" dirty="0" smtClean="0">
                <a:solidFill>
                  <a:srgbClr val="000000"/>
                </a:solidFill>
                <a:latin typeface="Calibri"/>
              </a:rPr>
              <a:t>воспроизведению</a:t>
            </a:r>
          </a:p>
          <a:p>
            <a:pPr marL="342900" lvl="0" indent="-342900" fontAlgn="base">
              <a:spcAft>
                <a:spcPct val="0"/>
              </a:spcAft>
              <a:buClrTx/>
              <a:buSzTx/>
              <a:buNone/>
            </a:pPr>
            <a:r>
              <a:rPr lang="ru-RU" sz="1600" i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1600" i="1" dirty="0" smtClean="0">
                <a:solidFill>
                  <a:srgbClr val="000000"/>
                </a:solidFill>
                <a:latin typeface="Calibri"/>
              </a:rPr>
              <a:t>  </a:t>
            </a:r>
            <a:r>
              <a:rPr lang="ru-RU" sz="1600" i="1" dirty="0">
                <a:solidFill>
                  <a:srgbClr val="000000"/>
                </a:solidFill>
                <a:latin typeface="Calibri"/>
              </a:rPr>
              <a:t>музыкальных звуков.</a:t>
            </a:r>
            <a:endParaRPr lang="ru-RU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9055" y="3717032"/>
            <a:ext cx="2162832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88854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852936"/>
            <a:ext cx="7406208" cy="2734240"/>
          </a:xfrm>
        </p:spPr>
        <p:txBody>
          <a:bodyPr/>
          <a:lstStyle/>
          <a:p>
            <a:pPr lvl="0" algn="l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sz="1800" i="1" dirty="0" smtClean="0">
                <a:solidFill>
                  <a:srgbClr val="0070C0"/>
                </a:solidFill>
                <a:effectLst/>
                <a:latin typeface="Calibri" pitchFamily="34" charset="0"/>
                <a:ea typeface="Times New Roman"/>
                <a:cs typeface="Calibri" pitchFamily="34" charset="0"/>
              </a:rPr>
              <a:t>игры </a:t>
            </a:r>
            <a:r>
              <a:rPr lang="ru-RU" sz="1800" i="1" dirty="0">
                <a:solidFill>
                  <a:srgbClr val="0070C0"/>
                </a:solidFill>
                <a:effectLst/>
                <a:latin typeface="Calibri" pitchFamily="34" charset="0"/>
                <a:ea typeface="Times New Roman"/>
                <a:cs typeface="Calibri" pitchFamily="34" charset="0"/>
              </a:rPr>
              <a:t>со </a:t>
            </a:r>
            <a:r>
              <a:rPr lang="ru-RU" sz="1800" i="1" dirty="0" smtClean="0">
                <a:solidFill>
                  <a:srgbClr val="0070C0"/>
                </a:solidFill>
                <a:effectLst/>
                <a:latin typeface="Calibri" pitchFamily="34" charset="0"/>
                <a:ea typeface="Times New Roman"/>
                <a:cs typeface="Calibri" pitchFamily="34" charset="0"/>
              </a:rPr>
              <a:t>звуком;</a:t>
            </a:r>
            <a:br>
              <a:rPr lang="ru-RU" sz="1800" i="1" dirty="0" smtClean="0">
                <a:solidFill>
                  <a:srgbClr val="0070C0"/>
                </a:solidFill>
                <a:effectLst/>
                <a:latin typeface="Calibri" pitchFamily="34" charset="0"/>
                <a:ea typeface="Times New Roman"/>
                <a:cs typeface="Calibri" pitchFamily="34" charset="0"/>
              </a:rPr>
            </a:br>
            <a:r>
              <a:rPr lang="ru-RU" sz="1800" i="1" dirty="0" smtClean="0">
                <a:solidFill>
                  <a:srgbClr val="0070C0"/>
                </a:solidFill>
                <a:effectLst/>
                <a:latin typeface="Calibri" pitchFamily="34" charset="0"/>
                <a:ea typeface="Times New Roman"/>
                <a:cs typeface="Calibri" pitchFamily="34" charset="0"/>
              </a:rPr>
              <a:t>рисование голосом;</a:t>
            </a:r>
            <a:br>
              <a:rPr lang="ru-RU" sz="1800" i="1" dirty="0" smtClean="0">
                <a:solidFill>
                  <a:srgbClr val="0070C0"/>
                </a:solidFill>
                <a:effectLst/>
                <a:latin typeface="Calibri" pitchFamily="34" charset="0"/>
                <a:ea typeface="Times New Roman"/>
                <a:cs typeface="Calibri" pitchFamily="34" charset="0"/>
              </a:rPr>
            </a:br>
            <a:r>
              <a:rPr lang="ru-RU" sz="1800" i="1" dirty="0" smtClean="0">
                <a:solidFill>
                  <a:srgbClr val="0070C0"/>
                </a:solidFill>
                <a:effectLst/>
                <a:latin typeface="Calibri" pitchFamily="34" charset="0"/>
                <a:ea typeface="Times New Roman"/>
                <a:cs typeface="Calibri" pitchFamily="34" charset="0"/>
              </a:rPr>
              <a:t>р</a:t>
            </a:r>
            <a:r>
              <a:rPr lang="ru-RU" sz="1800" i="1" dirty="0" smtClean="0">
                <a:solidFill>
                  <a:srgbClr val="0070C0"/>
                </a:solidFill>
                <a:effectLst/>
                <a:latin typeface="Calibri" pitchFamily="34" charset="0"/>
                <a:ea typeface="+mn-ea"/>
                <a:cs typeface="Calibri" pitchFamily="34" charset="0"/>
              </a:rPr>
              <a:t>азвивающие </a:t>
            </a:r>
            <a:r>
              <a:rPr lang="ru-RU" sz="1800" i="1" dirty="0">
                <a:solidFill>
                  <a:srgbClr val="0070C0"/>
                </a:solidFill>
                <a:effectLst/>
                <a:latin typeface="Calibri" pitchFamily="34" charset="0"/>
                <a:ea typeface="+mn-ea"/>
                <a:cs typeface="Calibri" pitchFamily="34" charset="0"/>
              </a:rPr>
              <a:t>игры с </a:t>
            </a:r>
            <a:r>
              <a:rPr lang="ru-RU" sz="1800" i="1" dirty="0" smtClean="0">
                <a:solidFill>
                  <a:srgbClr val="0070C0"/>
                </a:solidFill>
                <a:effectLst/>
                <a:latin typeface="Calibri" pitchFamily="34" charset="0"/>
                <a:ea typeface="+mn-ea"/>
                <a:cs typeface="Calibri" pitchFamily="34" charset="0"/>
              </a:rPr>
              <a:t>голосом;</a:t>
            </a:r>
            <a:br>
              <a:rPr lang="ru-RU" sz="1800" i="1" dirty="0" smtClean="0">
                <a:solidFill>
                  <a:srgbClr val="0070C0"/>
                </a:solidFill>
                <a:effectLst/>
                <a:latin typeface="Calibri" pitchFamily="34" charset="0"/>
                <a:ea typeface="+mn-ea"/>
                <a:cs typeface="Calibri" pitchFamily="34" charset="0"/>
              </a:rPr>
            </a:br>
            <a:r>
              <a:rPr lang="ru-RU" sz="1800" i="1" dirty="0" smtClean="0">
                <a:solidFill>
                  <a:srgbClr val="0070C0"/>
                </a:solidFill>
                <a:effectLst/>
                <a:latin typeface="Calibri" pitchFamily="34" charset="0"/>
                <a:ea typeface="+mn-ea"/>
                <a:cs typeface="Calibri" pitchFamily="34" charset="0"/>
              </a:rPr>
              <a:t>и</a:t>
            </a:r>
            <a:r>
              <a:rPr lang="ru-RU" sz="1800" i="1" dirty="0" smtClean="0">
                <a:solidFill>
                  <a:srgbClr val="0070C0"/>
                </a:solidFill>
                <a:effectLst/>
                <a:latin typeface="Calibri" pitchFamily="34" charset="0"/>
                <a:ea typeface="Times New Roman"/>
                <a:cs typeface="Calibri" pitchFamily="34" charset="0"/>
              </a:rPr>
              <a:t>гры </a:t>
            </a:r>
            <a:r>
              <a:rPr lang="ru-RU" sz="1800" i="1" dirty="0">
                <a:solidFill>
                  <a:srgbClr val="0070C0"/>
                </a:solidFill>
                <a:effectLst/>
                <a:latin typeface="Calibri" pitchFamily="34" charset="0"/>
                <a:ea typeface="Times New Roman"/>
                <a:cs typeface="Calibri" pitchFamily="34" charset="0"/>
              </a:rPr>
              <a:t>звукоподражательного </a:t>
            </a:r>
            <a:r>
              <a:rPr lang="ru-RU" sz="1800" i="1" dirty="0" smtClean="0">
                <a:solidFill>
                  <a:srgbClr val="0070C0"/>
                </a:solidFill>
                <a:effectLst/>
                <a:latin typeface="Calibri" pitchFamily="34" charset="0"/>
                <a:ea typeface="Times New Roman"/>
                <a:cs typeface="Calibri" pitchFamily="34" charset="0"/>
              </a:rPr>
              <a:t>характера</a:t>
            </a:r>
            <a:r>
              <a:rPr lang="ru-RU" sz="1800" b="0" i="1" dirty="0">
                <a:solidFill>
                  <a:srgbClr val="0070C0"/>
                </a:solidFill>
                <a:effectLst/>
                <a:latin typeface="Calibri" pitchFamily="34" charset="0"/>
                <a:ea typeface="Times New Roman"/>
                <a:cs typeface="Calibri" pitchFamily="34" charset="0"/>
              </a:rPr>
              <a:t>;</a:t>
            </a:r>
            <a:r>
              <a:rPr lang="ru-RU" sz="1800" i="1" dirty="0" smtClean="0">
                <a:solidFill>
                  <a:srgbClr val="0070C0"/>
                </a:solidFill>
                <a:effectLst/>
                <a:latin typeface="Calibri" pitchFamily="34" charset="0"/>
                <a:ea typeface="Times New Roman"/>
                <a:cs typeface="Calibri" pitchFamily="34" charset="0"/>
              </a:rPr>
              <a:t/>
            </a:r>
            <a:br>
              <a:rPr lang="ru-RU" sz="1800" i="1" dirty="0" smtClean="0">
                <a:solidFill>
                  <a:srgbClr val="0070C0"/>
                </a:solidFill>
                <a:effectLst/>
                <a:latin typeface="Calibri" pitchFamily="34" charset="0"/>
                <a:ea typeface="Times New Roman"/>
                <a:cs typeface="Calibri" pitchFamily="34" charset="0"/>
              </a:rPr>
            </a:br>
            <a:r>
              <a:rPr lang="ru-RU" sz="1800" i="1" dirty="0" smtClean="0">
                <a:solidFill>
                  <a:srgbClr val="0070C0"/>
                </a:solidFill>
                <a:effectLst/>
                <a:latin typeface="Calibri" pitchFamily="34" charset="0"/>
                <a:ea typeface="Times New Roman"/>
                <a:cs typeface="Calibri" pitchFamily="34" charset="0"/>
              </a:rPr>
              <a:t>пальчиковые игры; </a:t>
            </a:r>
            <a:br>
              <a:rPr lang="ru-RU" sz="1800" i="1" dirty="0" smtClean="0">
                <a:solidFill>
                  <a:srgbClr val="0070C0"/>
                </a:solidFill>
                <a:effectLst/>
                <a:latin typeface="Calibri" pitchFamily="34" charset="0"/>
                <a:ea typeface="Times New Roman"/>
                <a:cs typeface="Calibri" pitchFamily="34" charset="0"/>
              </a:rPr>
            </a:br>
            <a:r>
              <a:rPr lang="ru-RU" sz="1800" i="1" dirty="0" smtClean="0">
                <a:solidFill>
                  <a:srgbClr val="0070C0"/>
                </a:solidFill>
                <a:effectLst/>
                <a:latin typeface="Calibri" pitchFamily="34" charset="0"/>
                <a:ea typeface="Times New Roman"/>
                <a:cs typeface="Calibri" pitchFamily="34" charset="0"/>
              </a:rPr>
              <a:t>речевые</a:t>
            </a:r>
            <a:r>
              <a:rPr lang="ru-RU" sz="1800" i="1" dirty="0">
                <a:solidFill>
                  <a:srgbClr val="0070C0"/>
                </a:solidFill>
                <a:effectLst/>
                <a:latin typeface="Calibri" pitchFamily="34" charset="0"/>
                <a:ea typeface="Times New Roman"/>
                <a:cs typeface="Calibri" pitchFamily="34" charset="0"/>
              </a:rPr>
              <a:t>,  ритмоинтонационные игры и </a:t>
            </a:r>
            <a:r>
              <a:rPr lang="ru-RU" sz="1800" i="1" dirty="0" smtClean="0">
                <a:solidFill>
                  <a:srgbClr val="0070C0"/>
                </a:solidFill>
                <a:effectLst/>
                <a:latin typeface="Calibri" pitchFamily="34" charset="0"/>
                <a:ea typeface="Times New Roman"/>
                <a:cs typeface="Calibri" pitchFamily="34" charset="0"/>
              </a:rPr>
              <a:t>упражнения;</a:t>
            </a:r>
            <a:r>
              <a:rPr lang="ru-RU" sz="1800" i="1" dirty="0">
                <a:solidFill>
                  <a:srgbClr val="0070C0"/>
                </a:solidFill>
                <a:effectLst/>
                <a:latin typeface="Calibri" pitchFamily="34" charset="0"/>
                <a:ea typeface="Times New Roman"/>
                <a:cs typeface="Calibri" pitchFamily="34" charset="0"/>
              </a:rPr>
              <a:t> </a:t>
            </a:r>
            <a:r>
              <a:rPr lang="ru-RU" sz="1800" i="1" dirty="0" smtClean="0">
                <a:solidFill>
                  <a:srgbClr val="0070C0"/>
                </a:solidFill>
                <a:effectLst/>
                <a:latin typeface="Calibri" pitchFamily="34" charset="0"/>
                <a:ea typeface="Times New Roman"/>
                <a:cs typeface="Calibri" pitchFamily="34" charset="0"/>
              </a:rPr>
              <a:t/>
            </a:r>
            <a:br>
              <a:rPr lang="ru-RU" sz="1800" i="1" dirty="0" smtClean="0">
                <a:solidFill>
                  <a:srgbClr val="0070C0"/>
                </a:solidFill>
                <a:effectLst/>
                <a:latin typeface="Calibri" pitchFamily="34" charset="0"/>
                <a:ea typeface="Times New Roman"/>
                <a:cs typeface="Calibri" pitchFamily="34" charset="0"/>
              </a:rPr>
            </a:br>
            <a:r>
              <a:rPr lang="ru-RU" sz="1800" i="1" dirty="0" smtClean="0">
                <a:solidFill>
                  <a:srgbClr val="0070C0"/>
                </a:solidFill>
                <a:effectLst/>
                <a:latin typeface="Calibri" pitchFamily="34" charset="0"/>
                <a:ea typeface="Times New Roman"/>
                <a:cs typeface="Calibri" pitchFamily="34" charset="0"/>
              </a:rPr>
              <a:t>игровое распевание;</a:t>
            </a:r>
            <a:br>
              <a:rPr lang="ru-RU" sz="1800" i="1" dirty="0" smtClean="0">
                <a:solidFill>
                  <a:srgbClr val="0070C0"/>
                </a:solidFill>
                <a:effectLst/>
                <a:latin typeface="Calibri" pitchFamily="34" charset="0"/>
                <a:ea typeface="Times New Roman"/>
                <a:cs typeface="Calibri" pitchFamily="34" charset="0"/>
              </a:rPr>
            </a:br>
            <a:r>
              <a:rPr lang="ru-RU" sz="1800" i="1" dirty="0" smtClean="0">
                <a:solidFill>
                  <a:srgbClr val="0070C0"/>
                </a:solidFill>
                <a:effectLst/>
                <a:latin typeface="Calibri" pitchFamily="34" charset="0"/>
                <a:ea typeface="Times New Roman"/>
                <a:cs typeface="Calibri" pitchFamily="34" charset="0"/>
              </a:rPr>
              <a:t>вокализация, интонация;</a:t>
            </a:r>
            <a:br>
              <a:rPr lang="ru-RU" sz="1800" i="1" dirty="0" smtClean="0">
                <a:solidFill>
                  <a:srgbClr val="0070C0"/>
                </a:solidFill>
                <a:effectLst/>
                <a:latin typeface="Calibri" pitchFamily="34" charset="0"/>
                <a:ea typeface="Times New Roman"/>
                <a:cs typeface="Calibri" pitchFamily="34" charset="0"/>
              </a:rPr>
            </a:br>
            <a:r>
              <a:rPr lang="ru-RU" sz="1800" i="1" dirty="0" smtClean="0">
                <a:solidFill>
                  <a:srgbClr val="0070C0"/>
                </a:solidFill>
                <a:effectLst/>
                <a:latin typeface="Calibri" pitchFamily="34" charset="0"/>
                <a:ea typeface="Times New Roman"/>
                <a:cs typeface="Calibri" pitchFamily="34" charset="0"/>
              </a:rPr>
              <a:t>музыкально-дидактические игры.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Calibri" pitchFamily="34" charset="0"/>
                <a:ea typeface="Times New Roman"/>
                <a:cs typeface="Calibri" pitchFamily="34" charset="0"/>
              </a:rPr>
              <a:t/>
            </a:r>
            <a:br>
              <a:rPr lang="ru-RU" sz="2000" dirty="0" smtClean="0">
                <a:solidFill>
                  <a:srgbClr val="000000"/>
                </a:solidFill>
                <a:effectLst/>
                <a:latin typeface="Calibri" pitchFamily="34" charset="0"/>
                <a:ea typeface="Times New Roman"/>
                <a:cs typeface="Calibri" pitchFamily="34" charset="0"/>
              </a:rPr>
            </a:br>
            <a:endParaRPr lang="ru-RU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259632" y="404664"/>
            <a:ext cx="7272808" cy="1818109"/>
          </a:xfrm>
        </p:spPr>
        <p:txBody>
          <a:bodyPr>
            <a:normAutofit fontScale="25000" lnSpcReduction="20000"/>
          </a:bodyPr>
          <a:lstStyle/>
          <a:p>
            <a:pPr marL="800100">
              <a:lnSpc>
                <a:spcPct val="150000"/>
              </a:lnSpc>
              <a:spcAft>
                <a:spcPts val="0"/>
              </a:spcAft>
            </a:pPr>
            <a:r>
              <a:rPr lang="ru-RU" sz="11200" b="1" dirty="0"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  <a:latin typeface="Book Antiqua"/>
                <a:ea typeface="+mj-ea"/>
                <a:cs typeface="+mj-cs"/>
              </a:rPr>
              <a:t>Основные виды деятельности </a:t>
            </a:r>
            <a:br>
              <a:rPr lang="ru-RU" sz="11200" b="1" dirty="0"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  <a:latin typeface="Book Antiqua"/>
                <a:ea typeface="+mj-ea"/>
                <a:cs typeface="+mj-cs"/>
              </a:rPr>
            </a:br>
            <a:r>
              <a:rPr lang="ru-RU" sz="11200" b="1" dirty="0"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  <a:latin typeface="Book Antiqua"/>
                <a:ea typeface="+mj-ea"/>
                <a:cs typeface="+mj-cs"/>
              </a:rPr>
              <a:t>на </a:t>
            </a:r>
            <a:r>
              <a:rPr lang="ru-RU" sz="11200" b="1" dirty="0" smtClean="0"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  <a:latin typeface="Book Antiqua"/>
                <a:ea typeface="+mj-ea"/>
                <a:cs typeface="+mj-cs"/>
              </a:rPr>
              <a:t>основном  (</a:t>
            </a:r>
            <a:r>
              <a:rPr lang="ru-RU" sz="11200" b="1" i="1" dirty="0" smtClean="0"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  <a:latin typeface="Book Antiqua"/>
                <a:ea typeface="+mj-ea"/>
                <a:cs typeface="+mj-cs"/>
              </a:rPr>
              <a:t>певческом</a:t>
            </a:r>
            <a:r>
              <a:rPr lang="ru-RU" sz="11200" b="1" dirty="0" smtClean="0"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  <a:latin typeface="Book Antiqua"/>
                <a:ea typeface="+mj-ea"/>
                <a:cs typeface="+mj-cs"/>
              </a:rPr>
              <a:t>) этапе</a:t>
            </a:r>
          </a:p>
          <a:p>
            <a:pPr marL="800100">
              <a:lnSpc>
                <a:spcPct val="150000"/>
              </a:lnSpc>
              <a:spcAft>
                <a:spcPts val="0"/>
              </a:spcAft>
            </a:pPr>
            <a:r>
              <a:rPr lang="ru-RU" sz="9800" b="1" i="1" dirty="0" smtClean="0">
                <a:solidFill>
                  <a:srgbClr val="000000"/>
                </a:solidFill>
                <a:latin typeface="Times New Roman"/>
                <a:ea typeface="Times New Roman"/>
                <a:cs typeface="+mj-cs"/>
              </a:rPr>
              <a:t>Основной </a:t>
            </a:r>
            <a:r>
              <a:rPr lang="ru-RU" sz="9800" b="1" i="1" dirty="0">
                <a:solidFill>
                  <a:srgbClr val="000000"/>
                </a:solidFill>
                <a:latin typeface="Times New Roman"/>
                <a:ea typeface="Times New Roman"/>
                <a:cs typeface="+mj-cs"/>
              </a:rPr>
              <a:t>этап –</a:t>
            </a:r>
            <a:r>
              <a:rPr lang="ru-RU" sz="9800" dirty="0">
                <a:solidFill>
                  <a:srgbClr val="000000"/>
                </a:solidFill>
                <a:latin typeface="Times New Roman"/>
                <a:ea typeface="Times New Roman"/>
                <a:cs typeface="+mj-cs"/>
              </a:rPr>
              <a:t> переход от речи к </a:t>
            </a:r>
            <a:r>
              <a:rPr lang="ru-RU" sz="9800" dirty="0" smtClean="0">
                <a:solidFill>
                  <a:srgbClr val="000000"/>
                </a:solidFill>
                <a:latin typeface="Times New Roman"/>
                <a:ea typeface="Times New Roman"/>
                <a:cs typeface="+mj-cs"/>
              </a:rPr>
              <a:t>пению</a:t>
            </a:r>
            <a:r>
              <a:rPr lang="ru-RU" sz="9800" b="1" dirty="0">
                <a:solidFill>
                  <a:srgbClr val="000000"/>
                </a:solidFill>
                <a:latin typeface="Times New Roman"/>
                <a:ea typeface="Times New Roman"/>
                <a:cs typeface="+mj-cs"/>
              </a:rPr>
              <a:t>,</a:t>
            </a:r>
            <a:endParaRPr lang="ru-RU" sz="9800" b="1" dirty="0" smtClean="0">
              <a:solidFill>
                <a:srgbClr val="000000"/>
              </a:solidFill>
              <a:latin typeface="Times New Roman"/>
              <a:ea typeface="Times New Roman"/>
              <a:cs typeface="+mj-cs"/>
            </a:endParaRPr>
          </a:p>
          <a:p>
            <a:pPr marL="800100" algn="ctr">
              <a:lnSpc>
                <a:spcPct val="150000"/>
              </a:lnSpc>
              <a:spcAft>
                <a:spcPts val="0"/>
              </a:spcAft>
            </a:pPr>
            <a:r>
              <a:rPr lang="ru-RU" sz="9600" dirty="0" smtClean="0">
                <a:solidFill>
                  <a:srgbClr val="212745">
                    <a:lumMod val="75000"/>
                  </a:srgb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последовательное </a:t>
            </a:r>
            <a:r>
              <a:rPr lang="ru-RU" sz="9600" dirty="0">
                <a:solidFill>
                  <a:srgbClr val="212745">
                    <a:lumMod val="75000"/>
                  </a:srgb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обучение пению</a:t>
            </a:r>
            <a:endParaRPr lang="ru-RU" sz="9600" i="1" dirty="0" smtClean="0">
              <a:solidFill>
                <a:srgbClr val="000000"/>
              </a:solidFill>
              <a:latin typeface="Times New Roman"/>
              <a:ea typeface="Times New Roman"/>
            </a:endParaRPr>
          </a:p>
        </p:txBody>
      </p:sp>
      <p:pic>
        <p:nvPicPr>
          <p:cNvPr id="4" name="Рисунок 3" descr="C:\Users\User\Pictures\для психолога\эмоции\эмоции 2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5" y="4365103"/>
            <a:ext cx="2044025" cy="22806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957934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82914"/>
            <a:ext cx="6377136" cy="59487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ИГРОВЫЕ ТЕХНОЛОГИИ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637560" y="1571612"/>
            <a:ext cx="7467600" cy="486681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lvl="0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Позволяют поддерживать интерес к данному виду деятельности;</a:t>
            </a:r>
          </a:p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Дают специальные знания, умения и навыки;</a:t>
            </a:r>
          </a:p>
          <a:p>
            <a:pPr lvl="0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Создают игровую мотивацию, стимулируя  детей к деятельности;</a:t>
            </a:r>
          </a:p>
          <a:p>
            <a:pPr lvl="0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Вовлекают в  процесс игры всю личность ребёнка: эмоции, волю, чувства, потребности, интересы;</a:t>
            </a:r>
          </a:p>
          <a:p>
            <a:pPr lvl="0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Позволяют лучше усваивать и запоминать материал занятия;</a:t>
            </a:r>
          </a:p>
          <a:p>
            <a:pPr lvl="0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Доставляют детям удовольствие и вызывают желание повторить игру в самостоятельной деятельности;</a:t>
            </a:r>
          </a:p>
          <a:p>
            <a:pPr lvl="0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Повышают  уровень развития познавательной активности, творческих способностей.</a:t>
            </a:r>
          </a:p>
          <a:p>
            <a:pPr marL="0" lvl="0" indent="0">
              <a:spcBef>
                <a:spcPts val="1200"/>
              </a:spcBef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Картинк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890133">
            <a:off x="6646727" y="112183"/>
            <a:ext cx="1162754" cy="1541367"/>
          </a:xfrm>
          <a:prstGeom prst="rect">
            <a:avLst/>
          </a:prstGeom>
          <a:noFill/>
        </p:spPr>
      </p:pic>
      <p:pic>
        <p:nvPicPr>
          <p:cNvPr id="5" name="Picture 6" descr="Картушина М.Ю. Вокально-хоровая работа в детском саду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115953">
            <a:off x="7623261" y="162926"/>
            <a:ext cx="1096374" cy="1612564"/>
          </a:xfrm>
          <a:prstGeom prst="rect">
            <a:avLst/>
          </a:prstGeom>
          <a:noFill/>
        </p:spPr>
      </p:pic>
      <p:pic>
        <p:nvPicPr>
          <p:cNvPr id="6" name="Рисунок 5" descr="http://savepic.org/1930210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142852"/>
            <a:ext cx="1214446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http://www.magazinov.net/_files/1/0/1003180129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771780">
            <a:off x="1553815" y="204204"/>
            <a:ext cx="814257" cy="13573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12103"/>
            <a:ext cx="8429683" cy="101264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ПОДГОТОВИТЕЛЬНАЯ РАБОТА.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ОТБОР ИГРОВЫХ УПРАЖНЕНИЙ ДЛЯ ПОДГОТОВКИ РЕЧЕВОГО АППАРАТА И МУЗЫКАЛЬНОГО СЛУХА.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2329266"/>
              </p:ext>
            </p:extLst>
          </p:nvPr>
        </p:nvGraphicFramePr>
        <p:xfrm>
          <a:off x="179511" y="1182492"/>
          <a:ext cx="8496945" cy="5308427"/>
        </p:xfrm>
        <a:graphic>
          <a:graphicData uri="http://schemas.openxmlformats.org/drawingml/2006/table">
            <a:tbl>
              <a:tblPr/>
              <a:tblGrid>
                <a:gridCol w="2382926"/>
                <a:gridCol w="1761294"/>
                <a:gridCol w="1968504"/>
                <a:gridCol w="2384221"/>
              </a:tblGrid>
              <a:tr h="1831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Упражнения</a:t>
                      </a:r>
                      <a:r>
                        <a:rPr lang="ru-RU" sz="1200" b="1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речевого этапа</a:t>
                      </a:r>
                      <a:endParaRPr lang="ru-RU" sz="12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43" marR="435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2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О.В. </a:t>
                      </a:r>
                      <a:r>
                        <a:rPr lang="ru-RU" sz="12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Кацер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43" marR="435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2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М.Ю.Картушина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43" marR="435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2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А.А. </a:t>
                      </a:r>
                      <a:r>
                        <a:rPr lang="ru-RU" sz="12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Евтодьева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43" marR="435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292"/>
                    </a:solidFill>
                  </a:tcPr>
                </a:tc>
              </a:tr>
              <a:tr h="3663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Певческая установка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43" marR="435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2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«Медведь»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43" marR="435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2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«Сидит дед»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«Ваня и Маша»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43" marR="435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2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43" marR="435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292"/>
                    </a:solidFill>
                  </a:tcPr>
                </a:tc>
              </a:tr>
              <a:tr h="3663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Артикуляционная гимнастика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43" marR="435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2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«Язычок проснулся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43" marR="435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2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«</a:t>
                      </a:r>
                      <a:r>
                        <a:rPr lang="ru-RU" sz="12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Язычок 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ищет друга</a:t>
                      </a:r>
                      <a:r>
                        <a:rPr lang="ru-RU" sz="12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«Ручеёк», «Мотоцикл»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43" marR="435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292"/>
                    </a:solidFill>
                  </a:tcPr>
                </a:tc>
                <a:tc rowSpan="6">
                  <a:txBody>
                    <a:bodyPr/>
                    <a:lstStyle/>
                    <a:p>
                      <a:endParaRPr kumimoji="0" lang="ru-RU" sz="12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kumimoji="0" lang="ru-RU" sz="12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kumimoji="0"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Лиса и воробей</a:t>
                      </a:r>
                    </a:p>
                    <a:p>
                      <a:r>
                        <a:rPr kumimoji="0"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Стрекоза и рыбка</a:t>
                      </a:r>
                    </a:p>
                    <a:p>
                      <a:r>
                        <a:rPr kumimoji="0" lang="ru-RU" sz="12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Карабас-Барабас</a:t>
                      </a:r>
                      <a:r>
                        <a:rPr kumimoji="0"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и куклы</a:t>
                      </a:r>
                    </a:p>
                    <a:p>
                      <a:r>
                        <a:rPr kumimoji="0"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Храбрый портняжка</a:t>
                      </a:r>
                    </a:p>
                    <a:p>
                      <a:r>
                        <a:rPr kumimoji="0" lang="ru-RU" sz="12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Дюймовочка</a:t>
                      </a:r>
                      <a:r>
                        <a:rPr kumimoji="0"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и жук</a:t>
                      </a:r>
                    </a:p>
                    <a:p>
                      <a:r>
                        <a:rPr kumimoji="0"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Лисёнок и бабочка</a:t>
                      </a:r>
                    </a:p>
                    <a:p>
                      <a:r>
                        <a:rPr kumimoji="0"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Медвежонок и пчела</a:t>
                      </a:r>
                    </a:p>
                    <a:p>
                      <a:r>
                        <a:rPr kumimoji="0"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Котёнок и божья коровка</a:t>
                      </a:r>
                    </a:p>
                    <a:p>
                      <a:r>
                        <a:rPr kumimoji="0"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Колобок</a:t>
                      </a:r>
                    </a:p>
                    <a:p>
                      <a:r>
                        <a:rPr kumimoji="0" lang="ru-RU" sz="12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Курочка-Ряба</a:t>
                      </a:r>
                      <a:endParaRPr kumimoji="0" lang="ru-RU" sz="12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kumimoji="0"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 лесной поляне</a:t>
                      </a:r>
                    </a:p>
                    <a:p>
                      <a:r>
                        <a:rPr kumimoji="0"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Грибы</a:t>
                      </a:r>
                    </a:p>
                    <a:p>
                      <a:r>
                        <a:rPr kumimoji="0"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Репка</a:t>
                      </a:r>
                    </a:p>
                    <a:p>
                      <a:r>
                        <a:rPr kumimoji="0"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Волк и Красная Шапочка</a:t>
                      </a:r>
                    </a:p>
                    <a:p>
                      <a:r>
                        <a:rPr kumimoji="0"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Кот и петух</a:t>
                      </a:r>
                    </a:p>
                    <a:p>
                      <a:r>
                        <a:rPr kumimoji="0"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Лиса и волк</a:t>
                      </a:r>
                    </a:p>
                    <a:p>
                      <a:r>
                        <a:rPr kumimoji="0"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Машенька и медведь</a:t>
                      </a:r>
                    </a:p>
                    <a:p>
                      <a:r>
                        <a:rPr kumimoji="0"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Три медведя</a:t>
                      </a:r>
                    </a:p>
                    <a:p>
                      <a:r>
                        <a:rPr kumimoji="0"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 щучьему веленью</a:t>
                      </a:r>
                    </a:p>
                    <a:p>
                      <a:r>
                        <a:rPr kumimoji="0"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Теремок</a:t>
                      </a:r>
                    </a:p>
                    <a:p>
                      <a:r>
                        <a:rPr kumimoji="0"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Кот в сапогах</a:t>
                      </a:r>
                    </a:p>
                    <a:p>
                      <a:r>
                        <a:rPr kumimoji="0"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Золушка и мачеха</a:t>
                      </a:r>
                    </a:p>
                    <a:p>
                      <a:r>
                        <a:rPr kumimoji="0" lang="ru-RU" sz="12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Карлсон</a:t>
                      </a:r>
                      <a:r>
                        <a:rPr kumimoji="0"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и др.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543" marR="435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292"/>
                    </a:solidFill>
                  </a:tcPr>
                </a:tc>
              </a:tr>
              <a:tr h="9001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Дыхательные игры со звуком и без него.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43" marR="435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2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«Сердитая кошка»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«Засыпающий</a:t>
                      </a:r>
                      <a:r>
                        <a:rPr lang="ru-RU" sz="1200" b="1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цветок</a:t>
                      </a:r>
                      <a:r>
                        <a:rPr lang="ru-RU" sz="12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»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«Горячий чай»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43" marR="435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2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«Паровоз» 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«Ветер» 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«Дирижёр»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«Мороз</a:t>
                      </a:r>
                      <a:r>
                        <a:rPr lang="ru-RU" sz="12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» «Петух»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</a:t>
                      </a:r>
                      <a:r>
                        <a:rPr lang="ru-RU" sz="12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Кастрюля-хитрюля</a:t>
                      </a: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»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43" marR="435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292"/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543" marR="435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292"/>
                    </a:solidFill>
                  </a:tcPr>
                </a:tc>
              </a:tr>
              <a:tr h="12735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Вокализация, интонация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43" marR="435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2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«Имена»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«Музыкальный домик»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«Хлопки»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«Мелодическое эхо»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«Ступеньки»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«</a:t>
                      </a:r>
                      <a:r>
                        <a:rPr lang="ru-RU" sz="12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Пой 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со мной</a:t>
                      </a:r>
                      <a:r>
                        <a:rPr lang="ru-RU" sz="12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»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«Скок-поскок»</a:t>
                      </a:r>
                      <a:endParaRPr lang="ru-RU" sz="1200" b="1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43" marR="435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2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«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Кто в домике живёт?»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«Колокол</a:t>
                      </a:r>
                      <a:r>
                        <a:rPr lang="ru-RU" sz="12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» , «Тучка»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«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Саксофон»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«Лесенка» В.Шейн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«Поющие часы»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«Делай, как я»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«Мы 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 весёлые ребята»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43" marR="435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292"/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43" marR="435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292"/>
                    </a:solidFill>
                  </a:tcPr>
                </a:tc>
              </a:tr>
              <a:tr h="5495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Игры на дикцию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43" marR="435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2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«Петушок»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«Гуси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43" marR="435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2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«Ворон</a:t>
                      </a:r>
                      <a:r>
                        <a:rPr lang="ru-RU" sz="12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» «Про филина»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«Вагоны», «Плач»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«Баба Яга»</a:t>
                      </a:r>
                      <a:endParaRPr lang="ru-RU" sz="1200" b="1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43" marR="435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292"/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43" marR="435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292"/>
                    </a:solidFill>
                  </a:tcPr>
                </a:tc>
              </a:tr>
              <a:tr h="9158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Речевые и ритмические игры с голосом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43" marR="435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2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«Тихо-громко»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«Высоко-низко»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«Быстро-медленно»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«Здравствуйте!»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«Мама-мамочка»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43" marR="435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2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«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Ладошки»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«Узнай песню по ритму»</a:t>
                      </a:r>
                      <a:endParaRPr lang="ru-RU" sz="1200" b="1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«</a:t>
                      </a:r>
                      <a:r>
                        <a:rPr lang="ru-RU" sz="1200" b="1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Чики-чикалочки</a:t>
                      </a:r>
                      <a:r>
                        <a:rPr lang="ru-RU" sz="12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«Зеваки и торопыги»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543" marR="435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292"/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43" marR="435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292"/>
                    </a:solidFill>
                  </a:tcPr>
                </a:tc>
              </a:tr>
              <a:tr h="7326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Пальчиковые игры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43" marR="435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2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«Паук»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«Неумеха»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«Воздушный шар»</a:t>
                      </a:r>
                      <a:endParaRPr lang="ru-RU" sz="1200" b="1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43" marR="435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2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«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Мышки»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«Маленький зайчишка»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«Кошкин дом»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«Гриб-грибок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43" marR="435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292"/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43" marR="435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E29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85720" y="1000108"/>
          <a:ext cx="8429684" cy="5608455"/>
        </p:xfrm>
        <a:graphic>
          <a:graphicData uri="http://schemas.openxmlformats.org/drawingml/2006/table">
            <a:tbl>
              <a:tblPr/>
              <a:tblGrid>
                <a:gridCol w="1366630"/>
                <a:gridCol w="3240179"/>
                <a:gridCol w="3822875"/>
              </a:tblGrid>
              <a:tr h="1550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МЕСЯЦ</a:t>
                      </a:r>
                      <a:endParaRPr lang="ru-RU" sz="105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833" marR="28833" marT="585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ТЕМА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85140" algn="l"/>
                          <a:tab pos="1748790" algn="ctr"/>
                        </a:tabLst>
                      </a:pPr>
                      <a:r>
                        <a:rPr lang="ru-RU" sz="105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МУЗЫКАЛЬНЫЙ РЕПЕРТУАР</a:t>
                      </a:r>
                      <a:endParaRPr lang="ru-RU" sz="105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135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СЕНТЯБРЬ </a:t>
                      </a:r>
                      <a:endParaRPr lang="ru-RU" sz="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8833" marR="28833" marT="585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ОВОЩИ. ОСЕНЬ. </a:t>
                      </a:r>
                      <a:endParaRPr lang="ru-RU" sz="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ОГОРОД. ФРУКТЫ. </a:t>
                      </a:r>
                      <a:endParaRPr lang="ru-RU" sz="800" b="1" kern="1200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8833" marR="28833" marT="585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ГРИБЫ. РЕПКА. СЕНЬОР ПОМИДОР. ПРИНЦЕССА НА ГОРОШИНЕ </a:t>
                      </a:r>
                      <a:endParaRPr lang="ru-RU" sz="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КАРЛСОН </a:t>
                      </a:r>
                      <a:endParaRPr lang="ru-RU" sz="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8833" marR="28833" marT="585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4037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ОКТЯБРЬ </a:t>
                      </a:r>
                      <a:endParaRPr lang="ru-RU" sz="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8833" marR="28833" marT="585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ГРИБЫ. ЯГОДЫ. ОСЕНЬ. ДЕРЕВЬЯ. </a:t>
                      </a:r>
                      <a:endParaRPr lang="ru-RU" sz="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НАСЕКОМЫЕ. ОДЕЖДА. ОБУВЬ. ПТИЦЫ ВОДОПЛАВАЮЩИЕ. </a:t>
                      </a:r>
                      <a:endParaRPr lang="ru-RU" sz="800" b="1" kern="1200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b="1" kern="1200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b="1" kern="1200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8833" marR="28833" marT="585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СТРЕКОЗА И РЫБКА. ЛИСЁНОК И БАБОЧКА. ДЮЙМОВОЧКА И ЖУК. </a:t>
                      </a:r>
                      <a:endParaRPr lang="ru-RU" sz="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ЛЯГУШКА И МУРАВЕЙ МЕДВЕЖОНОК И ПЧЕЛА. </a:t>
                      </a:r>
                      <a:endParaRPr lang="ru-RU" sz="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КОТЁНОК И БОЖЬЯ КОРОВКА. </a:t>
                      </a:r>
                      <a:endParaRPr lang="ru-RU" sz="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8833" marR="28833" marT="585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5442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НОЯБРЬ </a:t>
                      </a:r>
                      <a:endParaRPr lang="ru-RU" sz="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8833" marR="28833" marT="585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ИГРУШКИ. МЕБЕЛЬ. ПОСУДА. ДОМАШНИЕ ЖИВОТНЫЕ И ПТИЦЫ. </a:t>
                      </a:r>
                      <a:endParaRPr lang="ru-RU" sz="800" b="1" kern="1200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b="1" kern="1200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b="1" kern="1200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b="1" kern="1200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8833" marR="28833" marT="585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КАРАБАС-БАРАБАС И КУКЛЫ. КУРОЧКА РЯБА. КОТ И МЫШКА </a:t>
                      </a:r>
                      <a:endParaRPr lang="ru-RU" sz="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КОТЁНОК И БОЖЬЯ КОРОВКА. </a:t>
                      </a:r>
                      <a:endParaRPr lang="ru-RU" sz="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КОТ И ПЕТУХ </a:t>
                      </a:r>
                      <a:endParaRPr lang="ru-RU" sz="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КОТ В САПОГАХ </a:t>
                      </a:r>
                      <a:endParaRPr lang="ru-RU" sz="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ШАПОКЛЯК </a:t>
                      </a:r>
                      <a:endParaRPr lang="ru-RU" sz="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8833" marR="28833" marT="585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5442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ДЕКАБРЬ </a:t>
                      </a:r>
                      <a:endParaRPr lang="ru-RU" sz="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8833" marR="28833" marT="585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ДИКИЕ ЖИВОТНЫЕ ЗИМОЙ. ЗИМА. ПТИЦЫ. ЗАБАВЫ. НОВЫЙ ГОД. </a:t>
                      </a:r>
                      <a:endParaRPr lang="ru-RU" sz="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8833" marR="28833" marT="585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ЛИСА И ВОРОБЕЙ. БЕЛОЧКИ. ЛИСЁНОК И БАБОЧКА </a:t>
                      </a:r>
                      <a:endParaRPr lang="ru-RU" sz="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МЕДВЕЖОНОК И ПЧЕЛА. КОЛОБОК </a:t>
                      </a:r>
                      <a:endParaRPr lang="ru-RU" sz="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ВОЛК И КРАСНАЯ ШАПОЧКА. ЛИСА И ВОЛК </a:t>
                      </a:r>
                      <a:endParaRPr lang="ru-RU" sz="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МАШЕНЬКА И МЕДВЕДЬ.ТЕРЕМОК </a:t>
                      </a:r>
                      <a:endParaRPr lang="ru-RU" sz="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ТРИ МЕДВЕДЯ </a:t>
                      </a:r>
                      <a:endParaRPr lang="ru-RU" sz="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8833" marR="28833" marT="585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135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ЯНВАРЬ </a:t>
                      </a:r>
                      <a:endParaRPr lang="ru-RU" sz="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8833" marR="28833" marT="585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ЗИМУЮЩИЕ ПТИЦЫ. ОДЕЖДА. ОБУВЬ. ТРАНСПОРТ. ПТИЦЫ И ЖИВОТНЫЕ ЮГА И СЕВЕРА. </a:t>
                      </a:r>
                      <a:endParaRPr lang="ru-RU" sz="800" b="1" kern="1200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b="1" kern="1200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8833" marR="28833" marT="585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ЛИСА И ВОРОБЕЙ </a:t>
                      </a:r>
                      <a:endParaRPr lang="ru-RU" sz="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СНЕЖНАЯ КОРОЛЕВА </a:t>
                      </a:r>
                      <a:endParaRPr lang="ru-RU" sz="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8833" marR="28833" marT="585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234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ФЕВРАЛЬ </a:t>
                      </a:r>
                      <a:endParaRPr lang="ru-RU" sz="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8833" marR="28833" marT="585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ПРОФЕССИИ НА ТРАНСПОРТЕ, СТРОЙКЕ. ИНСТРУМЕНТЫ. ПОЧТА. </a:t>
                      </a:r>
                      <a:endParaRPr lang="ru-RU" sz="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ДЕНЬ ЗАЩИТНИКА ОТЕЧЕСТВА. </a:t>
                      </a:r>
                      <a:endParaRPr lang="ru-RU" sz="800" b="1" kern="1200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b="1" kern="1200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8833" marR="28833" marT="585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ХРАБРЫЙ ПОРТНЯЖКА </a:t>
                      </a:r>
                      <a:endParaRPr lang="ru-RU" sz="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ЗОЛУШКА И МАЧЕХА. </a:t>
                      </a:r>
                      <a:endParaRPr lang="ru-RU" sz="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8833" marR="28833" marT="585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4338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МАРТ </a:t>
                      </a:r>
                      <a:endParaRPr lang="ru-RU" sz="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8833" marR="28833" marT="585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ДЕТСКИЙ САД. ЖЕНСКИЕ ПРОФЕССИИ. ВЕСНА. КОМНАТНЫЕ РАСТЕНИЯ.8 МАРТА. АКВАРИУМНЫЕ И РЕЧНЫЕ РЫБЫ. </a:t>
                      </a:r>
                      <a:endParaRPr lang="ru-RU" sz="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РОДИНА. СТОЛИЦА. </a:t>
                      </a:r>
                      <a:endParaRPr lang="ru-RU" sz="800" b="1" kern="1200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8833" marR="28833" marT="585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 ЩУЧЬЕМУ ВЕЛЕНЬЮ. СТРЕКОЗА И РЫБКА </a:t>
                      </a:r>
                      <a:endParaRPr lang="ru-RU" sz="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МЕДВЕЖОНОК</a:t>
                      </a:r>
                      <a:r>
                        <a:rPr lang="ru-RU" sz="800" b="1" kern="12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800" b="1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 </a:t>
                      </a:r>
                      <a:r>
                        <a:rPr lang="ru-RU" sz="800" b="1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ПЧЕЛА </a:t>
                      </a:r>
                      <a:endParaRPr lang="ru-RU" sz="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 ЛЕСНОЙ ПОЛЯНЕ </a:t>
                      </a:r>
                      <a:endParaRPr lang="ru-RU" sz="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ЛИСА И ВОЛК </a:t>
                      </a:r>
                      <a:endParaRPr lang="ru-RU" sz="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8833" marR="28833" marT="585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5032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АПРЕЛЬ </a:t>
                      </a:r>
                      <a:endParaRPr lang="ru-RU" sz="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8833" marR="28833" marT="585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ПЕРЕЛЁТНЫЕ ПТИЦЫ. ВЕСНА. КОСМОС. ХЛЕБ. НАСЕКОМЫЕ. </a:t>
                      </a:r>
                      <a:endParaRPr lang="ru-RU" sz="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8833" marR="28833" marT="585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 ЛЕСНОЙ ПОЛЯНЕ. СТРЕКОЗА И РЫБКА. </a:t>
                      </a:r>
                      <a:endParaRPr lang="ru-RU" sz="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ДЮЙМОВОЧКА И ЖУК.ЛЯГУШКА И МУРАВЕЙ </a:t>
                      </a:r>
                      <a:endParaRPr lang="ru-RU" sz="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МЕДВЕЖОНОК И ПЧЕЛА </a:t>
                      </a:r>
                      <a:endParaRPr lang="ru-RU" sz="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КОТЁНОК И БОЖЬЯ КОРОВКА </a:t>
                      </a:r>
                      <a:endParaRPr lang="ru-RU" sz="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КОЛОБОК </a:t>
                      </a:r>
                      <a:endParaRPr lang="ru-RU" sz="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8833" marR="28833" marT="585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135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МАЙ </a:t>
                      </a:r>
                      <a:endParaRPr lang="ru-RU" sz="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8833" marR="28833" marT="585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ГОРОД САРОВ. ПРАВИЛА ДОРОЖНОГО ДВИЖЕНИЯ. А.БАРТО. К.ЧУКОВСКИЙ. ДЕНЬ ПОБЕДЫ. С.МАРШАК. ШКОЛА. </a:t>
                      </a:r>
                      <a:endParaRPr lang="ru-RU" sz="800" b="1" kern="1200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b="1" kern="1200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8833" marR="28833" marT="585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БУРАТИНО </a:t>
                      </a:r>
                      <a:endParaRPr lang="ru-RU" sz="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8833" marR="28833" marT="585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42844" y="285728"/>
            <a:ext cx="85725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cap="small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РАСПРЕДЕЛЕНИЕ ИГРОВЫХ РАСПЕВОК ПО ЛЕКСИЧЕСКИМ ТЕМАМ.</a:t>
            </a:r>
            <a:endParaRPr lang="ru-RU" sz="2000" cap="small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E:\ДЕТСАД10\2010-2011\2011-2012\НОВЫЙ 2011-2012\НОВЫЙ 2013\фото\с занятий МУЗО\DSC000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505" y="614400"/>
            <a:ext cx="3479990" cy="252884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35505" y="166585"/>
            <a:ext cx="8001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АРТИКУЛЯЦИОННАЯ ГИМНАСТИКА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3429000"/>
            <a:ext cx="82868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ДЫХАТЕЛЬНЫЕ ИГРЫ СО ЗВУКОМ И БЕЗ НЕГО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Calibri"/>
              <a:ea typeface="Calibri"/>
              <a:cs typeface="Times New Roman"/>
            </a:endParaRPr>
          </a:p>
        </p:txBody>
      </p:sp>
      <p:pic>
        <p:nvPicPr>
          <p:cNvPr id="8" name="Picture 3" descr="E:\ФОТО в копилку\CIMG00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3857628"/>
            <a:ext cx="3570760" cy="2357454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4714876" y="1071546"/>
            <a:ext cx="4071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E:\ДЕТСАД10\2010-2011\2011-2012\НОВЫЙ 2011-2012\НОВЫЙ 2013\фото\индив работа фото\DSC000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642918"/>
            <a:ext cx="3714776" cy="2571768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571472" y="3143248"/>
            <a:ext cx="80010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«ПУТЕШЕСТВИЕ ЯЗЫЧКА» 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на освобождение мышц от напряжённости, скованности.</a:t>
            </a:r>
            <a:endParaRPr lang="ru-RU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42844" y="6286520"/>
            <a:ext cx="42862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Игра «ВЕТЕР» - 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выполнение длительного выдоха со звуком у-у-у под музыку</a:t>
            </a:r>
          </a:p>
        </p:txBody>
      </p:sp>
      <p:pic>
        <p:nvPicPr>
          <p:cNvPr id="1027" name="Picture 3" descr="E:\ДЕТСАД10\2010-2011\2011-2012\НОВЫЙ 2011-2012\НОВЫЙ 2013\фото\индив работа фото\DSC0001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2" y="3857628"/>
            <a:ext cx="3643338" cy="2357454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4500562" y="6286520"/>
            <a:ext cx="41434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«ЗАСЫПАЮЩИЙ ЦВЕТОК» -</a:t>
            </a:r>
          </a:p>
          <a:p>
            <a:pPr algn="ctr"/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упражнение на укрепление дыхательных мышц.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ДЕТСАД10\2010-2011\2011-2012\НОВЫЙ 2011-2012\НОВЫЙ 2013\фото\с занятий МУЗО\DSC000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786190"/>
            <a:ext cx="3714776" cy="242889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14282" y="6286520"/>
            <a:ext cx="41434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Игра «ПАУК» 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на пение с активной артикуляцией и движения мелкой моторики</a:t>
            </a:r>
            <a:endParaRPr lang="ru-RU" sz="14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5720" y="3357562"/>
            <a:ext cx="82868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ПАЛЬЧИКОВЫЕ ИГРЫ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5720" y="142852"/>
            <a:ext cx="77153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ИГРЫ НА ДИКЦИЮ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 descr="E:\ФОТО в копилку\DSC001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642918"/>
            <a:ext cx="3857652" cy="2428892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0" y="3143248"/>
            <a:ext cx="4572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Игра «БАБА ЯГА» 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на изменение силы голоса и темпа.</a:t>
            </a:r>
            <a:endParaRPr lang="ru-RU" sz="14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" descr="E:\ДЕТСАД10\2010-2011\2011-2012\НОВЫЙ 2011-2012\НОВЫЙ 2013\фото\с занятий МУЗО\DSC0003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642918"/>
            <a:ext cx="4000528" cy="2428892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5143504" y="3143248"/>
            <a:ext cx="29717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Игра «ПЕТУШОК»</a:t>
            </a:r>
            <a:endParaRPr lang="ru-RU" sz="14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E:\ДЕТСАД10\2010-2011\2011-2012\НОВЫЙ 2011-2012\НОВЫЙ 2013\фото\индив работа фото\DSC000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2" y="3786190"/>
            <a:ext cx="4000528" cy="250033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5214942" y="6357958"/>
            <a:ext cx="21679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Игра «КОШКИН ДОМ»</a:t>
            </a:r>
            <a:endParaRPr lang="ru-RU" sz="14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186766" cy="357190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РЕЧЕВЫЕ И РИТМИЧЕСКИЕ ИГРЫ С ГОЛОСОМ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286380" y="6198990"/>
            <a:ext cx="27860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Игра «ТИХО-ГРОМКО»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8596" y="6215082"/>
            <a:ext cx="4000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Игра «МУЗЫКАЛЬНЫЙ ДОМИК»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" descr="E:\ДЕТСАД10\2010-2011\2011-2012\НОВЫЙ 2011-2012\НОВЫЙ 2013\фото\с занятий МУЗО\DSC000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857628"/>
            <a:ext cx="3714776" cy="2571768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142844" y="3429000"/>
            <a:ext cx="85725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ВОКАЛИЗАЦИЯ, ИНТОНАЦИЯ</a:t>
            </a:r>
            <a:endParaRPr lang="ru-RU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285720" y="6429396"/>
            <a:ext cx="3857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Игровое распевание «КОЛОБОК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72132" y="6357958"/>
            <a:ext cx="2667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Игра «ДЕЛАЙ, КАК Я»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E:\ДЕТСАД10\2010-2011\2011-2012\НОВЫЙ 2011-2012\НОВЫЙ 2013\фото\индив работа фото\DSC000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292" y="1022133"/>
            <a:ext cx="3714775" cy="2428892"/>
          </a:xfrm>
          <a:prstGeom prst="rect">
            <a:avLst/>
          </a:prstGeom>
          <a:noFill/>
        </p:spPr>
      </p:pic>
      <p:sp>
        <p:nvSpPr>
          <p:cNvPr id="18" name="Прямоугольник 17"/>
          <p:cNvSpPr/>
          <p:nvPr/>
        </p:nvSpPr>
        <p:spPr>
          <a:xfrm>
            <a:off x="0" y="3143248"/>
            <a:ext cx="50720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Игра «ЧИКАЛОЧКИ» - 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развитие слухового внимания и чувство ритма.</a:t>
            </a:r>
            <a:endParaRPr lang="ru-RU" sz="14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 descr="E:\ДЕТСАД10\2010-2011\2011-2012\НОВЫЙ 2011-2012\НОВЫЙ 2013\фото\индив работа фото\DSC0004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4" y="975966"/>
            <a:ext cx="3786214" cy="2428892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4357686" y="3143248"/>
            <a:ext cx="4286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Игра «ВЕСЁЛЫЕ ЛАДОШКИ»</a:t>
            </a:r>
            <a:endParaRPr lang="ru-RU" sz="14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Picture 3" descr="E:\ДЕТСАД10\2010-2011\2011-2012\НОВЫЙ 2011-2012\НОВЫЙ 2013\фото\с занятий МУЗО\DSC0006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9124" y="3857628"/>
            <a:ext cx="3857652" cy="2571768"/>
          </a:xfrm>
          <a:prstGeom prst="rect">
            <a:avLst/>
          </a:prstGeom>
          <a:noFill/>
        </p:spPr>
      </p:pic>
      <p:sp>
        <p:nvSpPr>
          <p:cNvPr id="23" name="Прямоугольник 22"/>
          <p:cNvSpPr/>
          <p:nvPr/>
        </p:nvSpPr>
        <p:spPr>
          <a:xfrm flipH="1">
            <a:off x="5096086" y="6500834"/>
            <a:ext cx="29763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Игра «ТУЧКА»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14290"/>
            <a:ext cx="8572560" cy="121444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7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142844" y="142852"/>
            <a:ext cx="8572560" cy="635798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ПЕРСПЕКТИВНЫЙ ПЛАН </a:t>
            </a:r>
          </a:p>
          <a:p>
            <a:pPr marL="0" indent="0" algn="ctr">
              <a:buNone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ФОРМИРОВАНИЮ ПЕВЧЕСКИХ  НАВЫКОВ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3943990"/>
              </p:ext>
            </p:extLst>
          </p:nvPr>
        </p:nvGraphicFramePr>
        <p:xfrm>
          <a:off x="285720" y="928670"/>
          <a:ext cx="8501121" cy="5693887"/>
        </p:xfrm>
        <a:graphic>
          <a:graphicData uri="http://schemas.openxmlformats.org/drawingml/2006/table">
            <a:tbl>
              <a:tblPr/>
              <a:tblGrid>
                <a:gridCol w="1326327"/>
                <a:gridCol w="3245705"/>
                <a:gridCol w="2643206"/>
                <a:gridCol w="1285883"/>
              </a:tblGrid>
              <a:tr h="236324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Сентябрь. Тема – Детский сад. Осень. Овощи. Огород</a:t>
                      </a:r>
                      <a:r>
                        <a:rPr lang="ru-RU" sz="1100" dirty="0">
                          <a:solidFill>
                            <a:srgbClr val="1F497D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537" marR="58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768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Вид муз. деятельности.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Пение</a:t>
                      </a:r>
                    </a:p>
                  </a:txBody>
                  <a:tcPr marL="58537" marR="58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Программное содержание</a:t>
                      </a:r>
                    </a:p>
                  </a:txBody>
                  <a:tcPr marL="58537" marR="58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Муз. репертуар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подг</a:t>
                      </a: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гр. с ОНР</a:t>
                      </a:r>
                    </a:p>
                  </a:txBody>
                  <a:tcPr marL="58537" marR="58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Материал</a:t>
                      </a:r>
                    </a:p>
                  </a:txBody>
                  <a:tcPr marL="58537" marR="58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62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Речевой этап</a:t>
                      </a:r>
                      <a:endParaRPr lang="ru-RU" sz="11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537" marR="58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Закреплять артикуляционные упражнения.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Добиваться чистого интонирования мелодии, умения</a:t>
                      </a:r>
                      <a:r>
                        <a:rPr lang="ru-RU" sz="110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брать дыхание между музыкальными фразами, чётко выговаривать слова, выполняя логические ударения.</a:t>
                      </a:r>
                      <a:endParaRPr lang="ru-RU" sz="11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Закреплять умение слышать </a:t>
                      </a:r>
                      <a:r>
                        <a:rPr lang="ru-RU" sz="110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поступенное</a:t>
                      </a: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движение мелодии вверх</a:t>
                      </a:r>
                      <a:r>
                        <a:rPr lang="ru-RU" sz="110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и вниз. Петь, чисто интонируя, сопровождая пение движением руки вверх, вниз.</a:t>
                      </a:r>
                      <a:endParaRPr lang="ru-RU" sz="11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Учить детей графически передавать ритмический рисунок песни.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Сопровождать образными движениями знакомые песни;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537" marR="58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«Ручеёк», «Язык проснулся» </a:t>
                      </a:r>
                      <a:r>
                        <a:rPr lang="ru-RU" sz="110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О.Кацер</a:t>
                      </a:r>
                      <a:endParaRPr lang="ru-RU" sz="11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«Ветер» ,«Тучка» </a:t>
                      </a:r>
                      <a:r>
                        <a:rPr lang="ru-RU" sz="110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М.Картушиной</a:t>
                      </a: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Пальчиковая игра «Паук» Т.Боровик</a:t>
                      </a:r>
                    </a:p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«Гуси» р.н.м.</a:t>
                      </a:r>
                    </a:p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lang="ru-RU" sz="11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Чики-чикалочки</a:t>
                      </a: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» р.н.м.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«Ступеньки»</a:t>
                      </a:r>
                    </a:p>
                    <a:p>
                      <a:pPr algn="l">
                        <a:lnSpc>
                          <a:spcPct val="115000"/>
                        </a:lnSpc>
                      </a:pPr>
                      <a:endParaRPr lang="ru-RU" sz="11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</a:pPr>
                      <a:endParaRPr lang="ru-RU" sz="11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</a:pPr>
                      <a:endParaRPr lang="ru-RU" sz="11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«Медвежонок и пчела» </a:t>
                      </a:r>
                      <a:r>
                        <a:rPr lang="ru-RU" sz="11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А.Евтодьевой</a:t>
                      </a:r>
                      <a:endParaRPr lang="ru-RU" sz="11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</a:pPr>
                      <a:endParaRPr lang="ru-RU" sz="11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537" marR="58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Пособие «Тучка»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Альбом </a:t>
                      </a:r>
                      <a:r>
                        <a:rPr lang="ru-RU" sz="110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попевок</a:t>
                      </a:r>
                      <a:endParaRPr lang="ru-RU" sz="11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 ступенек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Орешки по количеству детей,</a:t>
                      </a:r>
                    </a:p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муз. треугольник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537" marR="58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221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Усвоение певческих навыков</a:t>
                      </a:r>
                      <a:endParaRPr lang="ru-RU" sz="11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М, З, П, К</a:t>
                      </a:r>
                    </a:p>
                  </a:txBody>
                  <a:tcPr marL="58537" marR="58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Продолжать </a:t>
                      </a: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учить детей петь легко, не форсируя звук, с чёткой дикцией;  </a:t>
                      </a: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Петь хором и с солистами.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Учить детей распевать гласные звуки,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обращать внимание на </a:t>
                      </a:r>
                      <a:r>
                        <a:rPr lang="ru-RU" sz="11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пропевание</a:t>
                      </a: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одного слога на двух звуках</a:t>
                      </a: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;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537" marR="58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</a:t>
                      </a: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Детский сад»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И.Пономарёвой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</a:t>
                      </a: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Осень наступила» </a:t>
                      </a:r>
                      <a:r>
                        <a:rPr lang="ru-RU" sz="110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С.Насауленко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537" marR="58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Иллюстрации -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сад, Осень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537" marR="58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085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Песенное творчество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537" marR="585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Поддерживать интерес к песенным импровизациям, побуждать импровизировать в различных </a:t>
                      </a: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жанрах.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537" marR="58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«Моя колыбельная», «Мой танец»</a:t>
                      </a:r>
                    </a:p>
                  </a:txBody>
                  <a:tcPr marL="58537" marR="58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Кукла, Мишка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537" marR="58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248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Певческая установка</a:t>
                      </a:r>
                      <a:endParaRPr lang="ru-RU" sz="11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537" marR="585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Во время пения сидеть прямо, не прислоняясь к спинке стула. Голову держать прямо, активно открывать рот, работать губами;</a:t>
                      </a:r>
                    </a:p>
                  </a:txBody>
                  <a:tcPr marL="58537" marR="58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«Сидит дед» </a:t>
                      </a:r>
                      <a:r>
                        <a:rPr lang="ru-RU" sz="110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М.Картушиной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537" marR="58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537" marR="58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5445224"/>
            <a:ext cx="6512511" cy="6994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AutoShape 7"/>
          <p:cNvSpPr>
            <a:spLocks noGrp="1" noChangeArrowheads="1"/>
          </p:cNvSpPr>
          <p:nvPr>
            <p:ph sz="quarter" idx="13"/>
          </p:nvPr>
        </p:nvSpPr>
        <p:spPr bwMode="auto">
          <a:xfrm>
            <a:off x="611560" y="2564904"/>
            <a:ext cx="2304256" cy="1008112"/>
          </a:xfrm>
          <a:prstGeom prst="roundRect">
            <a:avLst>
              <a:gd name="adj" fmla="val 16667"/>
            </a:avLst>
          </a:prstGeom>
          <a:solidFill>
            <a:srgbClr val="3366FF"/>
          </a:solidFill>
          <a:ln w="19050">
            <a:solidFill>
              <a:srgbClr val="009999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-10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С воспитателем</a:t>
            </a:r>
            <a:endParaRPr kumimoji="0" lang="ru-RU" sz="2400" b="1" i="0" u="none" strike="noStrike" kern="1200" cap="none" spc="-10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AutoShape 19"/>
          <p:cNvSpPr>
            <a:spLocks noChangeArrowheads="1"/>
          </p:cNvSpPr>
          <p:nvPr/>
        </p:nvSpPr>
        <p:spPr bwMode="auto">
          <a:xfrm rot="18311517">
            <a:off x="2764400" y="2239913"/>
            <a:ext cx="423018" cy="377423"/>
          </a:xfrm>
          <a:prstGeom prst="notchedRightArrow">
            <a:avLst>
              <a:gd name="adj1" fmla="val 30077"/>
              <a:gd name="adj2" fmla="val 42648"/>
            </a:avLst>
          </a:prstGeom>
          <a:solidFill>
            <a:srgbClr val="FF66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AutoShape 19"/>
          <p:cNvSpPr>
            <a:spLocks noChangeArrowheads="1"/>
          </p:cNvSpPr>
          <p:nvPr/>
        </p:nvSpPr>
        <p:spPr bwMode="auto">
          <a:xfrm rot="3156835">
            <a:off x="2790725" y="3522927"/>
            <a:ext cx="423018" cy="377423"/>
          </a:xfrm>
          <a:prstGeom prst="notchedRightArrow">
            <a:avLst>
              <a:gd name="adj1" fmla="val 30077"/>
              <a:gd name="adj2" fmla="val 42648"/>
            </a:avLst>
          </a:prstGeom>
          <a:solidFill>
            <a:srgbClr val="FF66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80602" y="332656"/>
            <a:ext cx="499930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dirty="0">
                <a:solidFill>
                  <a:srgbClr val="000000"/>
                </a:solidFill>
                <a:latin typeface="Arial" charset="0"/>
              </a:rPr>
              <a:t>Музыкальный руководитель консультирует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000000"/>
                </a:solidFill>
                <a:latin typeface="Arial" charset="0"/>
              </a:rPr>
              <a:t> воспитателей по задачам и приёмам  обучения 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000000"/>
                </a:solidFill>
                <a:latin typeface="Arial" charset="0"/>
              </a:rPr>
              <a:t> детей пению,  использованию музыкально-  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000000"/>
                </a:solidFill>
                <a:latin typeface="Arial" charset="0"/>
              </a:rPr>
              <a:t> дидактических игр и пособий, развивающих 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000000"/>
                </a:solidFill>
                <a:latin typeface="Arial" charset="0"/>
              </a:rPr>
              <a:t> детей  в данном направлении.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379465" y="2132736"/>
            <a:ext cx="53285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dirty="0">
                <a:solidFill>
                  <a:srgbClr val="000000"/>
                </a:solidFill>
                <a:latin typeface="Arial" charset="0"/>
              </a:rPr>
              <a:t>Воспитатели знакомятся с песенным репертуаром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000000"/>
                </a:solidFill>
                <a:latin typeface="Arial" charset="0"/>
              </a:rPr>
              <a:t> до занятия и обсуждают итоги исполнения его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000000"/>
                </a:solidFill>
                <a:latin typeface="Arial" charset="0"/>
              </a:rPr>
              <a:t> детьми на занятии.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280602" y="3428999"/>
            <a:ext cx="54274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dirty="0">
                <a:solidFill>
                  <a:srgbClr val="000000"/>
                </a:solidFill>
                <a:latin typeface="Arial" charset="0"/>
              </a:rPr>
              <a:t>Закрепление воспитателями с детьми  песенного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000000"/>
                </a:solidFill>
                <a:latin typeface="Arial" charset="0"/>
              </a:rPr>
              <a:t> репертуара в группе в  свободное от занятий время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68769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defRPr/>
            </a:pPr>
            <a:r>
              <a:rPr lang="ru-RU" sz="3200" b="0" kern="0" dirty="0">
                <a:solidFill>
                  <a:sysClr val="windowText" lastClr="000000"/>
                </a:solidFill>
                <a:effectLst/>
                <a:latin typeface="Century Gothic"/>
                <a:ea typeface="+mn-ea"/>
                <a:cs typeface="+mn-cs"/>
              </a:rPr>
              <a:t/>
            </a:r>
            <a:br>
              <a:rPr lang="ru-RU" sz="3200" b="0" kern="0" dirty="0">
                <a:solidFill>
                  <a:sysClr val="windowText" lastClr="000000"/>
                </a:solidFill>
                <a:effectLst/>
                <a:latin typeface="Century Gothic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66426" y="692696"/>
            <a:ext cx="7566013" cy="3474720"/>
          </a:xfrm>
        </p:spPr>
        <p:txBody>
          <a:bodyPr>
            <a:norm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ru-RU" sz="2400" b="1" i="1" dirty="0">
                <a:solidFill>
                  <a:srgbClr val="002060"/>
                </a:solidFill>
                <a:latin typeface="Verdana"/>
              </a:rPr>
              <a:t>«Дети должны жить в мире красоты, игры, сказки, музыки, фантазии, творчества</a:t>
            </a:r>
            <a:r>
              <a:rPr lang="ru-RU" sz="2400" b="1" i="1" dirty="0" smtClean="0">
                <a:solidFill>
                  <a:srgbClr val="002060"/>
                </a:solidFill>
                <a:latin typeface="Verdana"/>
              </a:rPr>
              <a:t>»</a:t>
            </a:r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ru-RU" sz="1800" b="1" i="1" dirty="0">
              <a:solidFill>
                <a:srgbClr val="002060"/>
              </a:solidFill>
              <a:latin typeface="Verdana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ru-RU" sz="1800" b="1" i="1" dirty="0">
              <a:solidFill>
                <a:srgbClr val="002060"/>
              </a:solidFill>
              <a:latin typeface="Verdana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ru-RU" sz="2000" b="1" i="1" u="sng" dirty="0" smtClean="0">
                <a:solidFill>
                  <a:srgbClr val="0070C0"/>
                </a:solidFill>
                <a:latin typeface="Verdana"/>
              </a:rPr>
              <a:t>В.А</a:t>
            </a:r>
            <a:r>
              <a:rPr lang="ru-RU" sz="2000" b="1" i="1" u="sng" dirty="0">
                <a:solidFill>
                  <a:srgbClr val="0070C0"/>
                </a:solidFill>
                <a:latin typeface="Verdana"/>
              </a:rPr>
              <a:t>. Сухомлинский</a:t>
            </a:r>
          </a:p>
          <a:p>
            <a:pPr marL="0" lvl="0" indent="0" algn="just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ru-RU" sz="1800" b="1" i="1" dirty="0">
              <a:solidFill>
                <a:srgbClr val="C00000"/>
              </a:solidFill>
              <a:latin typeface="Verdana"/>
            </a:endParaRPr>
          </a:p>
          <a:p>
            <a:pPr marL="0" lvl="0" indent="0" algn="just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ru-RU" sz="1800" b="1" i="1" dirty="0" smtClean="0">
              <a:solidFill>
                <a:srgbClr val="C00000"/>
              </a:solidFill>
              <a:latin typeface="Verdana"/>
            </a:endParaRPr>
          </a:p>
          <a:p>
            <a:pPr marL="0" lvl="0" indent="0" algn="just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ru-RU" sz="1800" b="1" i="1" dirty="0" smtClean="0">
              <a:solidFill>
                <a:srgbClr val="C00000"/>
              </a:solidFill>
              <a:latin typeface="Verdana"/>
            </a:endParaRPr>
          </a:p>
          <a:p>
            <a:pPr marL="0" lvl="0" indent="0" algn="just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ru-RU" sz="1800" b="1" i="1" dirty="0">
              <a:solidFill>
                <a:srgbClr val="C00000"/>
              </a:solidFill>
              <a:latin typeface="Verdana"/>
            </a:endParaRPr>
          </a:p>
          <a:p>
            <a:pPr marL="0" lvl="0" indent="0" algn="just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ru-RU" sz="1800" b="1" i="1" dirty="0" smtClean="0">
              <a:solidFill>
                <a:srgbClr val="C00000"/>
              </a:solidFill>
              <a:latin typeface="Verdana"/>
            </a:endParaRPr>
          </a:p>
          <a:p>
            <a:pPr marL="0" lvl="0" indent="0" algn="just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ru-RU" sz="1800" b="1" i="1" dirty="0">
              <a:solidFill>
                <a:srgbClr val="C00000"/>
              </a:solidFill>
              <a:latin typeface="Verdana"/>
            </a:endParaRPr>
          </a:p>
          <a:p>
            <a:pPr marL="0" lvl="0" indent="0" algn="just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ru-RU" sz="1800" b="1" dirty="0">
              <a:solidFill>
                <a:srgbClr val="C00000"/>
              </a:solidFill>
              <a:latin typeface="Verdana"/>
            </a:endParaRP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 rot="10800000" flipV="1">
            <a:off x="1475656" y="4029163"/>
            <a:ext cx="53823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pic>
        <p:nvPicPr>
          <p:cNvPr id="6" name="Picture 5" descr="C:\Documents and Settings\МАРИНА\Рабочий стол\skazki_pod_muzyku_v_tsaritsyno_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2770" y="2924944"/>
            <a:ext cx="5123448" cy="3312368"/>
          </a:xfrm>
          <a:prstGeom prst="roundRect">
            <a:avLst/>
          </a:prstGeom>
          <a:noFill/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5624377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715436" cy="50006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dirty="0">
                <a:solidFill>
                  <a:srgbClr val="4E67C8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РАЗРАБОТКА ИНТЕРАКТИВНЫХ МУЗЫКАЛЬНЫХ ПОСОБИЙ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200" dirty="0"/>
          </a:p>
        </p:txBody>
      </p:sp>
      <p:sp>
        <p:nvSpPr>
          <p:cNvPr id="6" name="TextBox 5"/>
          <p:cNvSpPr txBox="1"/>
          <p:nvPr/>
        </p:nvSpPr>
        <p:spPr>
          <a:xfrm>
            <a:off x="1071538" y="6000768"/>
            <a:ext cx="3081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«ШИРМА НАСТРОЕНИЯ»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9" name="Picture 5" descr="E:\ДЕТСАД10\2010-2011\2011-2012\НОВЫЙ 2011-2012\НОВЫЙ 2013\фото\игры и занятие\DSC000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786190"/>
            <a:ext cx="3500462" cy="2286016"/>
          </a:xfrm>
          <a:prstGeom prst="rect">
            <a:avLst/>
          </a:prstGeom>
          <a:noFill/>
        </p:spPr>
      </p:pic>
      <p:pic>
        <p:nvPicPr>
          <p:cNvPr id="1031" name="Picture 7" descr="E:\ДЕТСАД10\2010-2011\2011-2012\НОВЫЙ 2011-2012\НОВЫЙ 2013\фото\игры и занятие\DSC0007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737597"/>
            <a:ext cx="3643338" cy="2428892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142844" y="3000372"/>
            <a:ext cx="421484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429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</a:t>
            </a: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Пособие «ЖИВЫЕ НОТЫ» на развитие навыка чистого интонирования, формирование понятий о мелодии и звукоряде.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429124" y="6143644"/>
            <a:ext cx="421484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429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</a:t>
            </a: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Пособие «ВЕСЁЛЫЙ ПАРОВОЗИК» позволяет ребёнку самостоятельно моделировать песню.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42844" y="6072206"/>
            <a:ext cx="378621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429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</a:t>
            </a: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Панно «НАСТРОЕНИЙ» способствует формированию восприятия песенных жанров, развитию навыка выразительного исполнения.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500562" y="3071810"/>
            <a:ext cx="428628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429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</a:t>
            </a: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Игра «МУЗЫКАЛЬНЫЕ УЗОРЫ» способствует закреплению умения чисто интонировать мелодию.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E:\DSC000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214" y="764704"/>
            <a:ext cx="3101474" cy="2109002"/>
          </a:xfrm>
          <a:prstGeom prst="rect">
            <a:avLst/>
          </a:prstGeom>
          <a:noFill/>
        </p:spPr>
      </p:pic>
      <p:pic>
        <p:nvPicPr>
          <p:cNvPr id="1027" name="Picture 3" descr="E:\DSC0000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2" y="792882"/>
            <a:ext cx="3571900" cy="22860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44602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617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вывод</a:t>
            </a:r>
            <a:endParaRPr lang="ru-RU" sz="36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539552" y="980728"/>
            <a:ext cx="7467600" cy="4873752"/>
          </a:xfrm>
        </p:spPr>
        <p:txBody>
          <a:bodyPr/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	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Использование игровых методов и приёмов позволили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значительно повысить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эффективность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работы по формированию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певческих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навыков. У детей повысился интерес  к занятиям по пению, они стали чище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интонировать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песни, выступать на концертах с сольными номерами.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Дети стали использовать  песни-упражнения  как дома, так и в свободное от занятий время. </a:t>
            </a:r>
          </a:p>
          <a:p>
            <a:pPr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Использование игровых технологий обучения нуждается в дальнейшем развитии и более широком применении в музыкальном воспитании детей.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1" y="4372168"/>
            <a:ext cx="7334200" cy="1143000"/>
          </a:xfrm>
        </p:spPr>
        <p:txBody>
          <a:bodyPr/>
          <a:lstStyle/>
          <a:p>
            <a:r>
              <a:rPr lang="ru-RU" sz="4000" dirty="0" smtClean="0">
                <a:solidFill>
                  <a:srgbClr val="FF0000"/>
                </a:solidFill>
              </a:rPr>
              <a:t>Благодарю за внимание!</a:t>
            </a: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4" name="Picture 2" descr="C:\Documents and Settings\МАРИНА\Рабочий стол\VgdkV98-kHQ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2083213" y="731838"/>
            <a:ext cx="4520373" cy="3475037"/>
          </a:xfrm>
          <a:prstGeom prst="roundRect">
            <a:avLst/>
          </a:prstGeom>
          <a:noFill/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2302227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188640"/>
            <a:ext cx="6512511" cy="5326528"/>
          </a:xfrm>
        </p:spPr>
        <p:txBody>
          <a:bodyPr/>
          <a:lstStyle/>
          <a:p>
            <a:pPr algn="ctr"/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АКТУАЛЬНОСТЬ</a:t>
            </a:r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836712"/>
            <a:ext cx="8280920" cy="5328592"/>
          </a:xfrm>
        </p:spPr>
        <p:txBody>
          <a:bodyPr>
            <a:normAutofit fontScale="92500"/>
          </a:bodyPr>
          <a:lstStyle/>
          <a:p>
            <a:pPr indent="270510" algn="just">
              <a:lnSpc>
                <a:spcPct val="150000"/>
              </a:lnSpc>
              <a:spcAft>
                <a:spcPts val="0"/>
              </a:spcAft>
            </a:pPr>
            <a:r>
              <a:rPr lang="ru-RU" sz="2000" dirty="0" smtClean="0">
                <a:solidFill>
                  <a:srgbClr val="C00000"/>
                </a:solidFill>
                <a:latin typeface="Calibri"/>
                <a:ea typeface="Calibri"/>
                <a:cs typeface="Times New Roman"/>
              </a:rPr>
              <a:t>Пение</a:t>
            </a:r>
            <a:r>
              <a:rPr lang="ru-RU" sz="2000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sz="2000" dirty="0">
                <a:latin typeface="Calibri"/>
                <a:ea typeface="Calibri"/>
                <a:cs typeface="Times New Roman"/>
              </a:rPr>
              <a:t>– это прежде всего музыка. Оно занимает важное место в музыкальном развитии дошкольников. Пение – основное средство музыкального воспитания. Оно наиболее близко и доступно детям. Дети любят петь. Исполняя песни, они глубже воспринимают музыку, активно выражают свои переживания и чувства. В процессе пения у детей развиваются музыкальные способности: музыкальный слух, память, чувство ритма. Пение способствует развитию речи, объединяет детей общим настроением, они приучаются к совместным действиям. В пении успешно формируется весь комплекс музыкальных способностей: эмоциональная отзывчивость на музыку, ладовое чувство, музыкально-слуховые представления, чувство ритма. Пение активизирует умственные способности, развивает эстетические и нравственные представления детей.</a:t>
            </a:r>
            <a:endParaRPr lang="ru-RU" sz="2000" dirty="0">
              <a:latin typeface="Times New Roman"/>
              <a:ea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90033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332656"/>
            <a:ext cx="6512511" cy="1008112"/>
          </a:xfrm>
        </p:spPr>
        <p:txBody>
          <a:bodyPr/>
          <a:lstStyle/>
          <a:p>
            <a:pPr algn="ctr"/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Общие проблемы в пении дошкольников: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15616" y="1412776"/>
            <a:ext cx="7200800" cy="4752528"/>
          </a:xfrm>
        </p:spPr>
        <p:txBody>
          <a:bodyPr>
            <a:normAutofit fontScale="62500" lnSpcReduction="20000"/>
          </a:bodyPr>
          <a:lstStyle/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14124">
                  <a:lumMod val="75000"/>
                </a:srgbClr>
              </a:buClr>
              <a:buFont typeface="Wingdings" pitchFamily="2" charset="2"/>
              <a:buChar char="v"/>
            </a:pPr>
            <a:r>
              <a:rPr lang="ru-RU" sz="1600" dirty="0">
                <a:solidFill>
                  <a:prstClr val="black"/>
                </a:solidFill>
              </a:rPr>
              <a:t>Неточное интонирование.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14124">
                  <a:lumMod val="75000"/>
                </a:srgbClr>
              </a:buClr>
              <a:buFont typeface="Wingdings" pitchFamily="2" charset="2"/>
              <a:buChar char="v"/>
            </a:pPr>
            <a:r>
              <a:rPr lang="ru-RU" sz="1600" dirty="0">
                <a:solidFill>
                  <a:prstClr val="black"/>
                </a:solidFill>
              </a:rPr>
              <a:t>Крикливая манера пения.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14124">
                  <a:lumMod val="75000"/>
                </a:srgbClr>
              </a:buClr>
              <a:buFont typeface="Wingdings" pitchFamily="2" charset="2"/>
              <a:buChar char="v"/>
            </a:pPr>
            <a:r>
              <a:rPr lang="ru-RU" sz="1600" dirty="0">
                <a:solidFill>
                  <a:prstClr val="black"/>
                </a:solidFill>
              </a:rPr>
              <a:t>Открытый звук.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14124">
                  <a:lumMod val="75000"/>
                </a:srgbClr>
              </a:buClr>
              <a:buFont typeface="Wingdings" pitchFamily="2" charset="2"/>
              <a:buChar char="v"/>
            </a:pPr>
            <a:r>
              <a:rPr lang="ru-RU" sz="1600" dirty="0">
                <a:solidFill>
                  <a:prstClr val="black"/>
                </a:solidFill>
              </a:rPr>
              <a:t>Невнятная дикция.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14124">
                  <a:lumMod val="75000"/>
                </a:srgbClr>
              </a:buClr>
              <a:buFont typeface="Wingdings" pitchFamily="2" charset="2"/>
              <a:buChar char="v"/>
            </a:pPr>
            <a:r>
              <a:rPr lang="ru-RU" sz="1600" kern="0" dirty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Сдержанное проявление эмоций.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14124">
                  <a:lumMod val="75000"/>
                </a:srgbClr>
              </a:buClr>
              <a:buFont typeface="Wingdings" pitchFamily="2" charset="2"/>
              <a:buChar char="v"/>
            </a:pPr>
            <a:r>
              <a:rPr lang="ru-RU" sz="1600" kern="0" dirty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Слабый, тусклый и невыразительный голос.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14124">
                  <a:lumMod val="75000"/>
                </a:srgbClr>
              </a:buClr>
              <a:buFont typeface="Wingdings" pitchFamily="2" charset="2"/>
              <a:buChar char="v"/>
            </a:pPr>
            <a:r>
              <a:rPr lang="ru-RU" sz="1600" kern="0" dirty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В голосе слышен хрип или сип, наблюдаются носовой оттенок, монотонность.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14124">
                  <a:lumMod val="75000"/>
                </a:srgbClr>
              </a:buClr>
              <a:buFont typeface="Wingdings" pitchFamily="2" charset="2"/>
              <a:buChar char="v"/>
            </a:pPr>
            <a:r>
              <a:rPr lang="ru-RU" sz="1600" kern="0" spc="-80" dirty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Снижена  </a:t>
            </a:r>
            <a:r>
              <a:rPr lang="ru-RU" sz="1600" kern="0" dirty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способность к модуляции.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14124">
                  <a:lumMod val="75000"/>
                </a:srgbClr>
              </a:buClr>
              <a:buFont typeface="Wingdings" pitchFamily="2" charset="2"/>
              <a:buChar char="v"/>
            </a:pPr>
            <a:r>
              <a:rPr lang="ru-RU" sz="1600" dirty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Ограниченный диапазон пения в пределах 2-3 звуков. 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14124">
                  <a:lumMod val="75000"/>
                </a:srgbClr>
              </a:buClr>
              <a:buFont typeface="Wingdings" pitchFamily="2" charset="2"/>
              <a:buChar char="v"/>
            </a:pPr>
            <a:r>
              <a:rPr lang="ru-RU" sz="1600" dirty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Неправильное воспроизведение мелодии. 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14124">
                  <a:lumMod val="75000"/>
                </a:srgbClr>
              </a:buClr>
              <a:buFont typeface="Wingdings" pitchFamily="2" charset="2"/>
              <a:buChar char="v"/>
            </a:pPr>
            <a:r>
              <a:rPr lang="ru-RU" sz="1600" dirty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Неясное и неразборчивое произнесение текста песен.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14124">
                  <a:lumMod val="75000"/>
                </a:srgbClr>
              </a:buClr>
              <a:buFont typeface="Wingdings" pitchFamily="2" charset="2"/>
              <a:buChar char="v"/>
            </a:pPr>
            <a:r>
              <a:rPr lang="ru-RU" sz="1600" dirty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Нарушенное речевое и физиологическое дыхание.</a:t>
            </a:r>
          </a:p>
          <a:p>
            <a:pPr lvl="0" algn="just">
              <a:buClr>
                <a:srgbClr val="F14124">
                  <a:lumMod val="75000"/>
                </a:srgbClr>
              </a:buClr>
            </a:pPr>
            <a:r>
              <a:rPr lang="ru-RU" sz="1600" dirty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Снижена музыкальная память. Дети плохо запоминают тексты песен, их названия</a:t>
            </a:r>
            <a:r>
              <a:rPr lang="ru-RU" sz="1600" dirty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. </a:t>
            </a:r>
            <a:r>
              <a:rPr lang="ru-RU" sz="19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Слабый, тусклый и невыразительный голос. В голосе слышен хрип или сип, наблюдаются носовой оттенок голоса, монотонность, интонационная бедность, крикливое и отрывистое пение, снижена способность к модуляции. </a:t>
            </a:r>
          </a:p>
          <a:p>
            <a:pPr lvl="0" algn="just">
              <a:buClr>
                <a:srgbClr val="F14124">
                  <a:lumMod val="75000"/>
                </a:srgbClr>
              </a:buClr>
            </a:pPr>
            <a:r>
              <a:rPr lang="ru-RU" sz="19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Ограниченный диапазон пения в пределах 2-3 звуков.</a:t>
            </a:r>
          </a:p>
          <a:p>
            <a:pPr lvl="0" algn="just">
              <a:buClr>
                <a:srgbClr val="F14124">
                  <a:lumMod val="75000"/>
                </a:srgbClr>
              </a:buClr>
            </a:pPr>
            <a:r>
              <a:rPr lang="ru-RU" sz="19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Неправильное воспроизведение мелодии.</a:t>
            </a:r>
          </a:p>
          <a:p>
            <a:pPr lvl="0" algn="just">
              <a:buClr>
                <a:srgbClr val="F14124">
                  <a:lumMod val="75000"/>
                </a:srgbClr>
              </a:buClr>
            </a:pPr>
            <a:r>
              <a:rPr lang="ru-RU" sz="19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Неясное и неразборчивое произнесение текста песен.</a:t>
            </a:r>
          </a:p>
          <a:p>
            <a:pPr lvl="0" algn="just">
              <a:buClr>
                <a:srgbClr val="F14124">
                  <a:lumMod val="75000"/>
                </a:srgbClr>
              </a:buClr>
            </a:pPr>
            <a:r>
              <a:rPr lang="ru-RU" sz="19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Низкая эмоциональная отзывчивость в пении.</a:t>
            </a:r>
          </a:p>
          <a:p>
            <a:pPr lvl="0" algn="just">
              <a:buClr>
                <a:srgbClr val="F14124">
                  <a:lumMod val="75000"/>
                </a:srgbClr>
              </a:buClr>
            </a:pPr>
            <a:r>
              <a:rPr lang="ru-RU" sz="19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Нарушенное речевое и физиологическое дыхание. Отмечается поверхностное, неверное прерывистое дыхание, короткий речевой выдох. Дыхание берётся непроизвольно.</a:t>
            </a:r>
          </a:p>
          <a:p>
            <a:pPr lvl="0" algn="just">
              <a:buClr>
                <a:srgbClr val="F14124">
                  <a:lumMod val="75000"/>
                </a:srgbClr>
              </a:buClr>
            </a:pPr>
            <a:r>
              <a:rPr lang="ru-RU" sz="19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На занятии дети быстро утомляются в силу своих особенностей, постоянное повторение упражнений ведёт к потере интереса.</a:t>
            </a:r>
          </a:p>
          <a:p>
            <a:pPr marL="0" lvl="0" indent="0" algn="just">
              <a:spcBef>
                <a:spcPts val="0"/>
              </a:spcBef>
              <a:buClr>
                <a:srgbClr val="F14124">
                  <a:lumMod val="75000"/>
                </a:srgbClr>
              </a:buClr>
              <a:buNone/>
            </a:pPr>
            <a:endParaRPr lang="ru-RU" sz="2000" b="1" dirty="0">
              <a:solidFill>
                <a:prstClr val="black">
                  <a:lumMod val="75000"/>
                  <a:lumOff val="25000"/>
                </a:prst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>
              <a:spcBef>
                <a:spcPts val="0"/>
              </a:spcBef>
              <a:buClr>
                <a:srgbClr val="F14124">
                  <a:lumMod val="75000"/>
                </a:srgbClr>
              </a:buClr>
              <a:buNone/>
            </a:pPr>
            <a:r>
              <a:rPr lang="ru-RU" sz="19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Вывод: </a:t>
            </a:r>
            <a:r>
              <a:rPr lang="ru-RU" sz="19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Важно организовывать специальную работу по пению и наиболее    эффективным средством поддержания интереса к этому виду деятельности  являются игровые технологии.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14124">
                  <a:lumMod val="75000"/>
                </a:srgbClr>
              </a:buClr>
              <a:buFont typeface="Wingdings" pitchFamily="2" charset="2"/>
              <a:buChar char="v"/>
            </a:pPr>
            <a:endParaRPr lang="ru-RU" sz="1600" dirty="0">
              <a:solidFill>
                <a:srgbClr val="0000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30466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332656"/>
            <a:ext cx="6512511" cy="432048"/>
          </a:xfrm>
        </p:spPr>
        <p:txBody>
          <a:bodyPr/>
          <a:lstStyle/>
          <a:p>
            <a:pPr algn="ctr"/>
            <a:r>
              <a:rPr lang="ru-RU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1052736"/>
            <a:ext cx="8496944" cy="5040560"/>
          </a:xfrm>
        </p:spPr>
        <p:txBody>
          <a:bodyPr>
            <a:normAutofit lnSpcReduction="10000"/>
          </a:bodyPr>
          <a:lstStyle/>
          <a:p>
            <a:pPr algn="ctr">
              <a:lnSpc>
                <a:spcPct val="160000"/>
              </a:lnSpc>
              <a:spcAft>
                <a:spcPts val="0"/>
              </a:spcAft>
            </a:pPr>
            <a:r>
              <a:rPr lang="ru-RU" sz="2800" b="1" dirty="0" smtClean="0">
                <a:latin typeface="Times New Roman"/>
                <a:ea typeface="Times New Roman"/>
                <a:cs typeface="Times New Roman"/>
              </a:rPr>
              <a:t>«Формирование </a:t>
            </a:r>
            <a:r>
              <a:rPr lang="ru-RU" sz="2800" b="1" dirty="0">
                <a:latin typeface="Times New Roman"/>
                <a:ea typeface="Times New Roman"/>
                <a:cs typeface="Times New Roman"/>
              </a:rPr>
              <a:t>певческих навыков детей старшего дошкольного возраста посредством использования игровых методов и </a:t>
            </a:r>
            <a:r>
              <a:rPr lang="ru-RU" sz="2800" b="1" dirty="0" smtClean="0">
                <a:latin typeface="Times New Roman"/>
                <a:ea typeface="Times New Roman"/>
                <a:cs typeface="Times New Roman"/>
              </a:rPr>
              <a:t>приёмов»</a:t>
            </a:r>
          </a:p>
          <a:p>
            <a:pPr lvl="0" algn="ctr">
              <a:lnSpc>
                <a:spcPct val="115000"/>
              </a:lnSpc>
              <a:spcBef>
                <a:spcPts val="1125"/>
              </a:spcBef>
              <a:spcAft>
                <a:spcPts val="1125"/>
              </a:spcAft>
              <a:buClr>
                <a:srgbClr val="F14124">
                  <a:lumMod val="75000"/>
                </a:srgbClr>
              </a:buClr>
            </a:pPr>
            <a:r>
              <a:rPr lang="ru-RU" dirty="0">
                <a:solidFill>
                  <a:srgbClr val="C00000"/>
                </a:solidFill>
                <a:latin typeface="Arial"/>
                <a:ea typeface="Times New Roman"/>
                <a:cs typeface="Times New Roman"/>
              </a:rPr>
              <a:t>Игра</a:t>
            </a:r>
            <a:r>
              <a:rPr lang="ru-RU" dirty="0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 – естественный спутник жизни ребенка, источник радостных эмоций. Поэтому игры были и остаются традиционным средством педагогики.</a:t>
            </a:r>
            <a:endParaRPr lang="ru-RU" dirty="0">
              <a:solidFill>
                <a:prstClr val="black">
                  <a:lumMod val="75000"/>
                  <a:lumOff val="25000"/>
                </a:prstClr>
              </a:solidFill>
              <a:latin typeface="Calibri"/>
              <a:ea typeface="Calibri"/>
              <a:cs typeface="Times New Roman"/>
            </a:endParaRPr>
          </a:p>
          <a:p>
            <a:pPr lvl="0" algn="ctr">
              <a:buClr>
                <a:srgbClr val="F14124">
                  <a:lumMod val="75000"/>
                </a:srgbClr>
              </a:buClr>
            </a:pPr>
            <a:r>
              <a:rPr lang="ru-RU" dirty="0">
                <a:solidFill>
                  <a:srgbClr val="C00000"/>
                </a:solidFill>
                <a:latin typeface="Arial"/>
                <a:ea typeface="Times New Roman"/>
              </a:rPr>
              <a:t>Игра</a:t>
            </a:r>
            <a:r>
              <a:rPr lang="ru-RU" dirty="0">
                <a:solidFill>
                  <a:srgbClr val="333333"/>
                </a:solidFill>
                <a:latin typeface="Arial"/>
                <a:ea typeface="Times New Roman"/>
              </a:rPr>
              <a:t> – прекрасная форма деятельности, позволяющая приблизить, расположить к себе детей, в том числе и малоактивных. В процесс игры вовлекается вся личность ребё</a:t>
            </a:r>
            <a:r>
              <a:rPr lang="ru-RU" u="sng" dirty="0">
                <a:solidFill>
                  <a:srgbClr val="333333"/>
                </a:solidFill>
                <a:latin typeface="Arial"/>
                <a:ea typeface="Times New Roman"/>
              </a:rPr>
              <a:t>нка</a:t>
            </a:r>
            <a:r>
              <a:rPr lang="ru-RU" dirty="0">
                <a:solidFill>
                  <a:srgbClr val="333333"/>
                </a:solidFill>
                <a:latin typeface="Arial"/>
                <a:ea typeface="Times New Roman"/>
              </a:rPr>
              <a:t>: познавательные процессы, воля, чувства, эмоции, потребности, интересы</a:t>
            </a:r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ru-RU" sz="18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09233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260648"/>
            <a:ext cx="6512511" cy="648072"/>
          </a:xfrm>
        </p:spPr>
        <p:txBody>
          <a:bodyPr/>
          <a:lstStyle/>
          <a:p>
            <a:pPr marL="228600" lvl="0" indent="-182880" algn="ctr">
              <a:spcBef>
                <a:spcPct val="20000"/>
              </a:spcBef>
              <a:spcAft>
                <a:spcPts val="300"/>
              </a:spcAft>
            </a:pPr>
            <a:r>
              <a:rPr lang="ru-RU" sz="3200" dirty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Задачи:</a:t>
            </a:r>
            <a:r>
              <a:rPr lang="ru-RU" sz="3200" b="0" dirty="0">
                <a:solidFill>
                  <a:srgbClr val="C00000"/>
                </a:solidFill>
                <a:effectLst/>
                <a:latin typeface="Century Gothic"/>
                <a:ea typeface="+mn-ea"/>
                <a:cs typeface="+mn-cs"/>
              </a:rPr>
              <a:t/>
            </a:r>
            <a:br>
              <a:rPr lang="ru-RU" sz="3200" b="0" dirty="0">
                <a:solidFill>
                  <a:srgbClr val="C00000"/>
                </a:solidFill>
                <a:effectLst/>
                <a:latin typeface="Century Gothic"/>
                <a:ea typeface="+mn-ea"/>
                <a:cs typeface="+mn-cs"/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836712"/>
            <a:ext cx="8712968" cy="5112568"/>
          </a:xfrm>
        </p:spPr>
        <p:txBody>
          <a:bodyPr>
            <a:normAutofit fontScale="25000" lnSpcReduction="20000"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/>
              <a:buChar char=""/>
            </a:pPr>
            <a:r>
              <a:rPr lang="ru-RU" sz="64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изучить и проанализировать методическую литературу, с целью отбора и систематизации наиболее эффективных  методов и приёмов организации певческой деятельности детей старшего  </a:t>
            </a:r>
            <a:r>
              <a:rPr lang="ru-RU" sz="6400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дошкольного возраста</a:t>
            </a:r>
            <a:r>
              <a:rPr lang="ru-RU" sz="64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;</a:t>
            </a:r>
            <a:endParaRPr lang="ru-RU" sz="64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/>
              <a:buChar char=""/>
            </a:pPr>
            <a:r>
              <a:rPr lang="ru-RU" sz="6400" dirty="0">
                <a:solidFill>
                  <a:schemeClr val="tx1"/>
                </a:solidFill>
                <a:latin typeface="Times New Roman"/>
                <a:cs typeface="Times New Roman"/>
              </a:rPr>
              <a:t>отобрать эффективные игровые упражнения для подготовки речевого аппарата и развития музыкального слуха</a:t>
            </a:r>
            <a:r>
              <a:rPr lang="ru-RU" sz="6400" i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;</a:t>
            </a:r>
            <a:endParaRPr lang="ru-RU" sz="64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/>
              <a:buChar char=""/>
            </a:pPr>
            <a:r>
              <a:rPr lang="ru-RU" sz="64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разработать и систематизировать музыкальные игры, игровые </a:t>
            </a:r>
            <a:r>
              <a:rPr lang="ru-RU" sz="6400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упражнения</a:t>
            </a:r>
            <a:r>
              <a:rPr lang="ru-RU" sz="64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, создать картотеку</a:t>
            </a:r>
            <a:r>
              <a:rPr lang="ru-RU" sz="6400" dirty="0">
                <a:solidFill>
                  <a:schemeClr val="tx1"/>
                </a:solidFill>
                <a:latin typeface="Times New Roman"/>
                <a:cs typeface="Times New Roman"/>
              </a:rPr>
              <a:t>, разработать конспекты занятий, развлечений с использованием музыкальных игр, упражнений;</a:t>
            </a:r>
            <a:endParaRPr lang="ru-RU" sz="64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/>
              <a:buChar char=""/>
            </a:pPr>
            <a:r>
              <a:rPr lang="ru-RU" sz="6400" dirty="0">
                <a:solidFill>
                  <a:schemeClr val="tx1"/>
                </a:solidFill>
                <a:latin typeface="Times New Roman"/>
                <a:cs typeface="Times New Roman"/>
              </a:rPr>
              <a:t>апробировать эффективные игровые приёмы в ходе поэтапного формирования певческих навыков у детей старшего дошкольного возраста;</a:t>
            </a:r>
            <a:endParaRPr lang="ru-RU" sz="64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/>
              <a:buChar char=""/>
            </a:pPr>
            <a:r>
              <a:rPr lang="ru-RU" sz="6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распределить игровые </a:t>
            </a:r>
            <a:r>
              <a:rPr lang="ru-RU" sz="6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распевки</a:t>
            </a:r>
            <a:r>
              <a:rPr lang="ru-RU" sz="6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лексическим </a:t>
            </a:r>
            <a:r>
              <a:rPr lang="ru-RU" sz="6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темам;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/>
              <a:buChar char=""/>
            </a:pPr>
            <a:r>
              <a:rPr lang="ru-RU" sz="6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пополнить перспективный план </a:t>
            </a:r>
            <a:r>
              <a:rPr lang="ru-RU" sz="6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6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пению;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/>
              <a:buChar char=""/>
            </a:pPr>
            <a:r>
              <a:rPr lang="ru-RU" sz="6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разработать интерактивные музыкальные пособия;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/>
              <a:buChar char=""/>
            </a:pPr>
            <a:r>
              <a:rPr lang="ru-RU" sz="6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создать картотеку </a:t>
            </a:r>
            <a:r>
              <a:rPr lang="ru-RU" sz="6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игр.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/>
              <a:buChar char=""/>
            </a:pPr>
            <a:endParaRPr lang="ru-RU" sz="2400" dirty="0">
              <a:latin typeface="Calibri"/>
              <a:ea typeface="Calibri"/>
              <a:cs typeface="Times New Roman"/>
            </a:endParaRPr>
          </a:p>
          <a:p>
            <a:pPr algn="ctr"/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0869115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5" y="404664"/>
            <a:ext cx="6470105" cy="720080"/>
          </a:xfrm>
        </p:spPr>
        <p:txBody>
          <a:bodyPr/>
          <a:lstStyle/>
          <a:p>
            <a:pPr algn="ctr"/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Новизна и педагогическая целесообразность опыта:</a:t>
            </a:r>
            <a:r>
              <a:rPr lang="ru-RU" sz="3200" b="0" dirty="0">
                <a:solidFill>
                  <a:srgbClr val="C00000"/>
                </a:solidFill>
                <a:effectLst/>
                <a:latin typeface="Century Gothic"/>
              </a:rPr>
              <a:t/>
            </a:r>
            <a:br>
              <a:rPr lang="ru-RU" sz="3200" b="0" dirty="0">
                <a:solidFill>
                  <a:srgbClr val="C00000"/>
                </a:solidFill>
                <a:effectLst/>
                <a:latin typeface="Century Gothic"/>
              </a:rPr>
            </a:b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1988840"/>
            <a:ext cx="8280920" cy="4392488"/>
          </a:xfrm>
        </p:spPr>
        <p:txBody>
          <a:bodyPr>
            <a:norm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1800" b="1" i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Новизна</a:t>
            </a:r>
            <a:r>
              <a:rPr lang="ru-RU" sz="1800" b="1" i="1" dirty="0">
                <a:solidFill>
                  <a:srgbClr val="800000"/>
                </a:solidFill>
                <a:latin typeface="Times New Roman"/>
                <a:ea typeface="Times New Roman"/>
                <a:cs typeface="Times New Roman"/>
              </a:rPr>
              <a:t> </a:t>
            </a:r>
            <a:r>
              <a:rPr lang="ru-RU" sz="1800" dirty="0">
                <a:latin typeface="Times New Roman"/>
                <a:ea typeface="Times New Roman"/>
                <a:cs typeface="Times New Roman"/>
              </a:rPr>
              <a:t>представленного </a:t>
            </a:r>
            <a:r>
              <a:rPr lang="ru-RU" sz="18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опыта носит условный уровень и заключается в новом комплексном  подходе к проведению музыкальных</a:t>
            </a:r>
            <a:r>
              <a:rPr lang="ru-RU" sz="18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 </a:t>
            </a:r>
            <a:r>
              <a:rPr lang="ru-RU" sz="18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занятий, </a:t>
            </a:r>
            <a:r>
              <a:rPr lang="ru-RU" sz="1800" dirty="0">
                <a:latin typeface="Times New Roman"/>
                <a:ea typeface="Calibri"/>
                <a:cs typeface="Times New Roman"/>
              </a:rPr>
              <a:t>разработке и систематизации музыкальных игр, игровых упражнений, поиске эффективных методов и приёмов для формирования </a:t>
            </a:r>
            <a:r>
              <a:rPr lang="ru-RU" sz="1800" dirty="0">
                <a:latin typeface="Times New Roman"/>
                <a:ea typeface="Times New Roman"/>
                <a:cs typeface="Times New Roman"/>
              </a:rPr>
              <a:t>певческих навыков воспитанников</a:t>
            </a:r>
            <a:r>
              <a:rPr lang="ru-RU" sz="1800" dirty="0">
                <a:latin typeface="Times New Roman"/>
                <a:ea typeface="Calibri"/>
                <a:cs typeface="Times New Roman"/>
              </a:rPr>
              <a:t>. В</a:t>
            </a:r>
            <a:r>
              <a:rPr lang="ru-RU" sz="18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1800" dirty="0">
                <a:latin typeface="Times New Roman"/>
                <a:ea typeface="Calibri"/>
                <a:cs typeface="Times New Roman"/>
              </a:rPr>
              <a:t> создании системы работы по развитию   интереса к певческой деятельности детей старшего дошкольного возраста.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 marL="0" lvl="0" indent="457200" algn="just" eaLnBrk="0" fontAlgn="base" hangingPunct="0">
              <a:spcAft>
                <a:spcPct val="0"/>
              </a:spcAft>
              <a:buClrTx/>
              <a:buSzTx/>
              <a:buNone/>
              <a:defRPr/>
            </a:pPr>
            <a:endParaRPr lang="ru-RU" sz="1600" b="1" kern="0" dirty="0" smtClean="0">
              <a:solidFill>
                <a:srgbClr val="FF0000"/>
              </a:solidFill>
              <a:latin typeface="Arial" charset="0"/>
            </a:endParaRPr>
          </a:p>
          <a:p>
            <a:pPr marL="0" lvl="0" indent="457200" algn="just" eaLnBrk="0" fontAlgn="base" hangingPunct="0">
              <a:spcAft>
                <a:spcPct val="0"/>
              </a:spcAft>
              <a:buClrTx/>
              <a:buSzTx/>
              <a:buNone/>
              <a:defRPr/>
            </a:pPr>
            <a:endParaRPr lang="ru-RU" sz="1600" b="1" kern="0" dirty="0">
              <a:solidFill>
                <a:srgbClr val="FF0000"/>
              </a:solidFill>
              <a:latin typeface="Arial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49222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59632" y="476672"/>
            <a:ext cx="72008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ctr">
              <a:spcAft>
                <a:spcPts val="0"/>
              </a:spcAft>
            </a:pPr>
            <a:r>
              <a:rPr lang="ru-RU" sz="3200" b="1" dirty="0" smtClean="0"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Ведущая педагогическая идея опыта:</a:t>
            </a:r>
            <a:r>
              <a:rPr lang="ru-RU" sz="3200" dirty="0">
                <a:solidFill>
                  <a:prstClr val="black">
                    <a:lumMod val="75000"/>
                    <a:lumOff val="25000"/>
                  </a:prstClr>
                </a:solidFill>
                <a:ea typeface="+mj-ea"/>
                <a:cs typeface="+mj-cs"/>
              </a:rPr>
              <a:t/>
            </a:r>
            <a:br>
              <a:rPr lang="ru-RU" sz="3200" dirty="0">
                <a:solidFill>
                  <a:prstClr val="black">
                    <a:lumMod val="75000"/>
                    <a:lumOff val="25000"/>
                  </a:prstClr>
                </a:solidFill>
                <a:ea typeface="+mj-ea"/>
                <a:cs typeface="+mj-cs"/>
              </a:rPr>
            </a:br>
            <a:endParaRPr lang="ru-RU" sz="2000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indent="540385" algn="ctr">
              <a:spcAft>
                <a:spcPts val="0"/>
              </a:spcAft>
            </a:pPr>
            <a:r>
              <a:rPr lang="ru-RU" sz="2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заключается в определении путей повышения эффективности процесса развития певческих способностей у детей старшего дошкольного возраста посредством  широкого внедрения в образовательный процесс игровых технологий.</a:t>
            </a:r>
            <a:endParaRPr lang="ru-RU" sz="2800" dirty="0">
              <a:solidFill>
                <a:srgbClr val="000000"/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59609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-2295644"/>
            <a:ext cx="4572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0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4800" b="0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Прямоугольник 3"/>
          <p:cNvSpPr/>
          <p:nvPr/>
        </p:nvSpPr>
        <p:spPr>
          <a:xfrm rot="10800000" flipV="1">
            <a:off x="2987824" y="4638766"/>
            <a:ext cx="43924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0" i="1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endParaRPr kumimoji="0" lang="ru-RU" sz="32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493567"/>
            <a:ext cx="748883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540385" algn="ctr"/>
            <a:r>
              <a:rPr lang="ru-RU" sz="3200" b="1" dirty="0" smtClean="0"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Методологические основы опыта:</a:t>
            </a:r>
            <a:r>
              <a:rPr lang="ru-RU" sz="32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ru-RU" sz="32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endParaRPr lang="ru-RU" sz="2000" dirty="0">
              <a:solidFill>
                <a:srgbClr val="000000"/>
              </a:solidFill>
              <a:latin typeface="Times New Roman"/>
              <a:ea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19572" y="1201454"/>
            <a:ext cx="7560840" cy="4998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sng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опыт </a:t>
            </a:r>
            <a:r>
              <a:rPr kumimoji="0" lang="ru-RU" sz="2000" b="1" i="0" u="sng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основан на:</a:t>
            </a:r>
          </a:p>
          <a:p>
            <a:pPr marL="285750" marR="0" lvl="0" indent="-285750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теоретических  подходах к изучению природы детского голоса (Е.И. Алмазов, Н.А. Бернштейн, Е.В. Гурьянов, Т.Г. Егоров, Н.А. Крестовников, К.Е. Платонов); </a:t>
            </a:r>
          </a:p>
          <a:p>
            <a:pPr marL="285750" marR="0" lvl="0" indent="-285750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изучении системы работы по развитию певческих   навыков детей старшего дошкольного возраста ( Б. Асафьева, К. </a:t>
            </a:r>
            <a:r>
              <a:rPr kumimoji="0" lang="ru-RU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Орфа</a:t>
            </a:r>
            <a:r>
              <a:rPr kumimoji="0" lang="ru-RU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В. </a:t>
            </a:r>
            <a:r>
              <a:rPr kumimoji="0" lang="ru-RU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Келлера</a:t>
            </a:r>
            <a:r>
              <a:rPr kumimoji="0" lang="ru-RU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З. </a:t>
            </a:r>
            <a:r>
              <a:rPr kumimoji="0" lang="ru-RU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Кодаи</a:t>
            </a:r>
            <a:r>
              <a:rPr kumimoji="0" lang="ru-RU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К. Тарасовой, О. Леонтьевой, Г. Струве, В. Емельянова, В. Огородного);</a:t>
            </a:r>
          </a:p>
          <a:p>
            <a:pPr marL="285750" marR="0" lvl="0" indent="-285750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научных исследованиях  по развитию вокально – хоровых навыков дошкольников  (Л.Б. Безбородовой, Л.Г. Дмитриевой, В.М, Никитиной, Г.А. Стуловой, Н.М. </a:t>
            </a:r>
            <a:r>
              <a:rPr kumimoji="0" lang="ru-RU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Черноиваненко</a:t>
            </a:r>
            <a:r>
              <a:rPr kumimoji="0" lang="ru-RU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и др.);</a:t>
            </a:r>
          </a:p>
          <a:p>
            <a:pPr marL="285750" marR="0" lvl="0" indent="-285750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методиках и рекомендациях (М.Ю. </a:t>
            </a:r>
            <a:r>
              <a:rPr kumimoji="0" lang="ru-RU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Картушиной</a:t>
            </a:r>
            <a:r>
              <a:rPr kumimoji="0" lang="ru-RU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  В.В. Емельянова, О.В. </a:t>
            </a:r>
            <a:r>
              <a:rPr kumimoji="0" lang="ru-RU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Кацер</a:t>
            </a:r>
            <a:r>
              <a:rPr kumimoji="0" lang="ru-RU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Е.Н. Тиличеевой);</a:t>
            </a:r>
          </a:p>
          <a:p>
            <a:pPr marL="285750" marR="0" lvl="0" indent="-285750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современных музыкальных концепциях </a:t>
            </a: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  педагогов -  новаторов В. Жилина, Т. Боровик,</a:t>
            </a: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  Т. </a:t>
            </a:r>
            <a:r>
              <a:rPr kumimoji="0" lang="ru-RU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Тютюнниковой</a:t>
            </a:r>
            <a:r>
              <a:rPr kumimoji="0" lang="ru-RU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  <a:endParaRPr kumimoji="0" lang="ru-RU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7" name="Picture 4" descr="D:\Работа\Картинки\дети поют, нотки ,книги\48565347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672839"/>
            <a:ext cx="2328863" cy="159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2366331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3806</TotalTime>
  <Words>1932</Words>
  <Application>Microsoft Office PowerPoint</Application>
  <PresentationFormat>Экран (4:3)</PresentationFormat>
  <Paragraphs>341</Paragraphs>
  <Slides>22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Воздушный поток</vt:lpstr>
      <vt:lpstr> Тема педагогического опыта:  «ФОРМИРОВАНИЕ ПЕВЧЕСКИХ НАВЫКОВ ДЕТЕЙ СТАРШЕГО ДОШКОЛЬНОГО ВОЗРАСТА ПОСРЕДСТВОМ ИСПОЛЬЗОВАНИЯ ИГРОВЫХ МЕТОДОВ И ПРИЁМОВ»</vt:lpstr>
      <vt:lpstr> </vt:lpstr>
      <vt:lpstr>АКТУАЛЬНОСТЬ:</vt:lpstr>
      <vt:lpstr>Общие проблемы в пении дошкольников:</vt:lpstr>
      <vt:lpstr>Цель:</vt:lpstr>
      <vt:lpstr>Задачи: </vt:lpstr>
      <vt:lpstr>Новизна и педагогическая целесообразность опыта: </vt:lpstr>
      <vt:lpstr>Презентация PowerPoint</vt:lpstr>
      <vt:lpstr>Презентация PowerPoint</vt:lpstr>
      <vt:lpstr>Основные виды деятельности  на речевом  (подготовительном) этапе</vt:lpstr>
      <vt:lpstr>игры со звуком; рисование голосом; развивающие игры с голосом; игры звукоподражательного характера; пальчиковые игры;  речевые,  ритмоинтонационные игры и упражнения;  игровое распевание; вокализация, интонация; музыкально-дидактические игры. </vt:lpstr>
      <vt:lpstr>ИГРОВЫЕ ТЕХНОЛОГИИ</vt:lpstr>
      <vt:lpstr> ПОДГОТОВИТЕЛЬНАЯ РАБОТА. ОТБОР ИГРОВЫХ УПРАЖНЕНИЙ ДЛЯ ПОДГОТОВКИ РЕЧЕВОГО АППАРАТА И МУЗЫКАЛЬНОГО СЛУХА.</vt:lpstr>
      <vt:lpstr>Презентация PowerPoint</vt:lpstr>
      <vt:lpstr>Презентация PowerPoint</vt:lpstr>
      <vt:lpstr>Презентация PowerPoint</vt:lpstr>
      <vt:lpstr>  РЕЧЕВЫЕ И РИТМИЧЕСКИЕ ИГРЫ С ГОЛОСОМ</vt:lpstr>
      <vt:lpstr>   </vt:lpstr>
      <vt:lpstr>Презентация PowerPoint</vt:lpstr>
      <vt:lpstr>РАЗРАБОТКА ИНТЕРАКТИВНЫХ МУЗЫКАЛЬНЫХ ПОСОБИЙ   </vt:lpstr>
      <vt:lpstr>вывод</vt:lpstr>
      <vt:lpstr>Благодарю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ИГРОВЫХ ТЕХНОЛОГИЙ В РАЗВИТИИ ПЕВЧЕСКИХ НАВЫКОВ У ДЕТЕЙ 6-7 ЛЕТ с ОНР </dc:title>
  <cp:lastModifiedBy>Dmitry</cp:lastModifiedBy>
  <cp:revision>390</cp:revision>
  <dcterms:modified xsi:type="dcterms:W3CDTF">2017-05-29T17:39:40Z</dcterms:modified>
</cp:coreProperties>
</file>