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7"/>
          <a:stretch/>
        </p:blipFill>
        <p:spPr>
          <a:xfrm>
            <a:off x="185057" y="0"/>
            <a:ext cx="3855228" cy="310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Ключевые компетенции современного педагога ДОО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Социально – педагогическая деятельность </a:t>
            </a:r>
            <a:r>
              <a:rPr lang="ru-RU" dirty="0" smtClean="0"/>
              <a:t>предполагает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консультативная помощь родителям;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создание условий для социализации детей;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защита интересов и прав.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12" y="3303330"/>
            <a:ext cx="2463800" cy="33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сновные </a:t>
            </a:r>
            <a:r>
              <a:rPr lang="ru-RU" sz="2800" b="1" dirty="0"/>
              <a:t>пути развития профессиональной компетентности педагога</a:t>
            </a:r>
            <a:r>
              <a:rPr lang="ru-RU" sz="2800" dirty="0"/>
              <a:t>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914399" y="1650999"/>
            <a:ext cx="3633861" cy="1459833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в методических объединениях, творческих группах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1016000" y="3267534"/>
            <a:ext cx="4178300" cy="1469565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исследовательская, экспериментальная деятельность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349500" y="4884070"/>
            <a:ext cx="3670300" cy="165643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инновационная деятельность, освоение новых педагогических технологий</a:t>
            </a:r>
            <a:endParaRPr lang="ru-RU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8013700" y="1663700"/>
            <a:ext cx="3543300" cy="1447132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обобщение собственного педагогического опыта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7480300" y="3236689"/>
            <a:ext cx="4216400" cy="1500409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активное участие в педагогических конкурсах, мастер – классах</a:t>
            </a: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6723062" y="4884070"/>
            <a:ext cx="3652838" cy="165643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различные формы педагогической поддержки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728343"/>
            <a:ext cx="2476573" cy="2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1" y="1957610"/>
            <a:ext cx="9472612" cy="3008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Педагог </a:t>
            </a:r>
            <a:r>
              <a:rPr lang="ru-RU" sz="4000" b="1" i="1" smtClean="0"/>
              <a:t>должен  сам </a:t>
            </a:r>
            <a:r>
              <a:rPr lang="ru-RU" sz="4000" b="1" i="1" dirty="0" smtClean="0"/>
              <a:t>осознать необходимость </a:t>
            </a:r>
            <a:r>
              <a:rPr lang="ru-RU" sz="4000" b="1" i="1" dirty="0"/>
              <a:t>повышения собственной профессиональной компетентности.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9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413" y="2235200"/>
            <a:ext cx="8915399" cy="152618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1213" y="6146800"/>
            <a:ext cx="6199187" cy="4426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Богачёва Васса </a:t>
            </a:r>
            <a:r>
              <a:rPr lang="ru-RU" dirty="0" err="1" smtClean="0">
                <a:solidFill>
                  <a:schemeClr val="tx1"/>
                </a:solidFill>
              </a:rPr>
              <a:t>Ваисовна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1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22371" y="609600"/>
            <a:ext cx="3222172" cy="1296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ПЕДАГОГ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948544" y="2046514"/>
            <a:ext cx="2666999" cy="1578729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Творческий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2558143" y="4365171"/>
            <a:ext cx="2732315" cy="1742015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Компетентный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8044543" y="4637314"/>
            <a:ext cx="2808513" cy="169847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Способный к развитию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8550728" y="1925257"/>
            <a:ext cx="2656114" cy="1699986"/>
          </a:xfrm>
          <a:prstGeom prst="wave">
            <a:avLst>
              <a:gd name="adj1" fmla="val 12500"/>
              <a:gd name="adj2" fmla="val 39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Умеющий развивать дошкольника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>
            <a:off x="3472543" y="1257600"/>
            <a:ext cx="1349828" cy="10501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10743" y="1905600"/>
            <a:ext cx="979715" cy="2807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32913" y="1905600"/>
            <a:ext cx="1371601" cy="2731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</p:cNvCxnSpPr>
          <p:nvPr/>
        </p:nvCxnSpPr>
        <p:spPr>
          <a:xfrm>
            <a:off x="8044543" y="1257600"/>
            <a:ext cx="859971" cy="6676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29" y="2046514"/>
            <a:ext cx="1470327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7600" y="1422400"/>
            <a:ext cx="4976811" cy="1092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Педагогическая компетенция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37200" y="985044"/>
            <a:ext cx="5916612" cy="196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совокупность профессиональных полномочий, функций, создающих необходимые условия для эффективной деятельности в образовательном пространстве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117601" y="3479800"/>
            <a:ext cx="4976810" cy="1485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Компетенции в профессиональном образовании</a:t>
            </a:r>
            <a:endParaRPr lang="ru-RU" sz="2800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5537200" y="1030288"/>
            <a:ext cx="5916612" cy="19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5537200" y="985044"/>
            <a:ext cx="5916612" cy="19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537200" y="3389312"/>
            <a:ext cx="5916612" cy="19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537200" y="3479800"/>
            <a:ext cx="5916612" cy="196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способность применять знания, умения и практический опыт для успешной трудовой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356100" y="2013744"/>
            <a:ext cx="1181100" cy="3865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56100" y="4372768"/>
            <a:ext cx="1181100" cy="38655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Профессиональная педагогическая компетентность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006600"/>
            <a:ext cx="8202612" cy="37776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определяется как совокупность общечеловеческих и специфических профессиональных установок, позволяющих ему справляться с заданной программой и особыми, возникающими в </a:t>
            </a:r>
            <a:r>
              <a:rPr lang="ru-RU" sz="2800" b="1" dirty="0" err="1">
                <a:solidFill>
                  <a:schemeClr val="tx1"/>
                </a:solidFill>
              </a:rPr>
              <a:t>психолого</a:t>
            </a:r>
            <a:r>
              <a:rPr lang="ru-RU" sz="2800" b="1" dirty="0">
                <a:solidFill>
                  <a:schemeClr val="tx1"/>
                </a:solidFill>
              </a:rPr>
              <a:t> – педагогическом процессе дошкольного учреждения, </a:t>
            </a:r>
            <a:r>
              <a:rPr lang="ru-RU" sz="2800" b="1" dirty="0" smtClean="0">
                <a:solidFill>
                  <a:schemeClr val="tx1"/>
                </a:solidFill>
              </a:rPr>
              <a:t>ситуациями.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05000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профессиональной компетентности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когнитивный компонент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компонент </a:t>
            </a:r>
            <a:endParaRPr lang="ru-RU" sz="2400" dirty="0" smtClean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личностный </a:t>
            </a:r>
            <a:r>
              <a:rPr lang="ru-RU" sz="2400" dirty="0">
                <a:solidFill>
                  <a:schemeClr val="tx1"/>
                </a:solidFill>
              </a:rPr>
              <a:t>(профессионально-личностный) </a:t>
            </a:r>
            <a:r>
              <a:rPr lang="ru-RU" sz="2400" dirty="0" smtClean="0">
                <a:solidFill>
                  <a:schemeClr val="tx1"/>
                </a:solidFill>
              </a:rPr>
              <a:t>компонент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8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41300"/>
            <a:ext cx="9879012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Основная профессиональная задача воспитателя </a:t>
            </a:r>
            <a:r>
              <a:rPr lang="ru-RU" dirty="0" smtClean="0"/>
              <a:t>- создание </a:t>
            </a:r>
            <a:r>
              <a:rPr lang="ru-RU" dirty="0"/>
              <a:t>условий для </a:t>
            </a:r>
            <a:r>
              <a:rPr lang="ru-RU" dirty="0" smtClean="0"/>
              <a:t>гармоничного </a:t>
            </a:r>
            <a:r>
              <a:rPr lang="ru-RU" dirty="0"/>
              <a:t>развития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" y="1727200"/>
            <a:ext cx="11341100" cy="5130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1) уважительное отношение к каждому ребенку, к его чувствам и </a:t>
            </a:r>
            <a:r>
              <a:rPr lang="ru-RU" dirty="0" smtClean="0">
                <a:solidFill>
                  <a:schemeClr val="tx1"/>
                </a:solidFill>
              </a:rPr>
              <a:t>потребностям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2) умение общаться с каждым </a:t>
            </a:r>
            <a:r>
              <a:rPr lang="ru-RU" dirty="0" smtClean="0">
                <a:solidFill>
                  <a:schemeClr val="tx1"/>
                </a:solidFill>
              </a:rPr>
              <a:t>ребёнком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3) умение создать условия для свободного выбора детьми деятельности, участников совместной деятельности;</a:t>
            </a:r>
          </a:p>
          <a:p>
            <a:r>
              <a:rPr lang="ru-RU" dirty="0">
                <a:solidFill>
                  <a:schemeClr val="tx1"/>
                </a:solidFill>
              </a:rPr>
              <a:t>4) умение создать условия для принятия детьми решений, выражения своих чувств и мыслей;</a:t>
            </a:r>
          </a:p>
          <a:p>
            <a:r>
              <a:rPr lang="ru-RU" dirty="0">
                <a:solidFill>
                  <a:schemeClr val="tx1"/>
                </a:solidFill>
              </a:rPr>
              <a:t>5) умение оказать </a:t>
            </a:r>
            <a:r>
              <a:rPr lang="ru-RU" dirty="0" err="1">
                <a:solidFill>
                  <a:schemeClr val="tx1"/>
                </a:solidFill>
              </a:rPr>
              <a:t>недирективную</a:t>
            </a:r>
            <a:r>
              <a:rPr lang="ru-RU" dirty="0">
                <a:solidFill>
                  <a:schemeClr val="tx1"/>
                </a:solidFill>
              </a:rPr>
              <a:t> помощь детям, поддержку детской инициативы и самостоятельности в разных видах </a:t>
            </a:r>
            <a:r>
              <a:rPr lang="ru-RU" dirty="0" smtClean="0">
                <a:solidFill>
                  <a:schemeClr val="tx1"/>
                </a:solidFill>
              </a:rPr>
              <a:t>деятельности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6) умение создать условия для позитивных, доброжелательных отношений между </a:t>
            </a:r>
            <a:r>
              <a:rPr lang="ru-RU" dirty="0" smtClean="0">
                <a:solidFill>
                  <a:schemeClr val="tx1"/>
                </a:solidFill>
              </a:rPr>
              <a:t>детьми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</a:t>
            </a:r>
            <a:r>
              <a:rPr lang="ru-RU" dirty="0">
                <a:solidFill>
                  <a:schemeClr val="tx1"/>
                </a:solidFill>
              </a:rPr>
              <a:t>) умение развить коммуникативные способности детей, позволяющих разрешать конфликтные ситуации со сверстниками;</a:t>
            </a:r>
          </a:p>
          <a:p>
            <a:r>
              <a:rPr lang="ru-RU" dirty="0">
                <a:solidFill>
                  <a:schemeClr val="tx1"/>
                </a:solidFill>
              </a:rPr>
              <a:t>8)  умение создать условия для овладения культурными средствами деятельности;</a:t>
            </a:r>
          </a:p>
          <a:p>
            <a:r>
              <a:rPr lang="ru-RU" dirty="0">
                <a:solidFill>
                  <a:schemeClr val="tx1"/>
                </a:solidFill>
              </a:rPr>
              <a:t>9)умение организовать виды  деятельности, способствующие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</a:p>
          <a:p>
            <a:r>
              <a:rPr lang="ru-RU" dirty="0">
                <a:solidFill>
                  <a:schemeClr val="tx1"/>
                </a:solidFill>
              </a:rPr>
              <a:t>10)умение оценить  индивидуальное  развитие каждого </a:t>
            </a:r>
            <a:r>
              <a:rPr lang="ru-RU" dirty="0" smtClean="0">
                <a:solidFill>
                  <a:schemeClr val="tx1"/>
                </a:solidFill>
              </a:rPr>
              <a:t>ребёнка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11</a:t>
            </a:r>
            <a:r>
              <a:rPr lang="ru-RU" dirty="0">
                <a:solidFill>
                  <a:schemeClr val="tx1"/>
                </a:solidFill>
              </a:rPr>
              <a:t>) умение взаимодействовать с родителями по вопросам образования ребенка, вовлекать их в образовательную деятельность, в том числе посредством создания образовательных проектов совместно с семьей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91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1" y="624110"/>
            <a:ext cx="9891712" cy="26016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Современное общество предъявляет новые требования к компетентности педагога. Он должен быть компетентным в вопросах организации и содержания деятельности по следующим </a:t>
            </a:r>
            <a:r>
              <a:rPr lang="ru-RU" dirty="0" smtClean="0"/>
              <a:t>направлениям: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12901" y="3505200"/>
            <a:ext cx="4546599" cy="10795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воспитательно</a:t>
            </a:r>
            <a:r>
              <a:rPr lang="ru-RU" sz="2000" dirty="0">
                <a:solidFill>
                  <a:schemeClr val="tx1"/>
                </a:solidFill>
              </a:rPr>
              <a:t>-образовательной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203701" y="4749800"/>
            <a:ext cx="4800600" cy="10795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</a:rPr>
              <a:t>учебно</a:t>
            </a:r>
            <a:r>
              <a:rPr lang="ru-RU" sz="2000" dirty="0">
                <a:solidFill>
                  <a:schemeClr val="tx1"/>
                </a:solidFill>
              </a:rPr>
              <a:t>–методической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10400" y="3448050"/>
            <a:ext cx="4610100" cy="10795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социально–педагогической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" y="4075697"/>
            <a:ext cx="2114550" cy="27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1" y="624110"/>
            <a:ext cx="9739312" cy="1280890"/>
          </a:xfrm>
        </p:spPr>
        <p:txBody>
          <a:bodyPr/>
          <a:lstStyle/>
          <a:p>
            <a:pPr algn="ctr"/>
            <a:r>
              <a:rPr lang="ru-RU" dirty="0" err="1"/>
              <a:t>Воспитательно</a:t>
            </a:r>
            <a:r>
              <a:rPr lang="ru-RU" dirty="0"/>
              <a:t>–образовательная деятельность предполагает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301" y="2133600"/>
            <a:ext cx="9739311" cy="3777622"/>
          </a:xfrm>
        </p:spPr>
        <p:txBody>
          <a:bodyPr/>
          <a:lstStyle/>
          <a:p>
            <a:pPr lvl="0"/>
            <a:r>
              <a:rPr lang="ru-RU" sz="3600" dirty="0"/>
              <a:t>осуществление целостного педагогического процесса; </a:t>
            </a:r>
          </a:p>
          <a:p>
            <a:pPr lvl="0"/>
            <a:r>
              <a:rPr lang="ru-RU" sz="3600" dirty="0"/>
              <a:t>создание развивающей среды;</a:t>
            </a:r>
          </a:p>
          <a:p>
            <a:pPr lvl="0"/>
            <a:r>
              <a:rPr lang="ru-RU" sz="3600" dirty="0"/>
              <a:t>обеспечение охраны жизни и здоровья детей.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70">
            <a:off x="9728198" y="213360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Учебно</a:t>
            </a:r>
            <a:r>
              <a:rPr lang="ru-RU" dirty="0" smtClean="0"/>
              <a:t> – методическая </a:t>
            </a:r>
            <a:r>
              <a:rPr lang="ru-RU" dirty="0"/>
              <a:t>деятельность </a:t>
            </a:r>
            <a:r>
              <a:rPr lang="ru-RU" dirty="0" smtClean="0"/>
              <a:t>предполагает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solidFill>
                  <a:schemeClr val="tx1"/>
                </a:solidFill>
              </a:rPr>
              <a:t>планирование </a:t>
            </a:r>
            <a:r>
              <a:rPr lang="ru-RU" sz="2800" dirty="0" err="1" smtClean="0">
                <a:solidFill>
                  <a:schemeClr val="tx1"/>
                </a:solidFill>
              </a:rPr>
              <a:t>воспитательно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образовательной </a:t>
            </a:r>
            <a:r>
              <a:rPr lang="ru-RU" sz="2800" dirty="0">
                <a:solidFill>
                  <a:schemeClr val="tx1"/>
                </a:solidFill>
              </a:rPr>
              <a:t>работы;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проектирование педагогической деятельности на основе анализа достигнутых результатов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8" y="4140199"/>
            <a:ext cx="6096012" cy="24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345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Ключевые компетенции современного педагога ДОО</vt:lpstr>
      <vt:lpstr>Презентация PowerPoint</vt:lpstr>
      <vt:lpstr>Педагогическая компетенция </vt:lpstr>
      <vt:lpstr>Профессиональная педагогическая компетентность</vt:lpstr>
      <vt:lpstr>Структура профессиональной компетентности</vt:lpstr>
      <vt:lpstr>Основная профессиональная задача воспитателя - создание условий для гармоничного развития детей.</vt:lpstr>
      <vt:lpstr>Современное общество предъявляет новые требования к компетентности педагога. Он должен быть компетентным в вопросах организации и содержания деятельности по следующим направлениям:</vt:lpstr>
      <vt:lpstr>Воспитательно–образовательная деятельность предполагает</vt:lpstr>
      <vt:lpstr>Учебно – методическая деятельность предполагает</vt:lpstr>
      <vt:lpstr>Социально – педагогическая деятельность предполагает</vt:lpstr>
      <vt:lpstr>Основные пути развития профессиональной компетентности педагога: </vt:lpstr>
      <vt:lpstr>Педагог должен  сам осознать необходимость повышения собственной профессиональной компетентности. 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компетенции современного педагога ДОО</dc:title>
  <dc:creator>Константин Богачёв</dc:creator>
  <cp:lastModifiedBy>Константин Богачёв</cp:lastModifiedBy>
  <cp:revision>13</cp:revision>
  <dcterms:created xsi:type="dcterms:W3CDTF">2017-02-06T19:15:59Z</dcterms:created>
  <dcterms:modified xsi:type="dcterms:W3CDTF">2017-02-07T09:22:59Z</dcterms:modified>
</cp:coreProperties>
</file>