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70" r:id="rId6"/>
    <p:sldId id="260" r:id="rId7"/>
    <p:sldId id="259" r:id="rId8"/>
    <p:sldId id="262" r:id="rId9"/>
    <p:sldId id="263" r:id="rId10"/>
    <p:sldId id="265" r:id="rId11"/>
    <p:sldId id="264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2" autoAdjust="0"/>
    <p:restoredTop sz="94660"/>
  </p:normalViewPr>
  <p:slideViewPr>
    <p:cSldViewPr>
      <p:cViewPr>
        <p:scale>
          <a:sx n="60" d="100"/>
          <a:sy n="60" d="100"/>
        </p:scale>
        <p:origin x="-109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ti-online.com/basni/basni-krylova/lebed-shuka-i-rak/" TargetMode="External"/><Relationship Id="rId2" Type="http://schemas.openxmlformats.org/officeDocument/2006/relationships/hyperlink" Target="http://www.moscow.org/moscow_encyclopedia/125_monument_krilov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C1%E0%F1%ED%F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7;&#1086;&#1083;&#1100;&#1079;&#1086;&#1074;&#1072;&#1090;&#1077;&#1083;&#1100;\Desktop\&#1052;&#1054;&#1048;%20&#1050;&#1054;&#1053;&#1050;&#1059;&#1056;&#1057;&#1053;&#1067;&#1077;%20&#1052;&#1040;&#1058;&#1045;&#1056;&#1048;&#1040;&#1051;&#1099;\&#1051;&#1077;&#1073;&#1077;&#1076;&#1100;,%20&#1065;&#1091;&#1082;&#1072;%20&#1080;%20&#1056;&#1072;&#1082;%20&#1088;&#1086;&#1083;&#1080;&#1082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515220" cy="11430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Century Schoolbook" pitchFamily="18" charset="0"/>
              </a:rPr>
              <a:t>Муниципальное бюджетное общеобразовательное учреждение</a:t>
            </a:r>
            <a:br>
              <a:rPr lang="ru-RU" sz="1600" dirty="0" smtClean="0">
                <a:solidFill>
                  <a:srgbClr val="7030A0"/>
                </a:solidFill>
                <a:latin typeface="Century Schoolbook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Century Schoolbook" pitchFamily="18" charset="0"/>
              </a:rPr>
              <a:t>«Средняя школа №7»</a:t>
            </a:r>
            <a:endParaRPr lang="ru-RU" sz="1600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5500702"/>
            <a:ext cx="2400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г. Новый Уренгой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2017 год</a:t>
            </a:r>
            <a:endParaRPr lang="ru-RU" b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3857628"/>
            <a:ext cx="4158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Подготовила </a:t>
            </a:r>
          </a:p>
          <a:p>
            <a:pPr algn="r"/>
            <a:r>
              <a:rPr lang="ru-RU" b="1" i="1" dirty="0" err="1" smtClean="0">
                <a:solidFill>
                  <a:srgbClr val="7030A0"/>
                </a:solidFill>
                <a:latin typeface="Century Schoolbook" pitchFamily="18" charset="0"/>
              </a:rPr>
              <a:t>Псарева</a:t>
            </a:r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 Светлана Викторовна</a:t>
            </a:r>
          </a:p>
          <a:p>
            <a:pPr algn="r"/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учитель начальных классов </a:t>
            </a:r>
            <a:endParaRPr lang="ru-RU" b="1" i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643042" y="1928802"/>
            <a:ext cx="6786610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Century Schoolbook" pitchFamily="18" charset="0"/>
              </a:rPr>
              <a:t>«Лебедь, Щука и Рак»</a:t>
            </a:r>
          </a:p>
          <a:p>
            <a:pPr algn="ctr">
              <a:buNone/>
            </a:pPr>
            <a:endParaRPr lang="ru-RU" sz="2000" b="1" dirty="0" smtClean="0">
              <a:latin typeface="Century Schoolbook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Century Schoolbook" pitchFamily="18" charset="0"/>
              </a:rPr>
              <a:t>урок литературного чтения</a:t>
            </a:r>
            <a:endParaRPr lang="ru-RU" sz="2000" b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4357686" y="3857628"/>
            <a:ext cx="3786214" cy="57150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57686" y="2500306"/>
            <a:ext cx="3429024" cy="92869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57686" y="857232"/>
            <a:ext cx="4000528" cy="150019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9124" y="4643446"/>
            <a:ext cx="1571636" cy="57150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0364" y="1214422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Лебедь</a:t>
            </a:r>
            <a:r>
              <a:rPr lang="ru-RU" sz="2000" b="1" dirty="0" smtClean="0">
                <a:latin typeface="Century Schoolbook" pitchFamily="18" charset="0"/>
              </a:rPr>
              <a:t> </a:t>
            </a:r>
            <a:endParaRPr lang="ru-RU" sz="2000" b="1" dirty="0"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928670"/>
            <a:ext cx="3746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большая сильная птица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1357298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летает на высоте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785926"/>
            <a:ext cx="3935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большой размах крыльев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428868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Рак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2428868"/>
            <a:ext cx="2295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пятится назад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2928934"/>
            <a:ext cx="3272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 живёт под корягами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3857628"/>
            <a:ext cx="114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Щука</a:t>
            </a:r>
            <a:endParaRPr lang="ru-RU" sz="2400" b="1" dirty="0">
              <a:latin typeface="Century Schoolbook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3857628"/>
            <a:ext cx="3500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плавает куда захочет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5214950"/>
            <a:ext cx="5357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entury Schoolbook" pitchFamily="18" charset="0"/>
              </a:rPr>
              <a:t>Героям не удалось сдвинуть поклажу, потому что каждый тянул в свою сторону</a:t>
            </a:r>
            <a:r>
              <a:rPr lang="ru-RU" sz="2400" dirty="0" smtClean="0">
                <a:latin typeface="Century Schoolbook" pitchFamily="18" charset="0"/>
              </a:rPr>
              <a:t>.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643446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Вывод:</a:t>
            </a:r>
            <a:endParaRPr lang="ru-RU" sz="2400" b="1" dirty="0">
              <a:latin typeface="Century Schoolbook" pitchFamily="18" charset="0"/>
            </a:endParaRPr>
          </a:p>
        </p:txBody>
      </p:sp>
      <p:pic>
        <p:nvPicPr>
          <p:cNvPr id="21512" name="Picture 8" descr="http://diamult.com/photo/id_767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786321"/>
            <a:ext cx="1285884" cy="964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4" name="Picture 10" descr="http://basni.net/kartinki/basnya_krylova_lebed_shchuka_i_rak_324154.jpg"/>
          <p:cNvPicPr>
            <a:picLocks noChangeAspect="1" noChangeArrowheads="1"/>
          </p:cNvPicPr>
          <p:nvPr/>
        </p:nvPicPr>
        <p:blipFill>
          <a:blip r:embed="rId3"/>
          <a:srcRect l="65000" t="45000" r="8000"/>
          <a:stretch>
            <a:fillRect/>
          </a:stretch>
        </p:blipFill>
        <p:spPr bwMode="auto">
          <a:xfrm>
            <a:off x="1785918" y="3524244"/>
            <a:ext cx="1285884" cy="1047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0" descr="http://basni.net/kartinki/basnya_krylova_lebed_shchuka_i_rak_324154.jpg"/>
          <p:cNvPicPr>
            <a:picLocks noChangeAspect="1" noChangeArrowheads="1"/>
          </p:cNvPicPr>
          <p:nvPr/>
        </p:nvPicPr>
        <p:blipFill>
          <a:blip r:embed="rId3"/>
          <a:srcRect l="3866" t="34667" r="64134"/>
          <a:stretch>
            <a:fillRect/>
          </a:stretch>
        </p:blipFill>
        <p:spPr bwMode="auto">
          <a:xfrm>
            <a:off x="1785918" y="2143116"/>
            <a:ext cx="1285884" cy="1050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0" descr="http://basni.net/kartinki/basnya_krylova_lebed_shchuka_i_rak_324154.jpg"/>
          <p:cNvPicPr>
            <a:picLocks noChangeAspect="1" noChangeArrowheads="1"/>
          </p:cNvPicPr>
          <p:nvPr/>
        </p:nvPicPr>
        <p:blipFill>
          <a:blip r:embed="rId3"/>
          <a:srcRect l="31000" r="34000" b="27812"/>
          <a:stretch>
            <a:fillRect/>
          </a:stretch>
        </p:blipFill>
        <p:spPr bwMode="auto">
          <a:xfrm>
            <a:off x="1785918" y="928670"/>
            <a:ext cx="1212281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43108" y="928670"/>
            <a:ext cx="5857916" cy="92869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000108"/>
            <a:ext cx="5458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Мораль басни такова</a:t>
            </a:r>
            <a:endParaRPr lang="ru-RU" sz="3600" b="1" dirty="0">
              <a:latin typeface="Century Schoolbook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857356" y="1928802"/>
            <a:ext cx="62151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Когда в товарищах согласья нет,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На лад их дело не пойдет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 …</a:t>
            </a:r>
          </a:p>
        </p:txBody>
      </p:sp>
      <p:pic>
        <p:nvPicPr>
          <p:cNvPr id="22531" name="Picture 3" descr="Лебедь рак и щук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71810"/>
            <a:ext cx="4643470" cy="297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285984" y="5286388"/>
            <a:ext cx="5857916" cy="107157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9124" y="714356"/>
            <a:ext cx="142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entury Schoolbook" pitchFamily="18" charset="0"/>
              </a:rPr>
              <a:t>Задания </a:t>
            </a:r>
            <a:endParaRPr lang="ru-RU" sz="2000" b="1" dirty="0"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071546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entury Schoolbook" pitchFamily="18" charset="0"/>
              </a:rPr>
              <a:t>Составьте  вопросы к басне и ответьте на них крылатыми выражениями из неё.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728" y="1857364"/>
            <a:ext cx="72866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. Что однажды задумали сделать Лебедь, Щука и Рак?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429256" y="2143116"/>
            <a:ext cx="3214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Однажды Лебедь, Рак да Щука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Везти с поклажей воз взялись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714620"/>
            <a:ext cx="4204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entury Schoolbook" pitchFamily="18" charset="0"/>
              </a:rPr>
              <a:t>2. Как они старались выполнить работу?</a:t>
            </a:r>
            <a:endParaRPr lang="ru-RU" sz="1600" dirty="0">
              <a:latin typeface="Century Schoolbook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143504" y="3500438"/>
            <a:ext cx="3500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Из кожи лезут вон.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Из кожи лезут вон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?</a:t>
            </a: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Century Schoolbook" pitchFamily="18" charset="0"/>
              <a:ea typeface="Times New Roman" pitchFamily="18" charset="0"/>
              <a:cs typeface="Helvetica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А возу все нет ходу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5286388"/>
            <a:ext cx="5715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ntury Schoolbook" pitchFamily="18" charset="0"/>
              </a:rPr>
              <a:t>Крылатые выражения каждый образованный человек должен знать и умело употреблять в своей речи.</a:t>
            </a:r>
            <a:endParaRPr lang="ru-RU" sz="2000" b="1" dirty="0">
              <a:latin typeface="Century Schoolbook" pitchFamily="18" charset="0"/>
            </a:endParaRPr>
          </a:p>
        </p:txBody>
      </p:sp>
      <p:pic>
        <p:nvPicPr>
          <p:cNvPr id="20487" name="Picture 7" descr="http://foto-kartinki.com/kartinky/kartinky/3056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143248"/>
            <a:ext cx="3143272" cy="1768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786182" y="5429264"/>
            <a:ext cx="3429024" cy="57150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5852" y="4429132"/>
            <a:ext cx="3643338" cy="57150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4876" y="3214686"/>
            <a:ext cx="3786214" cy="57150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57356" y="500042"/>
            <a:ext cx="5857916" cy="92869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5572164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Century Schoolbook" pitchFamily="18" charset="0"/>
              </a:rPr>
              <a:t>Прочитаем отрывок из басни и найдём слова, </a:t>
            </a:r>
            <a:br>
              <a:rPr lang="ru-RU" sz="2000" dirty="0" smtClean="0">
                <a:latin typeface="Century Schoolbook" pitchFamily="18" charset="0"/>
              </a:rPr>
            </a:br>
            <a:r>
              <a:rPr lang="ru-RU" sz="2000" dirty="0" smtClean="0">
                <a:latin typeface="Century Schoolbook" pitchFamily="18" charset="0"/>
              </a:rPr>
              <a:t>которые помогают увидеть образ каждого героя</a:t>
            </a:r>
            <a:endParaRPr lang="ru-RU" sz="2000" dirty="0">
              <a:latin typeface="Century Schoolbook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71604" y="1643050"/>
            <a:ext cx="40005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Из кожи лезут вон, а возу все нет ходу!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Поклажа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бы для них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казалась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и легка: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Да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Лебедь рвется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в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облака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Рак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пятится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назад, а Щука тянет в воду.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Кто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виноват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из них, кто прав, -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судить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не нам;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Да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только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Helvetica" charset="-52"/>
              </a:rPr>
              <a:t>воз и ныне там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3214686"/>
            <a:ext cx="4214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Century Schoolbook" pitchFamily="18" charset="0"/>
              </a:rPr>
              <a:t>«</a:t>
            </a:r>
            <a:r>
              <a:rPr lang="ru-RU" sz="1400" i="1" dirty="0" smtClean="0">
                <a:latin typeface="Century Schoolbook" pitchFamily="18" charset="0"/>
              </a:rPr>
              <a:t>Лебедь рвется </a:t>
            </a:r>
            <a:r>
              <a:rPr lang="ru-RU" sz="1400" i="1" dirty="0" smtClean="0">
                <a:latin typeface="Century Schoolbook" pitchFamily="18" charset="0"/>
              </a:rPr>
              <a:t>в </a:t>
            </a:r>
            <a:r>
              <a:rPr lang="ru-RU" sz="1400" i="1" dirty="0" smtClean="0">
                <a:latin typeface="Century Schoolbook" pitchFamily="18" charset="0"/>
              </a:rPr>
              <a:t>облака</a:t>
            </a:r>
            <a:r>
              <a:rPr lang="ru-RU" sz="1400" i="1" dirty="0" smtClean="0">
                <a:latin typeface="Century Schoolbook" pitchFamily="18" charset="0"/>
              </a:rPr>
              <a:t>»</a:t>
            </a:r>
            <a:r>
              <a:rPr lang="ru-RU" sz="1400" dirty="0" smtClean="0">
                <a:latin typeface="Century Schoolbook" pitchFamily="18" charset="0"/>
              </a:rPr>
              <a:t> – </a:t>
            </a:r>
            <a:endParaRPr lang="ru-RU" sz="1400" dirty="0" smtClean="0">
              <a:latin typeface="Century Schoolbook" pitchFamily="18" charset="0"/>
            </a:endParaRPr>
          </a:p>
          <a:p>
            <a:pPr algn="ctr"/>
            <a:r>
              <a:rPr lang="ru-RU" sz="1400" dirty="0" smtClean="0">
                <a:latin typeface="Century Schoolbook" pitchFamily="18" charset="0"/>
              </a:rPr>
              <a:t>он стремительный</a:t>
            </a:r>
            <a:r>
              <a:rPr lang="ru-RU" sz="1400" dirty="0" smtClean="0">
                <a:latin typeface="Century Schoolbook" pitchFamily="18" charset="0"/>
              </a:rPr>
              <a:t>, </a:t>
            </a:r>
            <a:r>
              <a:rPr lang="ru-RU" sz="1400" dirty="0" smtClean="0">
                <a:latin typeface="Century Schoolbook" pitchFamily="18" charset="0"/>
              </a:rPr>
              <a:t>упрямый</a:t>
            </a:r>
            <a:r>
              <a:rPr lang="ru-RU" sz="1400" dirty="0" smtClean="0">
                <a:latin typeface="Century Schoolbook" pitchFamily="18" charset="0"/>
              </a:rPr>
              <a:t>, </a:t>
            </a:r>
            <a:r>
              <a:rPr lang="ru-RU" sz="1400" dirty="0" smtClean="0">
                <a:latin typeface="Century Schoolbook" pitchFamily="18" charset="0"/>
              </a:rPr>
              <a:t>быстрый. </a:t>
            </a:r>
            <a:endParaRPr lang="ru-RU" sz="1400" dirty="0"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429132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Century Schoolbook" pitchFamily="18" charset="0"/>
              </a:rPr>
              <a:t>«Рак </a:t>
            </a:r>
            <a:r>
              <a:rPr lang="ru-RU" sz="1400" i="1" dirty="0" smtClean="0">
                <a:latin typeface="Century Schoolbook" pitchFamily="18" charset="0"/>
              </a:rPr>
              <a:t>пятится </a:t>
            </a:r>
            <a:r>
              <a:rPr lang="ru-RU" sz="1400" i="1" dirty="0" smtClean="0">
                <a:latin typeface="Century Schoolbook" pitchFamily="18" charset="0"/>
              </a:rPr>
              <a:t>назад»</a:t>
            </a:r>
            <a:r>
              <a:rPr lang="ru-RU" sz="1400" dirty="0" smtClean="0">
                <a:latin typeface="Century Schoolbook" pitchFamily="18" charset="0"/>
              </a:rPr>
              <a:t> </a:t>
            </a:r>
            <a:r>
              <a:rPr lang="ru-RU" sz="1400" dirty="0" smtClean="0">
                <a:latin typeface="Century Schoolbook" pitchFamily="18" charset="0"/>
              </a:rPr>
              <a:t>–</a:t>
            </a:r>
          </a:p>
          <a:p>
            <a:pPr algn="ctr"/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 smtClean="0">
                <a:latin typeface="Century Schoolbook" pitchFamily="18" charset="0"/>
              </a:rPr>
              <a:t>он </a:t>
            </a:r>
            <a:r>
              <a:rPr lang="ru-RU" sz="1400" dirty="0" smtClean="0">
                <a:latin typeface="Century Schoolbook" pitchFamily="18" charset="0"/>
              </a:rPr>
              <a:t>неповоротливый</a:t>
            </a:r>
            <a:r>
              <a:rPr lang="ru-RU" sz="1400" dirty="0" smtClean="0">
                <a:latin typeface="Century Schoolbook" pitchFamily="18" charset="0"/>
              </a:rPr>
              <a:t>, </a:t>
            </a:r>
            <a:r>
              <a:rPr lang="ru-RU" sz="1400" dirty="0" smtClean="0">
                <a:latin typeface="Century Schoolbook" pitchFamily="18" charset="0"/>
              </a:rPr>
              <a:t>нерасторопный.</a:t>
            </a:r>
            <a:endParaRPr lang="ru-RU" sz="1400" dirty="0">
              <a:latin typeface="Century Schoolbook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5429264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Century Schoolbook" pitchFamily="18" charset="0"/>
              </a:rPr>
              <a:t>«Щука тянет в воду»</a:t>
            </a:r>
            <a:r>
              <a:rPr lang="ru-RU" sz="1400" dirty="0" smtClean="0">
                <a:latin typeface="Century Schoolbook" pitchFamily="18" charset="0"/>
              </a:rPr>
              <a:t> – </a:t>
            </a:r>
            <a:endParaRPr lang="ru-RU" sz="1400" dirty="0" smtClean="0">
              <a:latin typeface="Century Schoolbook" pitchFamily="18" charset="0"/>
            </a:endParaRPr>
          </a:p>
          <a:p>
            <a:pPr algn="ctr"/>
            <a:r>
              <a:rPr lang="ru-RU" sz="1400" dirty="0" smtClean="0">
                <a:latin typeface="Century Schoolbook" pitchFamily="18" charset="0"/>
              </a:rPr>
              <a:t>настойчиво выполняет </a:t>
            </a:r>
            <a:r>
              <a:rPr lang="ru-RU" sz="1400" dirty="0" smtClean="0">
                <a:latin typeface="Century Schoolbook" pitchFamily="18" charset="0"/>
              </a:rPr>
              <a:t>свое </a:t>
            </a:r>
            <a:r>
              <a:rPr lang="ru-RU" sz="1400" dirty="0" smtClean="0">
                <a:latin typeface="Century Schoolbook" pitchFamily="18" charset="0"/>
              </a:rPr>
              <a:t>дело. </a:t>
            </a:r>
            <a:endParaRPr lang="ru-RU" sz="1400" dirty="0">
              <a:latin typeface="Century Schoolbook" pitchFamily="18" charset="0"/>
            </a:endParaRPr>
          </a:p>
        </p:txBody>
      </p:sp>
      <p:pic>
        <p:nvPicPr>
          <p:cNvPr id="24582" name="Picture 6" descr="http://diamult.com/photo/id_764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14488"/>
            <a:ext cx="1847826" cy="1385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2" descr="http://my-ussr.ru/images/diafilmy/stihi-i-basni/krylov-basni/34-krylov-bas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893215"/>
            <a:ext cx="1857388" cy="1393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4586" name="Picture 10" descr="http://my-ussr.ru/images/diafilmy/stihi-i-basni/krylov-basni/35-krylov-bas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929066"/>
            <a:ext cx="1714511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85918" y="785794"/>
            <a:ext cx="6000792" cy="78581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entury Schoolbook" pitchFamily="18" charset="0"/>
              </a:rPr>
              <a:t>Домашнее задание</a:t>
            </a:r>
            <a:r>
              <a:rPr lang="ru-RU" dirty="0" smtClean="0">
                <a:latin typeface="Century Schoolbook" pitchFamily="18" charset="0"/>
              </a:rPr>
              <a:t/>
            </a:r>
            <a:br>
              <a:rPr lang="ru-RU" dirty="0" smtClean="0">
                <a:latin typeface="Century Schoolbook" pitchFamily="18" charset="0"/>
              </a:rPr>
            </a:br>
            <a:endParaRPr lang="ru-RU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517763"/>
            <a:ext cx="7572428" cy="4340237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Century Schoolbook" pitchFamily="18" charset="0"/>
              </a:rPr>
              <a:t>Выучить наизусть </a:t>
            </a:r>
            <a:r>
              <a:rPr lang="ru-RU" sz="2400" dirty="0" smtClean="0">
                <a:latin typeface="Century Schoolbook" pitchFamily="18" charset="0"/>
              </a:rPr>
              <a:t>басню «</a:t>
            </a:r>
            <a:r>
              <a:rPr lang="ru-RU" sz="2400" dirty="0" smtClean="0">
                <a:latin typeface="Century Schoolbook" pitchFamily="18" charset="0"/>
              </a:rPr>
              <a:t>Лебедь</a:t>
            </a:r>
            <a:r>
              <a:rPr lang="ru-RU" sz="2400" dirty="0" smtClean="0">
                <a:latin typeface="Century Schoolbook" pitchFamily="18" charset="0"/>
              </a:rPr>
              <a:t>, Щука и Рак». 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Century Schoolbook" pitchFamily="18" charset="0"/>
              </a:rPr>
              <a:t>Выписать крылатые </a:t>
            </a:r>
            <a:r>
              <a:rPr lang="ru-RU" sz="2400" dirty="0" smtClean="0">
                <a:latin typeface="Century Schoolbook" pitchFamily="18" charset="0"/>
              </a:rPr>
              <a:t>фразы из басни. 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Century Schoolbook" pitchFamily="18" charset="0"/>
              </a:rPr>
              <a:t> </a:t>
            </a:r>
            <a:r>
              <a:rPr lang="ru-RU" sz="2400" dirty="0" smtClean="0">
                <a:latin typeface="Century Schoolbook" pitchFamily="18" charset="0"/>
              </a:rPr>
              <a:t>Нарисовать героев </a:t>
            </a:r>
            <a:r>
              <a:rPr lang="ru-RU" sz="2400" dirty="0" smtClean="0">
                <a:latin typeface="Century Schoolbook" pitchFamily="18" charset="0"/>
              </a:rPr>
              <a:t>басни «</a:t>
            </a:r>
            <a:r>
              <a:rPr lang="ru-RU" sz="2400" dirty="0" smtClean="0">
                <a:latin typeface="Century Schoolbook" pitchFamily="18" charset="0"/>
              </a:rPr>
              <a:t>Лебедь</a:t>
            </a:r>
            <a:r>
              <a:rPr lang="ru-RU" sz="2400" dirty="0" smtClean="0">
                <a:latin typeface="Century Schoolbook" pitchFamily="18" charset="0"/>
              </a:rPr>
              <a:t>, Щука и Рак» так, как вы их себе </a:t>
            </a:r>
            <a:r>
              <a:rPr lang="ru-RU" sz="2400" dirty="0" smtClean="0">
                <a:latin typeface="Century Schoolbook" pitchFamily="18" charset="0"/>
              </a:rPr>
              <a:t>представляете</a:t>
            </a:r>
            <a:r>
              <a:rPr lang="ru-RU" sz="2400" dirty="0" smtClean="0">
                <a:latin typeface="Century Schoolbook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71604" y="1071546"/>
            <a:ext cx="6858048" cy="11430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142984"/>
            <a:ext cx="6758006" cy="5054617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Century Schoolbook" pitchFamily="18" charset="0"/>
              </a:rPr>
              <a:t>Дополнительные рекомендованные ссылки на ресурсы сети Интернет</a:t>
            </a:r>
            <a:endParaRPr lang="ru-RU" sz="2400" dirty="0" smtClean="0">
              <a:latin typeface="Century Schoolbook" pitchFamily="18" charset="0"/>
            </a:endParaRP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err="1" smtClean="0"/>
              <a:t>Moscow</a:t>
            </a:r>
            <a:r>
              <a:rPr lang="ru-RU" dirty="0" smtClean="0"/>
              <a:t>.​</a:t>
            </a:r>
            <a:r>
              <a:rPr lang="ru-RU" dirty="0" err="1" smtClean="0"/>
              <a:t>org</a:t>
            </a:r>
            <a:r>
              <a:rPr lang="ru-RU" dirty="0" smtClean="0"/>
              <a:t> (</a:t>
            </a:r>
            <a:r>
              <a:rPr lang="ru-RU" dirty="0" smtClean="0">
                <a:hlinkClick r:id="rId2"/>
              </a:rPr>
              <a:t>Источник</a:t>
            </a:r>
            <a:r>
              <a:rPr lang="ru-RU" dirty="0" smtClean="0"/>
              <a:t>).</a:t>
            </a:r>
          </a:p>
          <a:p>
            <a:pPr lvl="0">
              <a:buNone/>
            </a:pPr>
            <a:r>
              <a:rPr lang="ru-RU" dirty="0" err="1" smtClean="0"/>
              <a:t>Deti-online</a:t>
            </a:r>
            <a:r>
              <a:rPr lang="ru-RU" dirty="0" smtClean="0"/>
              <a:t>.​</a:t>
            </a:r>
            <a:r>
              <a:rPr lang="ru-RU" dirty="0" err="1" smtClean="0"/>
              <a:t>com</a:t>
            </a:r>
            <a:r>
              <a:rPr lang="ru-RU" dirty="0" smtClean="0"/>
              <a:t> (</a:t>
            </a:r>
            <a:r>
              <a:rPr lang="ru-RU" dirty="0" smtClean="0">
                <a:hlinkClick r:id="rId3"/>
              </a:rPr>
              <a:t>Источник</a:t>
            </a:r>
            <a:r>
              <a:rPr lang="ru-RU" dirty="0" smtClean="0"/>
              <a:t>).</a:t>
            </a:r>
          </a:p>
          <a:p>
            <a:pPr lvl="0">
              <a:buNone/>
            </a:pPr>
            <a:r>
              <a:rPr lang="ru-RU" dirty="0" err="1" smtClean="0"/>
              <a:t>Ru</a:t>
            </a:r>
            <a:r>
              <a:rPr lang="ru-RU" dirty="0" smtClean="0"/>
              <a:t>.​</a:t>
            </a:r>
            <a:r>
              <a:rPr lang="ru-RU" dirty="0" err="1" smtClean="0"/>
              <a:t>wikipedia</a:t>
            </a:r>
            <a:r>
              <a:rPr lang="ru-RU" dirty="0" smtClean="0"/>
              <a:t>.​</a:t>
            </a:r>
            <a:r>
              <a:rPr lang="ru-RU" dirty="0" err="1" smtClean="0"/>
              <a:t>org</a:t>
            </a:r>
            <a:r>
              <a:rPr lang="ru-RU" dirty="0" smtClean="0"/>
              <a:t> (</a:t>
            </a:r>
            <a:r>
              <a:rPr lang="ru-RU" dirty="0" smtClean="0">
                <a:hlinkClick r:id="rId4"/>
              </a:rPr>
              <a:t>Источник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928670"/>
            <a:ext cx="5607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Для чего нужны нам басни?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1785926"/>
            <a:ext cx="2857520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Georgia" pitchFamily="18" charset="0"/>
              </a:rPr>
              <a:t>Басня -</a:t>
            </a:r>
            <a:endParaRPr lang="ru-RU" sz="4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4480" y="3000372"/>
            <a:ext cx="6572296" cy="228601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– это рассказ, чаще всего в стихотворной форме, который содержит в себе поучение, совет или мораль.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43438" y="5286388"/>
            <a:ext cx="3071834" cy="57150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42" y="5286388"/>
            <a:ext cx="2714644" cy="57150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794" y="1000108"/>
            <a:ext cx="5929354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142984"/>
            <a:ext cx="5739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Иван Андреевич Крылов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2049" name="Рисунок 1" descr="Памятник И. А. Крылову в Санкт-Петербурге"/>
          <p:cNvPicPr>
            <a:picLocks noChangeAspect="1" noChangeArrowheads="1"/>
          </p:cNvPicPr>
          <p:nvPr/>
        </p:nvPicPr>
        <p:blipFill>
          <a:blip r:embed="rId2"/>
          <a:srcRect l="26884"/>
          <a:stretch>
            <a:fillRect/>
          </a:stretch>
        </p:blipFill>
        <p:spPr bwMode="auto">
          <a:xfrm>
            <a:off x="3143240" y="2071678"/>
            <a:ext cx="291435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928794" y="5357826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Санкт-Петербург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5357826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Скульптор П. </a:t>
            </a:r>
            <a:r>
              <a:rPr lang="ru-RU" b="1" dirty="0" err="1" smtClean="0">
                <a:latin typeface="Georgia" pitchFamily="18" charset="0"/>
              </a:rPr>
              <a:t>Клодт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85918" y="1071546"/>
            <a:ext cx="6572296" cy="47149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" name="Рисунок 2" descr="Пьедестал памятника Крылов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3714777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929190" y="1571612"/>
            <a:ext cx="3357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Пьедестал памятника украшают фигурки героев басен Крылова. Многие выражения из басен дедушки Крылова стали крылатыми. Мы часто их произносим, даже не задумываясь, что эти слова впервые произнесли герои Крылова.</a:t>
            </a:r>
            <a:endParaRPr lang="ru-RU" sz="2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3.infourok.ru/uploads/ex/103b/00052cd2-f44e0c8d/img1.jpg"/>
          <p:cNvPicPr>
            <a:picLocks noChangeAspect="1" noChangeArrowheads="1"/>
          </p:cNvPicPr>
          <p:nvPr/>
        </p:nvPicPr>
        <p:blipFill>
          <a:blip r:embed="rId2"/>
          <a:srcRect l="4808" t="50000" r="67308" b="7692"/>
          <a:stretch>
            <a:fillRect/>
          </a:stretch>
        </p:blipFill>
        <p:spPr bwMode="auto">
          <a:xfrm>
            <a:off x="1446046" y="3286124"/>
            <a:ext cx="1757808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ttps://ds03.infourok.ru/uploads/ex/103b/00052cd2-f44e0c8d/img1.jpg"/>
          <p:cNvPicPr>
            <a:picLocks noChangeAspect="1" noChangeArrowheads="1"/>
          </p:cNvPicPr>
          <p:nvPr/>
        </p:nvPicPr>
        <p:blipFill>
          <a:blip r:embed="rId2"/>
          <a:srcRect l="65385" t="8974" r="6731" b="50000"/>
          <a:stretch>
            <a:fillRect/>
          </a:stretch>
        </p:blipFill>
        <p:spPr bwMode="auto">
          <a:xfrm>
            <a:off x="6429388" y="1428736"/>
            <a:ext cx="1618517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00298" y="285728"/>
            <a:ext cx="5214974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Басни И.А. Крылова</a:t>
            </a:r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43636" y="3357562"/>
            <a:ext cx="2500330" cy="57150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«Ворона и Лисица»</a:t>
            </a:r>
            <a:endParaRPr lang="ru-R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00760" y="5429264"/>
            <a:ext cx="2500330" cy="57150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«Мартышка и очки»</a:t>
            </a:r>
            <a:endParaRPr lang="ru-R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8992" y="2571744"/>
            <a:ext cx="2500330" cy="57150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«Свинья под дубом»</a:t>
            </a:r>
            <a:endParaRPr lang="ru-R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5572140"/>
            <a:ext cx="2786082" cy="57150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Georgia" pitchFamily="18" charset="0"/>
              </a:rPr>
              <a:t>«Лебедь, Щука и Рак»</a:t>
            </a:r>
            <a:endParaRPr lang="ru-R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9" name="Picture 2" descr="https://ds03.infourok.ru/uploads/ex/103b/00052cd2-f44e0c8d/img1.jpg"/>
          <p:cNvPicPr>
            <a:picLocks noChangeAspect="1" noChangeArrowheads="1"/>
          </p:cNvPicPr>
          <p:nvPr/>
        </p:nvPicPr>
        <p:blipFill>
          <a:blip r:embed="rId2"/>
          <a:srcRect l="46026" t="54958" r="27051" b="2735"/>
          <a:stretch>
            <a:fillRect/>
          </a:stretch>
        </p:blipFill>
        <p:spPr bwMode="auto">
          <a:xfrm>
            <a:off x="4214810" y="3714752"/>
            <a:ext cx="1636576" cy="1928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https://ds03.infourok.ru/uploads/ex/103b/00052cd2-f44e0c8d/img1.jpg"/>
          <p:cNvPicPr>
            <a:picLocks noChangeAspect="1" noChangeArrowheads="1"/>
          </p:cNvPicPr>
          <p:nvPr/>
        </p:nvPicPr>
        <p:blipFill>
          <a:blip r:embed="rId2"/>
          <a:srcRect l="3846" t="7693" r="60577" b="58974"/>
          <a:stretch>
            <a:fillRect/>
          </a:stretch>
        </p:blipFill>
        <p:spPr bwMode="auto">
          <a:xfrm>
            <a:off x="1071538" y="1357297"/>
            <a:ext cx="2247550" cy="15793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214422"/>
            <a:ext cx="6276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>«У сильного всегда бессильный виноват…»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7950" y="1571612"/>
            <a:ext cx="205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«Волк и Ягнёнок»)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857364"/>
            <a:ext cx="4352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>«Сильнее кошки зверя нет…»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2428868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«Мышь и Крыса»)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786058"/>
            <a:ext cx="4623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>«А Васька слушает, да ест….»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3357562"/>
            <a:ext cx="16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«Кот и повар»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786190"/>
            <a:ext cx="4435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>«Видит око, да зуб неймет…»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435769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«Лисица и виноград»)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20" y="4714884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>«Чтоб музыкантом быть, так надобно уменье…»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5214950"/>
            <a:ext cx="1208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«Квартет»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298" y="285728"/>
            <a:ext cx="4429156" cy="71438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714612" y="357166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Вспомним их и назовём басни,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из которых взяты эти строчки.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00298" y="285728"/>
            <a:ext cx="4429156" cy="71438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57290" y="1928802"/>
            <a:ext cx="6720109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Из кожи лезут вон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 – очень стараются.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А воз и ныне там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 – воз стоит на прежнем месте.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А возу все нет ходу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 – герои не сдвинули воз с места.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Поклажа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 – груз или багаж.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357166"/>
            <a:ext cx="3674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Словарная работа</a:t>
            </a:r>
            <a:endParaRPr lang="ru-RU" sz="28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00298" y="285728"/>
            <a:ext cx="4429156" cy="71438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9457" name="Рисунок 3" descr="Лебедь, Щука и Р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2467826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714612" y="428604"/>
            <a:ext cx="4120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Басня «Лебедь, Щука и Рак»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29058" y="1428736"/>
            <a:ext cx="550072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Когда в товарищах согласья нет,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На лад их дело не пойдет,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И выйдет из него не дело,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 только мука.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Однажды Лебедь, Рак да Щука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Везти с поклажей воз взялись,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И вместе трое все в него впряглись;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Из кожи лезут вон, а возу все нет ходу!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Поклажа бы для них казалась и легка: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Да Лебедь рвется в облака,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Рак пятится назад,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а Щука тянет в воду.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Кто виноват из них,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 кто прав,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 - судить не нам;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Helvetica" charset="-52"/>
              </a:rPr>
              <a:t>Да только воз и ныне там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Лебедь, Щука и Рак роли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571480"/>
            <a:ext cx="7620053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565</Words>
  <PresentationFormat>Экран (4:3)</PresentationFormat>
  <Paragraphs>105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общеобразовательное учреждение «Средняя школа №7»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Прочитаем отрывок из басни и найдём слова,  которые помогают увидеть образ каждого героя</vt:lpstr>
      <vt:lpstr>Домашнее задание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школа №7»</dc:title>
  <dc:creator>пользователь</dc:creator>
  <cp:lastModifiedBy>пользователь</cp:lastModifiedBy>
  <cp:revision>19</cp:revision>
  <dcterms:created xsi:type="dcterms:W3CDTF">2017-03-10T03:29:52Z</dcterms:created>
  <dcterms:modified xsi:type="dcterms:W3CDTF">2017-05-09T03:24:47Z</dcterms:modified>
</cp:coreProperties>
</file>