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1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5BC3D-AF67-4713-A914-3A90C721E53E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1CFF-A553-4EE8-BCBE-197A25BB06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38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1CFF-A553-4EE8-BCBE-197A25BB06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98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0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328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9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6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92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49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2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253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84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4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28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464B-1B17-4CD7-8BB7-535E0A51B5F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EA538-AF2A-4E77-B95D-B64DD298BE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1379.7rzf0hi9sZrOys8EVDHfXhkfeApM-x2e2_9k1zLRCFYh1RaRdVNjKN4ChoxA4ynkwxjF3CLXuRl8zzpCwbb_uzjbgG7EzZx0QyiHyloXKPjFjGViJ30t_cB9x4ZYTJFGjZBNV8KXmmlfFuZxl4Zqnw.dbb51578e3b3aacc9ca9678a3a8a83e0ba28495b&amp;uuid=&amp;state=tid_Wvm4RM28ca_MiO4Ne9osTPtpHS9wicjEF5X7fRziVPIHCd9FyQ,,&amp;data=UlNrNmk5WktYejR0eWJFYk1LdmtxbUhSNHRHMnY2ZUFpUkdMenV0LVJRR09qdjl3amR0S3NDTThJTm1GV19LS0VuLWNsdTF3WTV6UFpNWmJRdkotcW9TRWJGZ1pSZ3E3RXI3WElndXlUTGcs&amp;sign=3a7ac873bf7da8b551e53ff48187471d&amp;keyno=0&amp;b64e=2&amp;l10n=ru" TargetMode="External"/><Relationship Id="rId3" Type="http://schemas.openxmlformats.org/officeDocument/2006/relationships/hyperlink" Target="http://yandex.ru/clck/jsredir?from=yandex.ru;images/search;images;;&amp;text=&amp;etext=1379.1iMrNI49hWMhdP6wxwoKTLjynJsSxENCwzmdRRfrnfVODYg3K3h-YjRVYx2qsksjaFP6MLjOvMMDhYfZR1WvGw.0879c9c2a7ea46d184b21b5b32fae00e68f55a87&amp;uuid=&amp;state=tid_Wvm4RM28ca_MiO4Ne9osTPtpHS9wicjEF5X7fRziVPIHCd9FyQ,,&amp;data=UlNrNmk5WktYejR0eWJFYk1LdmtxdGMtcmhaZXl2LXBxakJ4TkdGNk9HVS1XU3h2RUJvalJzWXJ0N01MXy1mQzN1YmVYLVQzVEdTeXFqTG5kNjIxMHFqMXphZGhkMkN4Q2gxR2RnSno1QmZZUWpWYWtpejd2SlYzUU1HUHMyZUI,&amp;sign=26bb886311ffea61e22c730f5577299d&amp;keyno=0&amp;b64e=2&amp;l10n=ru" TargetMode="External"/><Relationship Id="rId7" Type="http://schemas.openxmlformats.org/officeDocument/2006/relationships/hyperlink" Target="http://yandex.ru/clck/jsredir?from=yandex.ru;images/search;images;;&amp;text=&amp;etext=1379.LvNw2blOPn6BSVTRuEGpZJqNUvTbot4Qmv6m0pMEU_Lj1iVvex1DTk9Myinvh0wjioXrtweyTj7bYBMNiEJnIkBHeBciT56N29ZLHAioFurJW6Q3XYXMTgVB3FzeX4ld.9ec74f7e0411bc222811b1f2c4e38644e6455c11&amp;uuid=&amp;state=tid_Wvm4RM28ca_MiO4Ne9osTPtpHS9wicjEF5X7fRziVPIHCd9FyQ,,&amp;data=UlNrNmk5WktYejR0eWJFYk1LdmtxcjRQeFo0cHpHSEtSR29oWkNaZ1k4dUpYY2ZycURaTzVRS3NsRzZoRnVzWS14X2h0N3ZKdF9oeVYxWnJGYVJITnI0bFFzVTRzZ19tYW1oQ2VIM3pnNWN1NzQzRjRKZThJbm5fQnhXU2duYkU1UTF5ZXRzM25zbkI0elViVTRIY2g4SmI5YTNxc3NDUVJ1YUZiTFF0aHNrLA,,&amp;sign=818f67487db8d0e56ac7a35064ebeea2&amp;keyno=0&amp;b64e=2&amp;l10n=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andex.ru/clck/jsredir?from=yandex.ru;images/search;images;;&amp;text=&amp;etext=1379.j4u3rCcUz7rZ4QgMpuI6K8Idudjq9vPkLZmO1VwHOHpcbV8GdBvKV_mn5Uxcj1Dzig2nNJSoRIasn8EnopW2YWcFbEHOxmE8U0gAnq-v4nI.f3aef7b69a3264114fe696dfda01ab7091743c78&amp;uuid=&amp;state=tid_Wvm4RM28ca_MiO4Ne9osTPtpHS9wicjEF5X7fRziVPIHCd9FyQ,,&amp;data=UlNrNmk5WktYejR0eWJFYk1LdmtxZ2pNc0JHbWdZamEyQWxpYVNyMGlLY25xT1lRcWZFSGd3OWJCSms0ZlI5VjNEMXpmZk9oT2dXVDRTbXU5bFVCU2pPSHQ1eVFfZkkweUFFYzJfcDJGVERVamhTWUlqSjNFU1FtU2g2OFNFT1NxYzh0NzdtY3RsMExZMmdoOTEwZk55cTJSTlRrY1FZWGtvNGN1R21NaTN6ZWUyTlpab2hYencsLA,,&amp;sign=37a89dbd7daec4935c3f541e2b6744fc&amp;keyno=0&amp;b64e=2&amp;l10n=ru" TargetMode="External"/><Relationship Id="rId5" Type="http://schemas.openxmlformats.org/officeDocument/2006/relationships/hyperlink" Target="http://yandex.ru/clck/jsredir?from=yandex.ru;images/search;images;;&amp;text=&amp;etext=1379.H2EcAZ-Ua2p0vbLY91eiMJmTUij7ePxWed3ZB6U6V0Xr9ItaF1p9lcMUvfPZrm8v.e68669ae7bbbbc2dc1ca661157bc4dbdcbb2c7e1&amp;uuid=&amp;state=tid_Wvm4RM28ca_MiO4Ne9osTPtpHS9wicjEF5X7fRziVPIHCd9FyQ,,&amp;data=UlNrNmk5WktYejR0eWJFYk1LdmtxcUlSU3BSbUxzLWctV241V1BnRGdzeHZTUkZjbFA0UzlNRmFEd2hlRmVMdmRJUi1SSTk5bzlLWkVlMXRXY2FxcUQ3WXdubHZyUm5SNnhNNTZSb0FuXzhjWWpJamFvTTFvQSws&amp;sign=76d1c27896d45af71fad2286a0ea6de4&amp;keyno=0&amp;b64e=2&amp;l10n=ru" TargetMode="External"/><Relationship Id="rId10" Type="http://schemas.openxmlformats.org/officeDocument/2006/relationships/hyperlink" Target="http://yandex.ru/clck/jsredir?from=yandex.ru;images/search;images;;&amp;text=&amp;etext=1379.fuFH-QLqJH_CNnme6AxOWNbk5NYUiME8Jytj6Qg_TZd3niFYTJiYn8HxbsqRsWTh8C8BSEUonwZE6FjWzkGHNe3Hxh2AHTbSdf-2lqr5_NuveQqTE-dEqengUcFL39yN.73e7b7ff5b82000712eecc1487b35d799b911df0&amp;uuid=&amp;state=tid_Wvm4RM28ca_MiO4Ne9osTPtpHS9wicjEF5X7fRziVPIHCd9FyQ,,&amp;data=UlNrNmk5WktYejR0eWJFYk1LdmtxdEtKRjd1X1RkSlJIMloydDNkU3R0RzBMaHQxdEpORjZ1TXpRMERXSXJxN1BMcjMzMG9abEFDbHVuc240blozRGhhekRrd1VWMHFJN0RzM09YNThOUDRkUEJsWlAtdkZERGpaQTY3T0FaSFpKZkg1YW41V2ZyVSw,&amp;sign=622babde1c3d785a7c20079969f3efa6&amp;keyno=0&amp;b64e=2&amp;l10n=ru" TargetMode="External"/><Relationship Id="rId4" Type="http://schemas.openxmlformats.org/officeDocument/2006/relationships/hyperlink" Target="http://yandex.ru/clck/jsredir?from=yandex.ru;images/search;images;;&amp;text=&amp;etext=1379.aruj33sL7XfUzA62PDtPi4FdpX1ghh41xjpZHO9VCpoz_gISsn16NAxKMA8kU9US.ec18a06ef4acbc386e8a42558dd000c67cfeb62e&amp;uuid=&amp;state=tid_Wvm4RM28ca_MiO4Ne9osTPtpHS9wicjEF5X7fRziVPIHCd9FyQ,,&amp;data=UlNrNmk5WktYejY4cHFySjRXSWhXQTdxeUxsQjJ2TllxOEFuak1EdlM5TDVGMFhXOXdkd01XUzhldUQzLTF0ZWxsbTdWZFpUNTBpRDVuZGktUkpjeURGSXlHVjc4Sjg1d05QdXloTXJTaUFhNWx2c1ZMV1hQYkNKUjRkaHpVV3Q,&amp;sign=a98780920edbe969874812d77ad8a6d8&amp;keyno=0&amp;b64e=2&amp;l10n=ru" TargetMode="External"/><Relationship Id="rId9" Type="http://schemas.openxmlformats.org/officeDocument/2006/relationships/hyperlink" Target="http://yandex.ru/clck/jsredir?from=yandex.ru;images/search;images;;&amp;text=&amp;etext=1379.AWHSsj_laPGv-RWoUqQJo2vT99ozKSUldSOwbJY3vE87-U9T7o0erl0aG7KE13YNHOOQiPSwyzlN_CXSeFmam_j3Dn4biw6TxLF1MDU6iB9VWE8ueA8P54deb2qzqwmV.3446fdb66bfd887e61564fb725bd6c568b33d863&amp;uuid=&amp;state=tid_Wvm4RM28ca_MiO4Ne9osTPtpHS9wicjEF5X7fRziVPIHCd9FyQ,,&amp;data=UlNrNmk5WktYejR0eWJFYk1LdmtxcGctLVNRbXZhWkkzcVhKalVjMjRLLWQwNUxNRjRmakdGZ193a3hLT3gzcGJBT05qRWRKM2RUNnNIZ2ZaSEhLUkVPR3MzRGd3dGtuU2R6WXh3dmpleUJDRjk0WDBmM0ZCR2tuQWl0MlVILU4,&amp;sign=e4f150ddf213eaf63f4f342e9d800a26&amp;keyno=0&amp;b64e=2&amp;l10n=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фон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0828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2474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ОБЩЕОБРЗОВАТЕЛЬНОЕ УЧРЕЖДЕНИЕ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ЦЕНТР РАЗВИТИЯ РЕБЁНКА – ДЕТСКИЙ САД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г. ПОКАЧИ</a:t>
            </a:r>
            <a:endParaRPr lang="ru-RU" sz="1400" b="1" dirty="0"/>
          </a:p>
        </p:txBody>
      </p:sp>
      <p:pic>
        <p:nvPicPr>
          <p:cNvPr id="1029" name="Picture 5" descr="C:\Users\Таня\Desktop\фон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1993"/>
            <a:ext cx="9108287" cy="59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12775"/>
            <a:ext cx="7448872" cy="5327485"/>
          </a:xfrm>
        </p:spPr>
        <p:txBody>
          <a:bodyPr>
            <a:normAutofit fontScale="55000" lnSpcReduction="20000"/>
          </a:bodyPr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ru-RU" sz="3500" b="1" dirty="0" smtClean="0">
              <a:solidFill>
                <a:schemeClr val="tx1"/>
              </a:solidFill>
            </a:endParaRPr>
          </a:p>
          <a:p>
            <a:pPr algn="l"/>
            <a:endParaRPr lang="ru-RU" sz="3500" b="1" dirty="0" smtClean="0">
              <a:solidFill>
                <a:schemeClr val="tx1"/>
              </a:solidFill>
            </a:endParaRPr>
          </a:p>
          <a:p>
            <a:pPr algn="l"/>
            <a:r>
              <a:rPr lang="ru-RU" sz="3500" b="1" dirty="0" smtClean="0">
                <a:solidFill>
                  <a:schemeClr val="tx1"/>
                </a:solidFill>
              </a:rPr>
              <a:t>                      </a:t>
            </a:r>
          </a:p>
          <a:p>
            <a:pPr algn="l"/>
            <a:r>
              <a:rPr lang="ru-RU" sz="3500" b="1" dirty="0">
                <a:solidFill>
                  <a:schemeClr val="tx1"/>
                </a:solidFill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</a:rPr>
              <a:t>                                  </a:t>
            </a:r>
            <a:r>
              <a:rPr lang="ru-RU" sz="3600" b="1" dirty="0" smtClean="0">
                <a:solidFill>
                  <a:srgbClr val="C00000"/>
                </a:solidFill>
              </a:rPr>
              <a:t>«Путешествие колобка </a:t>
            </a:r>
            <a:endParaRPr lang="ru-RU" sz="3600" b="1" dirty="0">
              <a:solidFill>
                <a:srgbClr val="C00000"/>
              </a:solidFill>
            </a:endParaRPr>
          </a:p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           в</a:t>
            </a:r>
          </a:p>
          <a:p>
            <a:pPr algn="l"/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   зимний лес»</a:t>
            </a:r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 smtClean="0">
              <a:solidFill>
                <a:srgbClr val="C00000"/>
              </a:solidFill>
            </a:endParaRPr>
          </a:p>
          <a:p>
            <a:pPr algn="r"/>
            <a:endParaRPr lang="ru-RU" sz="1400" b="1" dirty="0">
              <a:solidFill>
                <a:srgbClr val="C00000"/>
              </a:solidFill>
            </a:endParaRP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Составил:</a:t>
            </a:r>
          </a:p>
          <a:p>
            <a:pPr algn="r"/>
            <a:r>
              <a:rPr lang="ru-RU" sz="1400" b="1" dirty="0">
                <a:solidFill>
                  <a:schemeClr val="tx1"/>
                </a:solidFill>
              </a:rPr>
              <a:t>в</a:t>
            </a:r>
            <a:r>
              <a:rPr lang="ru-RU" sz="1400" b="1" dirty="0" smtClean="0">
                <a:solidFill>
                  <a:schemeClr val="tx1"/>
                </a:solidFill>
              </a:rPr>
              <a:t>оспитатель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Седых 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</a:rPr>
              <a:t>Татьяна Павловна</a:t>
            </a: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  <a:p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Таня\Desktop\колобок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1433736" cy="1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0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64669"/>
            <a:ext cx="9144000" cy="702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326" y="3806969"/>
            <a:ext cx="19812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78547" y="5221431"/>
            <a:ext cx="14319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2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9501E-6 L -0.7698 0.04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90" y="2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ня\Desktop\фон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790" y="14745"/>
            <a:ext cx="925252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ru-RU" b="1" dirty="0"/>
              <a:t>Информационные ресурсы: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539552" y="1340769"/>
            <a:ext cx="8229600" cy="41044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b="1" dirty="0" smtClean="0">
              <a:hlinkClick r:id="rId3"/>
            </a:endParaRPr>
          </a:p>
          <a:p>
            <a:pPr marL="0" indent="0" algn="ctr">
              <a:buNone/>
            </a:pPr>
            <a:r>
              <a:rPr lang="en-US" sz="1800" dirty="0" smtClean="0">
                <a:hlinkClick r:id="rId3"/>
              </a:rPr>
              <a:t>picstons.ru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>
                <a:hlinkClick r:id="rId4"/>
              </a:rPr>
              <a:t>wallperz.com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>
                <a:hlinkClick r:id="rId5"/>
              </a:rPr>
              <a:t>rinvik.ru</a:t>
            </a:r>
            <a:endParaRPr lang="ru-RU" sz="1800" dirty="0" smtClean="0"/>
          </a:p>
          <a:p>
            <a:pPr marL="0" indent="0" algn="ctr">
              <a:buNone/>
            </a:pPr>
            <a:r>
              <a:rPr lang="ru-RU" sz="1800" dirty="0" smtClean="0">
                <a:hlinkClick r:id="rId6"/>
              </a:rPr>
              <a:t>playcast.ru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>
                <a:hlinkClick r:id="rId7"/>
              </a:rPr>
              <a:t>solarishotelsresort.com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smtClean="0">
                <a:hlinkClick r:id="rId8"/>
              </a:rPr>
              <a:t>d-vostok.ru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800" dirty="0" err="1" smtClean="0">
                <a:hlinkClick r:id="rId9"/>
              </a:rPr>
              <a:t>darkos.club</a:t>
            </a:r>
            <a:endParaRPr lang="ru-RU" sz="1800" dirty="0" smtClean="0"/>
          </a:p>
          <a:p>
            <a:pPr marL="0" indent="0" algn="ctr">
              <a:buNone/>
            </a:pPr>
            <a:r>
              <a:rPr lang="en-US" sz="1600" dirty="0">
                <a:hlinkClick r:id="rId10"/>
              </a:rPr>
              <a:t>kalejdoskopphotoshopa.ru</a:t>
            </a: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 smtClean="0"/>
          </a:p>
          <a:p>
            <a:pPr fontAlgn="t"/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/>
            </a:r>
            <a:br>
              <a:rPr lang="ru-RU" sz="1800" dirty="0"/>
            </a:b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 algn="ctr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63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аня\Desktop\фон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790" y="14745"/>
            <a:ext cx="925252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Аннотация: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      Данная презентация предназначена для детей  старшего дошкольного возраста (4 – 5 лет). Может использоваться в НОД и нерегламентированное время. Воспитанники совершат путешествие со сказочным героем в зимний лес, где узнают о жизни зверей в зимнее время года.  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9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Таня\Desktop\фон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9128"/>
            <a:ext cx="9252520" cy="684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Цель: </a:t>
            </a:r>
            <a:r>
              <a:rPr lang="ru-RU" sz="2400" dirty="0" smtClean="0"/>
              <a:t>формировать знания воспитанников о жизни зверей в зимний период времени.</a:t>
            </a:r>
          </a:p>
          <a:p>
            <a:pPr marL="0" indent="0">
              <a:buNone/>
            </a:pPr>
            <a:r>
              <a:rPr lang="ru-RU" sz="2400" u="sng" dirty="0" smtClean="0"/>
              <a:t>Задачи:</a:t>
            </a:r>
          </a:p>
          <a:p>
            <a:pPr marL="0" indent="0">
              <a:buNone/>
            </a:pPr>
            <a:r>
              <a:rPr lang="ru-RU" sz="2400" u="sng" dirty="0" smtClean="0"/>
              <a:t>Обучающие:</a:t>
            </a:r>
          </a:p>
          <a:p>
            <a:pPr marL="0" indent="0">
              <a:buNone/>
            </a:pPr>
            <a:r>
              <a:rPr lang="ru-RU" sz="2400" dirty="0" smtClean="0"/>
              <a:t>*продолжать учить использовать глаголы, прилагательные, согласовывать их с существительными в роде, числе и падеже.</a:t>
            </a:r>
          </a:p>
          <a:p>
            <a:pPr marL="0" indent="0">
              <a:buNone/>
            </a:pPr>
            <a:r>
              <a:rPr lang="ru-RU" sz="2400" u="sng" dirty="0" smtClean="0"/>
              <a:t>Развивающие:</a:t>
            </a:r>
          </a:p>
          <a:p>
            <a:pPr marL="0" indent="0">
              <a:buNone/>
            </a:pPr>
            <a:r>
              <a:rPr lang="ru-RU" sz="2400" dirty="0" smtClean="0"/>
              <a:t>*развивать связную речь;</a:t>
            </a:r>
          </a:p>
          <a:p>
            <a:pPr marL="0" indent="0">
              <a:buNone/>
            </a:pPr>
            <a:r>
              <a:rPr lang="ru-RU" sz="2400" dirty="0"/>
              <a:t>*</a:t>
            </a:r>
            <a:r>
              <a:rPr lang="ru-RU" sz="2400" dirty="0" smtClean="0"/>
              <a:t>закреплять знания о диких животных.</a:t>
            </a:r>
          </a:p>
          <a:p>
            <a:pPr marL="0" indent="0">
              <a:buNone/>
            </a:pPr>
            <a:r>
              <a:rPr lang="ru-RU" sz="2400" u="sng" dirty="0" smtClean="0"/>
              <a:t>Воспитательные:</a:t>
            </a:r>
          </a:p>
          <a:p>
            <a:pPr marL="0" indent="0">
              <a:buNone/>
            </a:pPr>
            <a:r>
              <a:rPr lang="ru-RU" sz="2400" dirty="0" smtClean="0"/>
              <a:t>*воспитывать умение слушать речь взрослого и детей.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76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Таня\Desktop\дом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3" y="5304845"/>
            <a:ext cx="14319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3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6996" y="3879433"/>
            <a:ext cx="1217800" cy="122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0863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366E-6 L 0.12969 -2.2366E-6 C 0.18802 -2.2366E-6 0.2599 0.06816 0.2599 0.12385 L 0.2599 0.2479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71"/>
            <a:ext cx="9143999" cy="6858000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56" l="0" r="982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834" y="2348880"/>
            <a:ext cx="14319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46" b="98473" l="9951" r="898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3760713"/>
            <a:ext cx="1670987" cy="20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1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5938 C -0.00903 -0.07486 -0.02083 -0.09196 -0.02812 -0.09797 C -0.03611 -0.10444 -0.04236 -0.10536 -0.04878 -0.10513 C -0.05503 -0.10605 -0.05694 -0.09912 -0.0592 -0.09127 C -0.06146 -0.08341 -0.0625 -0.0744 -0.05955 -0.05638 C -0.05746 -0.03997 -0.05034 -0.01571 -0.04219 0.0097 C -0.0342 0.03327 -0.0243 0.061 -0.01319 0.0878 C -0.00208 0.11506 0.00938 0.14094 0.02049 0.16497 C 0.03281 0.19131 0.04531 0.21395 0.05677 0.23151 C 0.06823 0.24954 0.079 0.26479 0.08629 0.27079 C 0.09514 0.27911 0.10156 0.27911 0.10538 0.27634 C 0.11007 0.27541 0.11354 0.26964 0.11285 0.25601 C 0.11216 0.24261 0.10573 0.22019 0.09549 0.19224 C 0.08472 0.16451 0.07188 0.13979 0.06181 0.12431 C 0.05243 0.1109 0.04393 0.10259 0.03802 0.10351 C 0.03386 0.10744 0.03073 0.11321 0.03229 0.12662 C 0.03316 0.14094 0.03177 0.13909 0.04653 0.18646 C 0.05868 0.22967 0.07761 0.26825 0.08785 0.29344 C 0.09844 0.31724 0.10851 0.33572 0.12049 0.35975 C 0.13438 0.38424 0.1467 0.40342 0.15677 0.41774 C 0.1658 0.43022 0.17222 0.43369 0.18143 0.43808 C 0.19028 0.44108 0.19288 0.43785 0.19722 0.4353 C 0.20139 0.43184 0.20573 0.42883 0.20955 0.42491 " pathEditMode="relative" rAng="3585001" ptsTypes="fffffffffffffffffffffff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230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Users\Таня\Desktop\лес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80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78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123272" y="3541186"/>
            <a:ext cx="135612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Таня\Desktop\заяц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2972995"/>
            <a:ext cx="2841071" cy="355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99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Таня\Desktop\лес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ня\Desktop\вол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3667904"/>
            <a:ext cx="3154660" cy="31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4734272"/>
            <a:ext cx="1827931" cy="18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9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8.31793E-7 L -0.34775 0.012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1" y="31708"/>
            <a:ext cx="9132839" cy="6826291"/>
          </a:xfrm>
        </p:spPr>
      </p:pic>
      <p:pic>
        <p:nvPicPr>
          <p:cNvPr id="7170" name="Picture 2" descr="C:\Users\Таня\Desktop\лиса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813858"/>
            <a:ext cx="19812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399" y="3585374"/>
            <a:ext cx="14319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8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08 5.1756E-7 L -0.05608 0.11322 C -0.05608 0.16428 0.05642 0.22828 0.14861 0.22828 L 0.35434 0.2282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1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Непосредственно образовательная деятельность по речевому развитию</Template>
  <TotalTime>150</TotalTime>
  <Words>139</Words>
  <Application>Microsoft Office PowerPoint</Application>
  <PresentationFormat>Экран (4:3)</PresentationFormat>
  <Paragraphs>56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МУНИЦИПАЛЬНОЕ АВТОНОМНОЕ ОБЩЕОБРЗОВАТЕЛЬНОЕ УЧРЕЖДЕНИЕ  ЦЕНТР РАЗВИТИЯ РЕБЁНКА – ДЕТСКИЙ САД г. ПОКАЧИ</vt:lpstr>
      <vt:lpstr>Аннотация: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Информационные ресурсы: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SD</cp:lastModifiedBy>
  <cp:revision>17</cp:revision>
  <dcterms:created xsi:type="dcterms:W3CDTF">2015-11-29T04:06:13Z</dcterms:created>
  <dcterms:modified xsi:type="dcterms:W3CDTF">2017-04-15T15:55:08Z</dcterms:modified>
</cp:coreProperties>
</file>