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67" r:id="rId4"/>
    <p:sldId id="268" r:id="rId5"/>
    <p:sldId id="266" r:id="rId6"/>
    <p:sldId id="265" r:id="rId7"/>
    <p:sldId id="264" r:id="rId8"/>
    <p:sldId id="263" r:id="rId9"/>
    <p:sldId id="262" r:id="rId10"/>
    <p:sldId id="270" r:id="rId11"/>
    <p:sldId id="261" r:id="rId12"/>
    <p:sldId id="260" r:id="rId13"/>
    <p:sldId id="259" r:id="rId14"/>
    <p:sldId id="272" r:id="rId15"/>
    <p:sldId id="271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94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3203F-4C1E-4B98-ACBC-62F5E593B76F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371" name="Rectangle 59"/>
          <p:cNvSpPr>
            <a:spLocks noChangeArrowheads="1"/>
          </p:cNvSpPr>
          <p:nvPr userDrawn="1"/>
        </p:nvSpPr>
        <p:spPr bwMode="auto">
          <a:xfrm>
            <a:off x="0" y="6673334"/>
            <a:ext cx="1090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Calibri" pitchFamily="34" charset="0"/>
                <a:cs typeface="Rod" pitchFamily="49" charset="-79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cs typeface="Rod" pitchFamily="49" charset="-79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___Microsoft_Office_PowerPoint2.pptx"/><Relationship Id="rId4" Type="http://schemas.openxmlformats.org/officeDocument/2006/relationships/package" Target="../embeddings/____________Microsoft_Office_PowerPoint1.ppt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04.jpg"/>
          <p:cNvPicPr>
            <a:picLocks noChangeAspect="1"/>
          </p:cNvPicPr>
          <p:nvPr/>
        </p:nvPicPr>
        <p:blipFill>
          <a:blip r:embed="rId2"/>
          <a:srcRect l="11963"/>
          <a:stretch>
            <a:fillRect/>
          </a:stretch>
        </p:blipFill>
        <p:spPr>
          <a:xfrm rot="5400000">
            <a:off x="642902" y="428612"/>
            <a:ext cx="6000792" cy="642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00100" y="785794"/>
            <a:ext cx="7573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dirty="0" smtClean="0">
              <a:solidFill>
                <a:schemeClr val="tx2">
                  <a:lumMod val="60000"/>
                  <a:lumOff val="40000"/>
                </a:schemeClr>
              </a:solidFill>
              <a:latin typeface="Century Schoolbook" pitchFamily="18" charset="0"/>
            </a:endParaRPr>
          </a:p>
          <a:p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         </a:t>
            </a:r>
          </a:p>
          <a:p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   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72198" y="4071942"/>
            <a:ext cx="2584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аз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аботала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воспитатель:</a:t>
            </a:r>
          </a:p>
          <a:p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Плетуханова</a:t>
            </a:r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Наталья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Викто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овна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0624575" flipV="1">
            <a:off x="3287847" y="6189694"/>
            <a:ext cx="195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14479" y="357166"/>
            <a:ext cx="757242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chemeClr val="tx2">
                    <a:lumMod val="50000"/>
                  </a:schemeClr>
                </a:solidFill>
              </a:rPr>
              <a:t> Педагогический проект в </a:t>
            </a:r>
          </a:p>
          <a:p>
            <a:pPr algn="ctr"/>
            <a:r>
              <a:rPr lang="ru-RU" sz="4000" i="1" dirty="0" smtClean="0">
                <a:solidFill>
                  <a:schemeClr val="tx2">
                    <a:lumMod val="50000"/>
                  </a:schemeClr>
                </a:solidFill>
              </a:rPr>
              <a:t>         средней группе</a:t>
            </a:r>
          </a:p>
          <a:p>
            <a:pPr algn="ctr"/>
            <a:r>
              <a:rPr lang="ru-RU" sz="4000" i="1" dirty="0" smtClean="0">
                <a:solidFill>
                  <a:schemeClr val="tx2">
                    <a:lumMod val="50000"/>
                  </a:schemeClr>
                </a:solidFill>
              </a:rPr>
              <a:t>Тема:</a:t>
            </a:r>
            <a:r>
              <a:rPr lang="ru-RU" sz="4800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4000" i="1" dirty="0" smtClean="0">
                <a:solidFill>
                  <a:srgbClr val="FF0000"/>
                </a:solidFill>
                <a:latin typeface="Book Antiqua" pitchFamily="18" charset="0"/>
              </a:rPr>
              <a:t>«Знакомство с декоративно-прикладной</a:t>
            </a:r>
          </a:p>
          <a:p>
            <a:pPr algn="ctr"/>
            <a:r>
              <a:rPr lang="ru-RU" sz="4000" i="1" dirty="0" smtClean="0">
                <a:solidFill>
                  <a:srgbClr val="FF0000"/>
                </a:solidFill>
                <a:latin typeface="Book Antiqua" pitchFamily="18" charset="0"/>
              </a:rPr>
              <a:t>росписью « Сказочная гжель»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8992" y="6215082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Декабь</a:t>
            </a:r>
            <a:r>
              <a:rPr lang="ru-RU" dirty="0" smtClean="0"/>
              <a:t> 2016г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281.JPG"/>
          <p:cNvPicPr>
            <a:picLocks noChangeAspect="1"/>
          </p:cNvPicPr>
          <p:nvPr/>
        </p:nvPicPr>
        <p:blipFill>
          <a:blip r:embed="rId3" cstate="print"/>
          <a:srcRect l="9782" t="5589" r="17551" b="8700"/>
          <a:stretch>
            <a:fillRect/>
          </a:stretch>
        </p:blipFill>
        <p:spPr>
          <a:xfrm>
            <a:off x="1357290" y="3786190"/>
            <a:ext cx="3240000" cy="2866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7158" y="285728"/>
          <a:ext cx="4320000" cy="3239248"/>
        </p:xfrm>
        <a:graphic>
          <a:graphicData uri="http://schemas.openxmlformats.org/presentationml/2006/ole">
            <p:oleObj spid="_x0000_s1026" name="Презентация" r:id="rId4" imgW="4568900" imgH="3425883" progId="PowerPoint.Show.12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500562" y="3071810"/>
          <a:ext cx="4356000" cy="3266242"/>
        </p:xfrm>
        <a:graphic>
          <a:graphicData uri="http://schemas.openxmlformats.org/presentationml/2006/ole">
            <p:oleObj spid="_x0000_s1027" name="Презентация" r:id="rId5" imgW="4568900" imgH="3425883" progId="PowerPoint.Show.12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14876" y="2285992"/>
            <a:ext cx="5446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        Создание  альбома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          «Небесная гжель»</a:t>
            </a:r>
            <a:endParaRPr lang="ru-RU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28" y="857232"/>
            <a:ext cx="36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Презентация «Изделия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Гжельских мастеров»</a:t>
            </a:r>
            <a:endParaRPr lang="ru-RU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1" y="3500438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Создание «Волшебного сундучка»</a:t>
            </a:r>
            <a:endParaRPr lang="ru-RU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050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900000">
            <a:off x="516758" y="1155224"/>
            <a:ext cx="3780000" cy="28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1050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40000">
            <a:off x="4856051" y="1125530"/>
            <a:ext cx="3744000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050196.JPG"/>
          <p:cNvPicPr>
            <a:picLocks noChangeAspect="1"/>
          </p:cNvPicPr>
          <p:nvPr/>
        </p:nvPicPr>
        <p:blipFill>
          <a:blip r:embed="rId4" cstate="print"/>
          <a:srcRect l="13753" t="31436" r="20428" b="453"/>
          <a:stretch>
            <a:fillRect/>
          </a:stretch>
        </p:blipFill>
        <p:spPr>
          <a:xfrm>
            <a:off x="2857488" y="3714752"/>
            <a:ext cx="3564000" cy="2766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900000">
            <a:off x="244859" y="1574419"/>
            <a:ext cx="3060000" cy="229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1050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60000">
            <a:off x="5511105" y="1524691"/>
            <a:ext cx="3096000" cy="232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0502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785794"/>
            <a:ext cx="2988000" cy="224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50220.JPG"/>
          <p:cNvPicPr>
            <a:picLocks noChangeAspect="1"/>
          </p:cNvPicPr>
          <p:nvPr/>
        </p:nvPicPr>
        <p:blipFill>
          <a:blip r:embed="rId5" cstate="print"/>
          <a:srcRect l="23312" t="15574" r="11129" b="9100"/>
          <a:stretch>
            <a:fillRect/>
          </a:stretch>
        </p:blipFill>
        <p:spPr>
          <a:xfrm>
            <a:off x="2857488" y="3429000"/>
            <a:ext cx="3348562" cy="2885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50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785794"/>
            <a:ext cx="3312000" cy="24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1050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0000">
            <a:off x="5546259" y="2123136"/>
            <a:ext cx="3276000" cy="245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P1050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720000">
            <a:off x="364882" y="2103087"/>
            <a:ext cx="3312000" cy="24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050226.JPG"/>
          <p:cNvPicPr>
            <a:picLocks noChangeAspect="1"/>
          </p:cNvPicPr>
          <p:nvPr/>
        </p:nvPicPr>
        <p:blipFill>
          <a:blip r:embed="rId5" cstate="print"/>
          <a:srcRect l="3364" t="15695" r="781" b="8068"/>
          <a:stretch>
            <a:fillRect/>
          </a:stretch>
        </p:blipFill>
        <p:spPr>
          <a:xfrm>
            <a:off x="2571736" y="3786190"/>
            <a:ext cx="407196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1050254.JPG"/>
          <p:cNvPicPr>
            <a:picLocks noChangeAspect="1"/>
          </p:cNvPicPr>
          <p:nvPr/>
        </p:nvPicPr>
        <p:blipFill>
          <a:blip r:embed="rId2" cstate="print"/>
          <a:srcRect l="2420" b="9654"/>
          <a:stretch>
            <a:fillRect/>
          </a:stretch>
        </p:blipFill>
        <p:spPr>
          <a:xfrm>
            <a:off x="3000364" y="571480"/>
            <a:ext cx="3024000" cy="209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1050270.JPG"/>
          <p:cNvPicPr>
            <a:picLocks noChangeAspect="1"/>
          </p:cNvPicPr>
          <p:nvPr/>
        </p:nvPicPr>
        <p:blipFill>
          <a:blip r:embed="rId3" cstate="print"/>
          <a:srcRect t="6376" r="16321"/>
          <a:stretch>
            <a:fillRect/>
          </a:stretch>
        </p:blipFill>
        <p:spPr>
          <a:xfrm rot="600000">
            <a:off x="6086732" y="1122715"/>
            <a:ext cx="2412000" cy="202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1050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600000">
            <a:off x="500034" y="1214422"/>
            <a:ext cx="2520000" cy="189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10502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600000">
            <a:off x="642910" y="3571876"/>
            <a:ext cx="2808000" cy="210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1050253.JPG"/>
          <p:cNvPicPr>
            <a:picLocks noChangeAspect="1"/>
          </p:cNvPicPr>
          <p:nvPr/>
        </p:nvPicPr>
        <p:blipFill>
          <a:blip r:embed="rId6" cstate="print"/>
          <a:srcRect l="25441" r="5869" b="8413"/>
          <a:stretch>
            <a:fillRect/>
          </a:stretch>
        </p:blipFill>
        <p:spPr>
          <a:xfrm>
            <a:off x="3428992" y="2928934"/>
            <a:ext cx="2232000" cy="22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P1050250.JPG"/>
          <p:cNvPicPr>
            <a:picLocks noChangeAspect="1"/>
          </p:cNvPicPr>
          <p:nvPr/>
        </p:nvPicPr>
        <p:blipFill>
          <a:blip r:embed="rId7" cstate="print"/>
          <a:srcRect l="14174" b="13065"/>
          <a:stretch>
            <a:fillRect/>
          </a:stretch>
        </p:blipFill>
        <p:spPr>
          <a:xfrm rot="600000">
            <a:off x="5643570" y="3643314"/>
            <a:ext cx="2700000" cy="205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277.JPG"/>
          <p:cNvPicPr>
            <a:picLocks noChangeAspect="1"/>
          </p:cNvPicPr>
          <p:nvPr/>
        </p:nvPicPr>
        <p:blipFill>
          <a:blip r:embed="rId2" cstate="print"/>
          <a:srcRect l="13780" t="1837" r="7671" b="9968"/>
          <a:stretch>
            <a:fillRect/>
          </a:stretch>
        </p:blipFill>
        <p:spPr>
          <a:xfrm>
            <a:off x="1785918" y="1571612"/>
            <a:ext cx="5688000" cy="478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43042" y="642918"/>
            <a:ext cx="7561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Выставка детского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тво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чества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            «Умелые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учки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50271.JPG"/>
          <p:cNvPicPr>
            <a:picLocks noChangeAspect="1"/>
          </p:cNvPicPr>
          <p:nvPr/>
        </p:nvPicPr>
        <p:blipFill>
          <a:blip r:embed="rId2" cstate="print"/>
          <a:srcRect l="19680" t="4373" r="4881" b="1601"/>
          <a:stretch>
            <a:fillRect/>
          </a:stretch>
        </p:blipFill>
        <p:spPr>
          <a:xfrm>
            <a:off x="1214414" y="1785926"/>
            <a:ext cx="3276000" cy="306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1050279.JPG"/>
          <p:cNvPicPr>
            <a:picLocks noChangeAspect="1"/>
          </p:cNvPicPr>
          <p:nvPr/>
        </p:nvPicPr>
        <p:blipFill>
          <a:blip r:embed="rId3" cstate="print"/>
          <a:srcRect l="9273" t="6035" r="-147" b="7418"/>
          <a:stretch>
            <a:fillRect/>
          </a:stretch>
        </p:blipFill>
        <p:spPr>
          <a:xfrm rot="5400000">
            <a:off x="4236584" y="1444084"/>
            <a:ext cx="4608000" cy="3291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тих гжел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071546"/>
            <a:ext cx="6444000" cy="4835819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1285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00100" y="1428736"/>
            <a:ext cx="74648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/>
              <a:t>Тип :</a:t>
            </a:r>
            <a:r>
              <a:rPr lang="ru-RU" sz="4000" dirty="0" smtClean="0"/>
              <a:t>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художественно –творческий , информационный.</a:t>
            </a:r>
          </a:p>
          <a:p>
            <a:r>
              <a:rPr lang="ru-RU" sz="3200" i="1" dirty="0" smtClean="0"/>
              <a:t>Участники: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дети, родители, воспитатели.</a:t>
            </a:r>
          </a:p>
          <a:p>
            <a:r>
              <a:rPr lang="ru-RU" sz="3200" i="1" dirty="0" smtClean="0"/>
              <a:t>Продолжительность :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среднесрочный(1месяц).</a:t>
            </a:r>
          </a:p>
          <a:p>
            <a:r>
              <a:rPr lang="ru-RU" sz="3200" i="1" dirty="0" smtClean="0"/>
              <a:t>Проблема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: Недостаточный уровень знаний детей в области декоративно- прикладного творчества русского народа.</a:t>
            </a:r>
          </a:p>
          <a:p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1142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2910" y="1000108"/>
            <a:ext cx="77153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3600" i="1" dirty="0" smtClean="0">
                <a:solidFill>
                  <a:schemeClr val="tx2">
                    <a:lumMod val="50000"/>
                  </a:schemeClr>
                </a:solidFill>
              </a:rPr>
              <a:t>Актуальность: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в настоящее время утрачена такая нравственная ценность ,как  патриотизм, у детей слабо развит познавательный интерес об истории народных промыслах, народных мастерах, особенностях росписи. Недостаточно практических разработок , условий для развития художественных способностей творческого воображения у детей. Поэтому наша задача познакомить с типом декоративно- прикладного  искусства гжельская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роспись.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Воспитывать любовь , интерес к народному творчеству.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2000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3786190"/>
            <a:ext cx="81439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000" i="1" dirty="0" smtClean="0"/>
          </a:p>
          <a:p>
            <a:endParaRPr lang="ru-RU" sz="3200" i="1" dirty="0" smtClean="0"/>
          </a:p>
          <a:p>
            <a:endParaRPr lang="ru-RU" sz="32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642918"/>
            <a:ext cx="807249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i="1" dirty="0" smtClean="0">
                <a:solidFill>
                  <a:srgbClr val="1F497D">
                    <a:lumMod val="75000"/>
                  </a:srgbClr>
                </a:solidFill>
              </a:rPr>
              <a:t>Цель </a:t>
            </a:r>
            <a:r>
              <a:rPr lang="ru-RU" sz="2400" i="1" dirty="0" smtClean="0">
                <a:solidFill>
                  <a:srgbClr val="1F497D">
                    <a:lumMod val="75000"/>
                  </a:srgbClr>
                </a:solidFill>
              </a:rPr>
              <a:t>:</a:t>
            </a:r>
            <a:r>
              <a:rPr lang="ru-RU" sz="2400" i="1" dirty="0" smtClean="0">
                <a:solidFill>
                  <a:prstClr val="black"/>
                </a:solidFill>
              </a:rPr>
              <a:t> </a:t>
            </a:r>
            <a:r>
              <a:rPr lang="ru-RU" sz="2000" i="1" dirty="0" smtClean="0">
                <a:solidFill>
                  <a:srgbClr val="C0504D">
                    <a:lumMod val="75000"/>
                  </a:srgbClr>
                </a:solidFill>
              </a:rPr>
              <a:t>познакомить с декоративно - прикладной росписью Гжель , как о «сине – </a:t>
            </a:r>
            <a:r>
              <a:rPr lang="ru-RU" sz="2000" i="1" dirty="0" err="1" smtClean="0">
                <a:solidFill>
                  <a:srgbClr val="C0504D">
                    <a:lumMod val="75000"/>
                  </a:srgbClr>
                </a:solidFill>
              </a:rPr>
              <a:t>голубом</a:t>
            </a:r>
            <a:r>
              <a:rPr lang="ru-RU" sz="2000" i="1" dirty="0" smtClean="0">
                <a:solidFill>
                  <a:srgbClr val="C0504D">
                    <a:lumMod val="75000"/>
                  </a:srgbClr>
                </a:solidFill>
              </a:rPr>
              <a:t> » ,сказочном чуде , которое хранит  мастерство русского народа.</a:t>
            </a:r>
          </a:p>
          <a:p>
            <a:pPr lvl="0"/>
            <a:r>
              <a:rPr lang="ru-RU" sz="3200" i="1" dirty="0" smtClean="0">
                <a:solidFill>
                  <a:schemeClr val="tx2">
                    <a:lumMod val="50000"/>
                  </a:schemeClr>
                </a:solidFill>
              </a:rPr>
              <a:t>Задачи:</a:t>
            </a:r>
          </a:p>
          <a:p>
            <a:pPr lvl="0"/>
            <a:endParaRPr lang="ru-RU" sz="2000" i="1" dirty="0" smtClean="0">
              <a:solidFill>
                <a:srgbClr val="C0504D">
                  <a:lumMod val="75000"/>
                </a:srgbClr>
              </a:solidFill>
            </a:endParaRPr>
          </a:p>
          <a:p>
            <a:pPr lvl="0"/>
            <a:endParaRPr lang="ru-RU" sz="2000" i="1" dirty="0" smtClean="0">
              <a:solidFill>
                <a:prstClr val="black"/>
              </a:solidFill>
            </a:endParaRPr>
          </a:p>
          <a:p>
            <a:pPr lvl="0"/>
            <a:endParaRPr lang="ru-RU" sz="3200" i="1" dirty="0" smtClean="0">
              <a:solidFill>
                <a:prstClr val="black"/>
              </a:solidFill>
            </a:endParaRPr>
          </a:p>
          <a:p>
            <a:pPr lvl="0"/>
            <a:endParaRPr lang="ru-RU" sz="3200" i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357430"/>
            <a:ext cx="807249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знакомить с типом декоративно-прикладного</a:t>
            </a: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 искусства- гжельская роспись;</a:t>
            </a:r>
          </a:p>
          <a:p>
            <a:pPr>
              <a:buFont typeface="Arial" pitchFamily="34" charset="0"/>
              <a:buChar char="•"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воспитывать любовь , интерес к народному творчеству ; </a:t>
            </a:r>
          </a:p>
          <a:p>
            <a:pPr>
              <a:buFont typeface="Arial" pitchFamily="34" charset="0"/>
              <a:buChar char="•"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способствовать развитию творческой активности детей в процессе формирования представлений о гжельской росписи;</a:t>
            </a:r>
          </a:p>
          <a:p>
            <a:pPr>
              <a:buFont typeface="Arial" pitchFamily="34" charset="0"/>
              <a:buChar char="•"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</a:rPr>
              <a:t>азвивать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 эстетическое, эмоционально -оценочное, образное  восприятие;</a:t>
            </a:r>
          </a:p>
          <a:p>
            <a:pPr>
              <a:buFont typeface="Arial" pitchFamily="34" charset="0"/>
              <a:buChar char="•"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способствовать активному во влечению родителей в совместную деятельность с ребёнком в условиях семьи и детского сада;</a:t>
            </a:r>
          </a:p>
          <a:p>
            <a:pPr>
              <a:buFont typeface="Arial" pitchFamily="34" charset="0"/>
              <a:buChar char="•"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</a:rPr>
              <a:t>активизи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</a:rPr>
              <a:t>овать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и обогащать словарь по данной   </a:t>
            </a: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    теме.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643050"/>
            <a:ext cx="764386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chemeClr val="tx2">
                    <a:lumMod val="50000"/>
                  </a:schemeClr>
                </a:solidFill>
              </a:rPr>
              <a:t>Ожидаемый результат: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У детей появится интерес к декоративно- прикладному творчеству ; к гжельским промыслам,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его происхождению , цветовой гамме ;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научаться различать виды росписи;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овладеют навыками гжельской росписи;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познают всю красоту  такой росписи; 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разовьются творческие способности у детей.</a:t>
            </a:r>
            <a:endParaRPr lang="ru-RU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-214338"/>
            <a:ext cx="778674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32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32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32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32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3200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Определение целей и задач проекта ;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подбор дидактических игр, стихов и художественных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произведений по теме, предметов  промысла;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привлечение родителей к реализации проекта;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рассматривание альбомов ,иллюстраций, предметов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промысла по теме;</a:t>
            </a:r>
          </a:p>
          <a:p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32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32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32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4612" y="1285860"/>
            <a:ext cx="4528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chemeClr val="tx2">
                    <a:lumMod val="50000"/>
                  </a:schemeClr>
                </a:solidFill>
              </a:rPr>
              <a:t>Реализация проекта.</a:t>
            </a:r>
          </a:p>
          <a:p>
            <a:r>
              <a:rPr lang="ru-RU" sz="3600" i="1" dirty="0" smtClean="0">
                <a:solidFill>
                  <a:schemeClr val="tx2">
                    <a:lumMod val="50000"/>
                  </a:schemeClr>
                </a:solidFill>
              </a:rPr>
              <a:t>              1 этап.</a:t>
            </a:r>
            <a:endParaRPr lang="ru-RU" sz="36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428604"/>
            <a:ext cx="7721568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2 этап.</a:t>
            </a:r>
          </a:p>
          <a:p>
            <a:r>
              <a:rPr lang="ru-RU" sz="3600" i="1" dirty="0" smtClean="0">
                <a:solidFill>
                  <a:schemeClr val="tx2">
                    <a:lumMod val="50000"/>
                  </a:schemeClr>
                </a:solidFill>
              </a:rPr>
              <a:t>Познавательное развитие: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Просмотр слайдов  «Изделия Гжельских – мастеров»;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рассматривание альбома  «Небесная гжель»;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Рассматривание таблиц с основными элементами росписи, с готовыми узорами;</a:t>
            </a:r>
          </a:p>
          <a:p>
            <a:r>
              <a:rPr lang="ru-RU" sz="3600" i="1" dirty="0" smtClean="0">
                <a:solidFill>
                  <a:schemeClr val="tx2">
                    <a:lumMod val="50000"/>
                  </a:schemeClr>
                </a:solidFill>
              </a:rPr>
              <a:t>Социально – коммуникативное: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Д/игры : «Найди лишнее», « Разрезные картинки»,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«Выложи узор», «Найди  пару», «Узнай элементы узора», 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  «Лото».</a:t>
            </a:r>
          </a:p>
          <a:p>
            <a:r>
              <a:rPr lang="ru-RU" sz="3600" i="1" dirty="0" smtClean="0">
                <a:solidFill>
                  <a:schemeClr val="tx2">
                    <a:lumMod val="50000"/>
                  </a:schemeClr>
                </a:solidFill>
              </a:rPr>
              <a:t>Речевое развитие: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Беседа: «Народный промысел Гжель»; «Из чего делают гжельскую посуду»; Легенда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«Откуда в </a:t>
            </a:r>
            <a:r>
              <a:rPr lang="ru-RU" sz="2000" i="1" dirty="0" err="1" smtClean="0">
                <a:solidFill>
                  <a:schemeClr val="accent2">
                    <a:lumMod val="50000"/>
                  </a:schemeClr>
                </a:solidFill>
              </a:rPr>
              <a:t>гжеле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 синий цвет»;</a:t>
            </a:r>
            <a:endParaRPr lang="ru-RU" sz="20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Чтение </a:t>
            </a:r>
            <a:r>
              <a:rPr lang="ru-RU" sz="2000" i="1" dirty="0" err="1" smtClean="0">
                <a:solidFill>
                  <a:schemeClr val="accent2">
                    <a:lumMod val="50000"/>
                  </a:schemeClr>
                </a:solidFill>
              </a:rPr>
              <a:t>Н.Сурьянова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 «Синие цветы Гжели»,сказка </a:t>
            </a:r>
            <a:r>
              <a:rPr lang="ru-RU" sz="2000" i="1" dirty="0" err="1" smtClean="0">
                <a:solidFill>
                  <a:schemeClr val="accent2">
                    <a:lumMod val="50000"/>
                  </a:schemeClr>
                </a:solidFill>
              </a:rPr>
              <a:t>Загвоздина.М.В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. «Кувшинчик для масла»;</a:t>
            </a:r>
          </a:p>
          <a:p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  разучивание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стихов и отгадывание загадок по теме.</a:t>
            </a:r>
          </a:p>
          <a:p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857232"/>
            <a:ext cx="80010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</a:t>
            </a:r>
            <a:r>
              <a:rPr lang="ru-RU" sz="3600" i="1" dirty="0" smtClean="0">
                <a:solidFill>
                  <a:schemeClr val="tx2">
                    <a:lumMod val="50000"/>
                  </a:schemeClr>
                </a:solidFill>
              </a:rPr>
              <a:t>3 этап.</a:t>
            </a:r>
          </a:p>
          <a:p>
            <a:r>
              <a:rPr lang="ru-RU" sz="3600" i="1" dirty="0" smtClean="0">
                <a:solidFill>
                  <a:schemeClr val="tx2">
                    <a:lumMod val="50000"/>
                  </a:schemeClr>
                </a:solidFill>
              </a:rPr>
              <a:t>Художественно-эстетическое: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Чтение </a:t>
            </a:r>
            <a:r>
              <a:rPr lang="ru-RU" sz="2400" i="1" dirty="0" err="1" smtClean="0">
                <a:solidFill>
                  <a:schemeClr val="accent2">
                    <a:lumMod val="50000"/>
                  </a:schemeClr>
                </a:solidFill>
              </a:rPr>
              <a:t>Н.Сурьянова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 «Синие цветы Гжели»,сказка </a:t>
            </a:r>
            <a:r>
              <a:rPr lang="ru-RU" sz="2400" i="1" dirty="0" err="1" smtClean="0">
                <a:solidFill>
                  <a:schemeClr val="accent2">
                    <a:lumMod val="50000"/>
                  </a:schemeClr>
                </a:solidFill>
              </a:rPr>
              <a:t>Загвоздина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 .М.В. «Кувшинчик для масла»;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рисование  узора «Кокошник для Снегурочки»;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«Новогодние  шары», «Чудесные чашечки»;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раскрашивание </a:t>
            </a:r>
            <a:r>
              <a:rPr lang="ru-RU" sz="2400" i="1" dirty="0" err="1" smtClean="0">
                <a:solidFill>
                  <a:schemeClr val="accent2">
                    <a:lumMod val="50000"/>
                  </a:schemeClr>
                </a:solidFill>
              </a:rPr>
              <a:t>разукрашек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 «Милые матрёшки»;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 лепка из солёного теста «Петушок»;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Прослушивание  аудиозаписи по теме: «Незабудковая гжель»муз. Ю.Чичикова, сл. П.Синявского., </a:t>
            </a:r>
            <a:r>
              <a:rPr lang="ru-RU" sz="2400" i="1" dirty="0" err="1" smtClean="0">
                <a:solidFill>
                  <a:schemeClr val="accent2">
                    <a:lumMod val="50000"/>
                  </a:schemeClr>
                </a:solidFill>
              </a:rPr>
              <a:t>попевки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 р.н.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«Выйду ль я на реченьку»;</a:t>
            </a:r>
          </a:p>
          <a:p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1428736"/>
            <a:ext cx="76438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chemeClr val="tx2">
                    <a:lumMod val="50000"/>
                  </a:schemeClr>
                </a:solidFill>
              </a:rPr>
              <a:t>Физическое  развитие: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Р.н.игра «Петушок»</a:t>
            </a:r>
          </a:p>
          <a:p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3200" i="1" dirty="0" smtClean="0">
                <a:solidFill>
                  <a:schemeClr val="tx2">
                    <a:lumMod val="50000"/>
                  </a:schemeClr>
                </a:solidFill>
              </a:rPr>
              <a:t>Работа с родителями: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консультация для родителей :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«Сине -</a:t>
            </a:r>
            <a:r>
              <a:rPr lang="ru-RU" sz="2400" i="1" dirty="0" err="1" smtClean="0">
                <a:solidFill>
                  <a:schemeClr val="accent2">
                    <a:lumMod val="50000"/>
                  </a:schemeClr>
                </a:solidFill>
              </a:rPr>
              <a:t>голубое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 чудо»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памятки «Гжель»;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помощь в создании «Волшебного сундучка»,для  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собрания фольклора(песен, прибауток, сказок);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совместная деятельность родителей с детьми</a:t>
            </a:r>
          </a:p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роспись «Гжельского петушка»</a:t>
            </a:r>
          </a:p>
          <a:p>
            <a:endParaRPr lang="ru-RU" sz="32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6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3F3F3F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594</Words>
  <Application>Microsoft Office PowerPoint</Application>
  <PresentationFormat>Экран (4:3)</PresentationFormat>
  <Paragraphs>104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User</dc:creator>
  <cp:lastModifiedBy>Алекс</cp:lastModifiedBy>
  <cp:revision>76</cp:revision>
  <dcterms:created xsi:type="dcterms:W3CDTF">2015-05-03T06:58:13Z</dcterms:created>
  <dcterms:modified xsi:type="dcterms:W3CDTF">2017-03-01T14:30:19Z</dcterms:modified>
</cp:coreProperties>
</file>