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26"/>
  </p:notesMasterIdLst>
  <p:handoutMasterIdLst>
    <p:handoutMasterId r:id="rId27"/>
  </p:handoutMasterIdLst>
  <p:sldIdLst>
    <p:sldId id="274" r:id="rId2"/>
    <p:sldId id="275" r:id="rId3"/>
    <p:sldId id="276" r:id="rId4"/>
    <p:sldId id="260" r:id="rId5"/>
    <p:sldId id="277" r:id="rId6"/>
    <p:sldId id="261" r:id="rId7"/>
    <p:sldId id="278" r:id="rId8"/>
    <p:sldId id="307" r:id="rId9"/>
    <p:sldId id="280" r:id="rId10"/>
    <p:sldId id="281" r:id="rId11"/>
    <p:sldId id="263" r:id="rId12"/>
    <p:sldId id="286" r:id="rId13"/>
    <p:sldId id="288" r:id="rId14"/>
    <p:sldId id="289" r:id="rId15"/>
    <p:sldId id="290" r:id="rId16"/>
    <p:sldId id="291" r:id="rId17"/>
    <p:sldId id="292" r:id="rId18"/>
    <p:sldId id="293" r:id="rId19"/>
    <p:sldId id="300" r:id="rId20"/>
    <p:sldId id="305" r:id="rId21"/>
    <p:sldId id="271" r:id="rId22"/>
    <p:sldId id="304" r:id="rId23"/>
    <p:sldId id="266" r:id="rId24"/>
    <p:sldId id="267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13A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D42C14E-A04A-4545-8947-F8B67735CCB3}" type="datetime1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r>
              <a:rPr lang="ru-RU"/>
              <a:t>Гребеникова С. А </a:t>
            </a: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F6C8E15-DA2F-4857-8936-16FCC455F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869F949-C09B-4DE2-9EB4-D59F2FBDFE17}" type="datetime1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r>
              <a:rPr lang="ru-RU"/>
              <a:t>Гребеникова С. А </a:t>
            </a:r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235566E-AF8C-48F7-B270-8BF8EBEC6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CABE9-150E-47CD-8D3D-C1E9F074384A}" type="datetime1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Гребеникова С. А. МОУ "Томаровская СОШ №2"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1361F-78C3-4F27-A4E0-C6B45837A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F442-A198-41AE-8553-358303CD338A}" type="datetime1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Гребеникова С. А. МОУ "Томаровская СОШ №2"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0FC7D-AB71-4E36-950F-0C791B8FA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BB914-9782-439F-B9AD-DF1ECF68A47B}" type="datetime1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Гребеникова С. А. МОУ "Томаровская СОШ №2"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70F2F-F343-4F05-BF02-D596F301D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3D681-C012-41E1-BC4F-D9BE3B271C35}" type="datetime1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Гребеникова С. А. МОУ "Томаровская СОШ №2"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F6C8D-BC17-4F46-B2E6-5E68D41D0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F4BB1-555A-43AE-AEDB-1FB12CF1C4BD}" type="datetime1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Гребеникова С. А. МОУ "Томаровская СОШ №2"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7D437-A420-49E9-A2CF-F5F305742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3C07E-7024-441E-BCD4-7F30CE026191}" type="datetime1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Гребеникова С. А. МОУ "Томаровская СОШ №2"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99F20-3367-4655-AC21-6B3191D9E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181F6-ADA2-4C42-8367-1693AA9E336B}" type="datetime1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Гребеникова С. А. МОУ "Томаровская СОШ №2"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ACEE2-F4AD-4247-B1CA-9F4818FA2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D7537-38E4-4E12-930C-960E12F35252}" type="datetime1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Гребеникова С. А. МОУ "Томаровская СОШ №2"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6DEBD-CDA7-4344-8CA4-99C98FA84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20181-7DC8-47A7-9DBF-792DE538FF03}" type="datetime1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Гребеникова С. А. МОУ "Томаровская СОШ №2"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D2F7B-3538-4F7D-87EE-E7D2F3911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8A59D-A0FA-4AC6-A9EB-45D6A7C2B015}" type="datetime1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Гребеникова С. А. МОУ "Томаровская СОШ №2"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87B06-9B2A-4A13-B5F8-65DFE967A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D4CA3-0381-4813-8A8A-727F8F8FC2C6}" type="datetime1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Гребеникова С. А. МОУ "Томаровская СОШ №2"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EBC9E-D578-46A4-A2DC-A535650A6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D84562B-6E61-4B0D-A1CD-9BC44F806390}" type="datetime1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Гребеникова С. А. МОУ "Томаровская СОШ №2"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F5CDBF07-A74E-495B-8888-07AE89434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0" r:id="rId2"/>
    <p:sldLayoutId id="2147483779" r:id="rId3"/>
    <p:sldLayoutId id="2147483778" r:id="rId4"/>
    <p:sldLayoutId id="2147483777" r:id="rId5"/>
    <p:sldLayoutId id="2147483776" r:id="rId6"/>
    <p:sldLayoutId id="2147483775" r:id="rId7"/>
    <p:sldLayoutId id="2147483774" r:id="rId8"/>
    <p:sldLayoutId id="2147483773" r:id="rId9"/>
    <p:sldLayoutId id="2147483772" r:id="rId10"/>
    <p:sldLayoutId id="2147483771" r:id="rId11"/>
  </p:sldLayoutIdLst>
  <p:transition>
    <p:wheel spokes="8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88;&#1072;&#1073;%20&#1089;&#1090;&#1086;&#1083;\2111111111\&#1050;&#1086;&#1085;&#1089;&#1087;&#1077;&#1082;&#1090;%20&#1091;&#1088;&#1086;&#1082;&#1072;%20&#1087;&#1086;%20&#1086;&#1082;&#1088;&#1091;&#1078;&#1072;&#1102;&#1097;&#1077;&#1084;&#1091;%20&#1084;&#1080;&#1088;&#1091;%203%20&#1082;&#1083;&#1072;&#1089;&#1089;%20&#1087;&#1086;%20&#1090;&#1077;&#1084;&#1077;%20&#1056;&#1091;&#1089;&#1089;&#1082;&#1072;&#1103;%20&#1090;&#1088;&#1072;&#1087;&#1077;&#1079;&#1072;\19.Ah%20vy%20seni%20moi%20seni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8;&#1072;&#1073;%20&#1089;&#1090;&#1086;&#1083;\2111111111\&#1050;&#1086;&#1085;&#1089;&#1087;&#1077;&#1082;&#1090;%20&#1091;&#1088;&#1086;&#1082;&#1072;%20&#1087;&#1086;%20&#1086;&#1082;&#1088;&#1091;&#1078;&#1072;&#1102;&#1097;&#1077;&#1084;&#1091;%20&#1084;&#1080;&#1088;&#1091;%203%20&#1082;&#1083;&#1072;&#1089;&#1089;%20&#1087;&#1086;%20&#1090;&#1077;&#1084;&#1077;%20&#1056;&#1091;&#1089;&#1089;&#1082;&#1072;&#1103;%20&#1090;&#1088;&#1072;&#1087;&#1077;&#1079;&#1072;\19.Ah%20vy%20seni%20moi%20seni.mp3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7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9.Ah vy seni moi sen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44408" y="548680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6315" y="5286388"/>
            <a:ext cx="4071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Райфегерсте Н.Н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МБОУ «</a:t>
            </a:r>
            <a:r>
              <a:rPr lang="ru-RU" dirty="0" err="1" smtClean="0"/>
              <a:t>Лузинская</a:t>
            </a:r>
            <a:r>
              <a:rPr lang="ru-RU" dirty="0" smtClean="0"/>
              <a:t> СОШ №2»</a:t>
            </a:r>
          </a:p>
          <a:p>
            <a:r>
              <a:rPr lang="ru-RU" dirty="0" smtClean="0"/>
              <a:t>Омская область </a:t>
            </a:r>
          </a:p>
          <a:p>
            <a:r>
              <a:rPr lang="ru-RU" smtClean="0"/>
              <a:t>Омский район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85750" y="428625"/>
            <a:ext cx="8715375" cy="1571625"/>
          </a:xfrm>
        </p:spPr>
        <p:txBody>
          <a:bodyPr/>
          <a:lstStyle/>
          <a:p>
            <a:endParaRPr lang="ru-RU" sz="4800" b="1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8474075" cy="638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Дополни пословицу.</a:t>
            </a:r>
            <a:b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sz="40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28625" y="1357313"/>
            <a:ext cx="4038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>1. Хлеб -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>
              <a:solidFill>
                <a:srgbClr val="002060"/>
              </a:solidFill>
              <a:effectLst/>
              <a:latin typeface="Arial Black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>2. Без хлеба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>
              <a:solidFill>
                <a:srgbClr val="002060"/>
              </a:solidFill>
              <a:effectLst/>
              <a:latin typeface="Arial Black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>3. Ешь пироги,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>
              <a:solidFill>
                <a:srgbClr val="002060"/>
              </a:solidFill>
              <a:effectLst/>
              <a:latin typeface="Arial Black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>4. Без соли не вкусно,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>
              <a:solidFill>
                <a:srgbClr val="002060"/>
              </a:solidFill>
              <a:effectLst/>
              <a:latin typeface="Arial Black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>5. Хлеб да вода -</a:t>
            </a:r>
          </a:p>
        </p:txBody>
      </p:sp>
      <p:sp>
        <p:nvSpPr>
          <p:cNvPr id="11268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3438" y="1285875"/>
            <a:ext cx="4038600" cy="52863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нет обеда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>
              <a:solidFill>
                <a:srgbClr val="C00000"/>
              </a:solidFill>
              <a:effectLst/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а хлеб вперед береги</a:t>
            </a:r>
          </a:p>
          <a:p>
            <a:pPr eaLnBrk="1" hangingPunct="1">
              <a:defRPr/>
            </a:pPr>
            <a:endParaRPr lang="ru-RU" sz="2800" dirty="0" smtClean="0">
              <a:solidFill>
                <a:srgbClr val="C00000"/>
              </a:solidFill>
              <a:effectLst/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всему голова</a:t>
            </a:r>
          </a:p>
          <a:p>
            <a:pPr eaLnBrk="1" hangingPunct="1">
              <a:defRPr/>
            </a:pPr>
            <a:endParaRPr lang="ru-RU" sz="2800" dirty="0" smtClean="0">
              <a:solidFill>
                <a:srgbClr val="C00000"/>
              </a:solidFill>
              <a:effectLst/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крестьянская еда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а без хлеба не сытно</a:t>
            </a:r>
          </a:p>
          <a:p>
            <a:pPr eaLnBrk="1" hangingPunct="1">
              <a:defRPr/>
            </a:pPr>
            <a:endParaRPr lang="ru-RU" sz="2800" dirty="0" smtClean="0">
              <a:latin typeface="Arial Black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286000" y="1643063"/>
            <a:ext cx="2500313" cy="235743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071813" y="1643063"/>
            <a:ext cx="1643062" cy="107156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500438" y="2714625"/>
            <a:ext cx="1214437" cy="9286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3500438" y="4714875"/>
            <a:ext cx="1214438" cy="121443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857625" y="5214938"/>
            <a:ext cx="928688" cy="85725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grpSp>
        <p:nvGrpSpPr>
          <p:cNvPr id="16387" name="Group 9"/>
          <p:cNvGrpSpPr>
            <a:grpSpLocks/>
          </p:cNvGrpSpPr>
          <p:nvPr/>
        </p:nvGrpSpPr>
        <p:grpSpPr bwMode="auto">
          <a:xfrm>
            <a:off x="323528" y="0"/>
            <a:ext cx="4320480" cy="4176464"/>
            <a:chOff x="2304" y="2352"/>
            <a:chExt cx="1200" cy="1497"/>
          </a:xfrm>
        </p:grpSpPr>
        <p:pic>
          <p:nvPicPr>
            <p:cNvPr id="16392" name="Picture 10" descr="овощи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04" y="2553"/>
              <a:ext cx="1157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3" name="Text Box 11"/>
            <p:cNvSpPr txBox="1">
              <a:spLocks noChangeArrowheads="1"/>
            </p:cNvSpPr>
            <p:nvPr/>
          </p:nvSpPr>
          <p:spPr bwMode="auto">
            <a:xfrm>
              <a:off x="2304" y="2352"/>
              <a:ext cx="1200" cy="1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b="1"/>
            </a:p>
          </p:txBody>
        </p:sp>
      </p:grpSp>
      <p:grpSp>
        <p:nvGrpSpPr>
          <p:cNvPr id="16388" name="Group 15"/>
          <p:cNvGrpSpPr>
            <a:grpSpLocks/>
          </p:cNvGrpSpPr>
          <p:nvPr/>
        </p:nvGrpSpPr>
        <p:grpSpPr bwMode="auto">
          <a:xfrm>
            <a:off x="5076056" y="1"/>
            <a:ext cx="3682182" cy="4071938"/>
            <a:chOff x="3888" y="788"/>
            <a:chExt cx="1584" cy="1609"/>
          </a:xfrm>
        </p:grpSpPr>
        <p:pic>
          <p:nvPicPr>
            <p:cNvPr id="16390" name="Picture 16" descr="квас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88" y="993"/>
              <a:ext cx="1584" cy="1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1" name="Text Box 17"/>
            <p:cNvSpPr txBox="1">
              <a:spLocks noChangeArrowheads="1"/>
            </p:cNvSpPr>
            <p:nvPr/>
          </p:nvSpPr>
          <p:spPr bwMode="auto">
            <a:xfrm>
              <a:off x="4080" y="788"/>
              <a:ext cx="1200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b="1"/>
            </a:p>
          </p:txBody>
        </p:sp>
      </p:grp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5" cstate="print"/>
          <a:srcRect r="500"/>
          <a:stretch>
            <a:fillRect/>
          </a:stretch>
        </p:blipFill>
        <p:spPr bwMode="auto">
          <a:xfrm>
            <a:off x="2571750" y="3429000"/>
            <a:ext cx="426243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57188"/>
            <a:ext cx="378618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357188"/>
            <a:ext cx="3786188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5" cstate="print"/>
          <a:srcRect r="1953"/>
          <a:stretch>
            <a:fillRect/>
          </a:stretch>
        </p:blipFill>
        <p:spPr bwMode="auto">
          <a:xfrm>
            <a:off x="357188" y="3500438"/>
            <a:ext cx="385762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0" y="3357563"/>
            <a:ext cx="3786188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2357438"/>
            <a:ext cx="424180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Снедь Московская Хлебы ИИ Машк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14313"/>
            <a:ext cx="4929187" cy="4416425"/>
          </a:xfrm>
          <a:prstGeom prst="rect">
            <a:avLst/>
          </a:prstGeom>
          <a:noFill/>
          <a:effectLst>
            <a:outerShdw dist="35921" dir="2700000" algn="ctr" rotWithShape="0">
              <a:schemeClr val="folHlink"/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5388" y="2786063"/>
            <a:ext cx="5408612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 cstate="print"/>
          <a:srcRect r="1953"/>
          <a:stretch>
            <a:fillRect/>
          </a:stretch>
        </p:blipFill>
        <p:spPr bwMode="auto">
          <a:xfrm>
            <a:off x="0" y="0"/>
            <a:ext cx="4714875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500" y="1500188"/>
            <a:ext cx="3367088" cy="4114800"/>
          </a:xfrm>
          <a:noFill/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7700" y="0"/>
            <a:ext cx="34163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22738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3" y="4500563"/>
            <a:ext cx="3197226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75" y="4410075"/>
            <a:ext cx="3286125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62" y="260349"/>
            <a:ext cx="8227002" cy="62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83568" y="332656"/>
            <a:ext cx="7429500" cy="3721100"/>
          </a:xfrm>
          <a:effectLst/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4400" b="1" dirty="0" smtClean="0">
                <a:solidFill>
                  <a:srgbClr val="C00000"/>
                </a:solidFill>
                <a:latin typeface="Arial Black" pitchFamily="34" charset="0"/>
              </a:rPr>
              <a:t> БОТВИНЬЯ</a:t>
            </a:r>
          </a:p>
          <a:p>
            <a:pPr>
              <a:buFont typeface="Arial" charset="0"/>
              <a:buChar char="•"/>
            </a:pPr>
            <a:endParaRPr lang="ru-RU" sz="20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Font typeface="Arial" charset="0"/>
              <a:buChar char="•"/>
            </a:pPr>
            <a:endParaRPr lang="ru-RU" sz="20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4400" b="1" dirty="0" smtClean="0">
                <a:solidFill>
                  <a:srgbClr val="C00000"/>
                </a:solidFill>
                <a:latin typeface="Arial Black" pitchFamily="34" charset="0"/>
              </a:rPr>
              <a:t> ГУРЬЕВСКАЯ КАША</a:t>
            </a:r>
          </a:p>
          <a:p>
            <a:pPr>
              <a:buFont typeface="Arial" charset="0"/>
              <a:buChar char="•"/>
            </a:pPr>
            <a:endParaRPr lang="ru-RU" sz="20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Font typeface="Arial" charset="0"/>
              <a:buChar char="•"/>
            </a:pPr>
            <a:endParaRPr lang="ru-RU" sz="20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4400" b="1" dirty="0" smtClean="0">
                <a:solidFill>
                  <a:srgbClr val="C00000"/>
                </a:solidFill>
                <a:latin typeface="Arial Black" pitchFamily="34" charset="0"/>
              </a:rPr>
              <a:t> СБИТЕНЬ</a:t>
            </a:r>
          </a:p>
          <a:p>
            <a:pPr algn="l">
              <a:buFont typeface="Arial" charset="0"/>
              <a:buChar char="•"/>
            </a:pPr>
            <a:endParaRPr lang="ru-RU" sz="4400" b="1" dirty="0" smtClean="0">
              <a:latin typeface="Arial Black" pitchFamily="34" charset="0"/>
            </a:endParaRPr>
          </a:p>
        </p:txBody>
      </p:sp>
      <p:pic>
        <p:nvPicPr>
          <p:cNvPr id="23555" name="Picture 2" descr="гурьевская каш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3500438"/>
            <a:ext cx="2578769" cy="194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 descr="сбитень"/>
          <p:cNvPicPr>
            <a:picLocks noChangeAspect="1" noChangeArrowheads="1"/>
          </p:cNvPicPr>
          <p:nvPr/>
        </p:nvPicPr>
        <p:blipFill>
          <a:blip r:embed="rId4" cstate="print">
            <a:lum bright="-12000" contrast="48000"/>
          </a:blip>
          <a:srcRect/>
          <a:stretch>
            <a:fillRect/>
          </a:stretch>
        </p:blipFill>
        <p:spPr bwMode="auto">
          <a:xfrm>
            <a:off x="3419475" y="3626153"/>
            <a:ext cx="2592685" cy="323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501008"/>
            <a:ext cx="278431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672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7200" b="1" i="1" dirty="0" smtClean="0">
                <a:solidFill>
                  <a:srgbClr val="FF0000"/>
                </a:solidFill>
                <a:latin typeface="Monotype Corsiva" pitchFamily="66" charset="0"/>
              </a:rPr>
              <a:t>ЗАБЫТЫЕ                        </a:t>
            </a:r>
          </a:p>
          <a:p>
            <a:pPr>
              <a:buFont typeface="Wingdings" pitchFamily="2" charset="2"/>
              <a:buNone/>
            </a:pPr>
            <a:r>
              <a:rPr lang="ru-RU" sz="7200" b="1" i="1" dirty="0" smtClean="0">
                <a:solidFill>
                  <a:srgbClr val="FF0000"/>
                </a:solidFill>
                <a:latin typeface="Monotype Corsiva" pitchFamily="66" charset="0"/>
              </a:rPr>
              <a:t>     РЕЦЕПТЫ </a:t>
            </a:r>
          </a:p>
          <a:p>
            <a:pPr>
              <a:buFont typeface="Wingdings" pitchFamily="2" charset="2"/>
              <a:buNone/>
            </a:pPr>
            <a:r>
              <a:rPr lang="ru-RU" sz="7200" b="1" i="1" dirty="0" smtClean="0">
                <a:solidFill>
                  <a:srgbClr val="FF0000"/>
                </a:solidFill>
                <a:latin typeface="Monotype Corsiva" pitchFamily="66" charset="0"/>
              </a:rPr>
              <a:t>РУССКОЙ КУХНИ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1254" y="404665"/>
            <a:ext cx="3117244" cy="218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>
          <a:xfrm>
            <a:off x="285750" y="0"/>
            <a:ext cx="8609013" cy="7000875"/>
          </a:xfr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dist="56796" dir="1593903" algn="ctr" rotWithShape="0">
              <a:srgbClr val="FFFF99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ru-RU" sz="6000" b="1">
                <a:solidFill>
                  <a:srgbClr val="CC3300"/>
                </a:solidFill>
                <a:latin typeface="Monotype Corsiva" pitchFamily="66" charset="0"/>
              </a:rPr>
              <a:t>Физкультминутка.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772816"/>
            <a:ext cx="8439472" cy="3970318"/>
          </a:xfrm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0" indent="0">
              <a:spcBef>
                <a:spcPct val="50000"/>
              </a:spcBef>
              <a:buFontTx/>
              <a:buNone/>
              <a:defRPr/>
            </a:pPr>
            <a:endParaRPr lang="ru-RU" sz="3600" b="1" i="1" dirty="0">
              <a:latin typeface="Georgia" pitchFamily="18" charset="0"/>
            </a:endParaRPr>
          </a:p>
          <a:p>
            <a:pPr marL="0" indent="0">
              <a:spcBef>
                <a:spcPct val="50000"/>
              </a:spcBef>
              <a:buFontTx/>
              <a:buNone/>
              <a:defRPr/>
            </a:pPr>
            <a:r>
              <a:rPr lang="ru-RU" sz="3600" b="1" i="1" dirty="0">
                <a:latin typeface="Georgia" pitchFamily="18" charset="0"/>
              </a:rPr>
              <a:t>	</a:t>
            </a:r>
            <a:r>
              <a:rPr lang="ru-RU" sz="3600" b="1" i="1" dirty="0">
                <a:ln w="1905"/>
                <a:solidFill>
                  <a:srgbClr val="B713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Долго-долго суп варился,</a:t>
            </a:r>
          </a:p>
          <a:p>
            <a:pPr marL="0" indent="0">
              <a:spcBef>
                <a:spcPct val="50000"/>
              </a:spcBef>
              <a:buFontTx/>
              <a:buNone/>
              <a:defRPr/>
            </a:pPr>
            <a:r>
              <a:rPr lang="ru-RU" sz="3600" b="1" i="1" dirty="0">
                <a:ln w="1905"/>
                <a:solidFill>
                  <a:srgbClr val="B713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	Котелок наш закоптился.</a:t>
            </a:r>
          </a:p>
          <a:p>
            <a:pPr marL="0" indent="0">
              <a:spcBef>
                <a:spcPct val="50000"/>
              </a:spcBef>
              <a:buFontTx/>
              <a:buNone/>
              <a:defRPr/>
            </a:pPr>
            <a:r>
              <a:rPr lang="ru-RU" sz="3600" b="1" i="1" dirty="0">
                <a:ln w="1905"/>
                <a:solidFill>
                  <a:srgbClr val="B713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	Будем мы его тереть,</a:t>
            </a:r>
          </a:p>
          <a:p>
            <a:pPr marL="0" indent="0">
              <a:spcBef>
                <a:spcPct val="50000"/>
              </a:spcBef>
              <a:buFontTx/>
              <a:buNone/>
              <a:defRPr/>
            </a:pPr>
            <a:r>
              <a:rPr lang="ru-RU" sz="3600" b="1" i="1" dirty="0">
                <a:ln w="1905"/>
                <a:solidFill>
                  <a:srgbClr val="B713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	Чтобы начал он блестеть.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0"/>
            <a:ext cx="8229600" cy="13684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B713A3"/>
                </a:solidFill>
                <a:latin typeface="Arial Black" pitchFamily="34" charset="0"/>
              </a:rPr>
              <a:t>Работа в группах</a:t>
            </a:r>
          </a:p>
        </p:txBody>
      </p:sp>
      <p:pic>
        <p:nvPicPr>
          <p:cNvPr id="32774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9750" y="1341438"/>
            <a:ext cx="2921000" cy="3000375"/>
          </a:xfrm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1341438"/>
            <a:ext cx="3024188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4265613"/>
            <a:ext cx="25908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19.Ah vy seni moi sen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358214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23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278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ЗАЩИТА ПРОЕКТОВ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37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313" y="1428750"/>
            <a:ext cx="3076575" cy="2311400"/>
          </a:xfrm>
          <a:noFill/>
        </p:spPr>
      </p:pic>
      <p:pic>
        <p:nvPicPr>
          <p:cNvPr id="33797" name="Picture 2" descr="гурьевская каш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0" y="2643188"/>
            <a:ext cx="26733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4925" y="1500188"/>
            <a:ext cx="3222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63" y="3714750"/>
            <a:ext cx="2921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5" y="4678363"/>
            <a:ext cx="4071938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500063" y="1643063"/>
            <a:ext cx="4038600" cy="453072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0000" dirty="0" smtClean="0">
                <a:solidFill>
                  <a:srgbClr val="FF0000"/>
                </a:solidFill>
              </a:rPr>
              <a:t>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572000" y="1052736"/>
            <a:ext cx="4114800" cy="504326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3600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>Повторил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600" dirty="0" smtClean="0">
              <a:solidFill>
                <a:srgbClr val="002060"/>
              </a:solidFill>
              <a:effectLst/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3600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>Узнал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600" dirty="0" smtClean="0">
              <a:solidFill>
                <a:srgbClr val="002060"/>
              </a:solidFill>
              <a:effectLst/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3600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>Задумался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600" dirty="0" smtClean="0">
              <a:solidFill>
                <a:srgbClr val="002060"/>
              </a:solidFill>
              <a:effectLst/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3600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>Удивился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600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4294967295"/>
          </p:nvPr>
        </p:nvSpPr>
        <p:spPr>
          <a:xfrm>
            <a:off x="457200" y="928688"/>
            <a:ext cx="8229600" cy="51673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9600" dirty="0" smtClean="0">
                <a:solidFill>
                  <a:srgbClr val="C00000"/>
                </a:solidFill>
                <a:latin typeface="Arial Black" pitchFamily="34" charset="0"/>
              </a:rPr>
              <a:t>Спасибо за урок!</a:t>
            </a:r>
          </a:p>
        </p:txBody>
      </p:sp>
      <p:pic>
        <p:nvPicPr>
          <p:cNvPr id="6148" name="Picture 6" descr="a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3714750"/>
            <a:ext cx="514350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42875"/>
            <a:ext cx="9144000" cy="6645275"/>
          </a:xfr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Трапеза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457200" y="1981200"/>
            <a:ext cx="3616325" cy="4119563"/>
          </a:xfrm>
        </p:spPr>
        <p:txBody>
          <a:bodyPr>
            <a:normAutofit/>
          </a:bodyPr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dirty="0" smtClean="0">
                <a:solidFill>
                  <a:srgbClr val="002060"/>
                </a:solidFill>
                <a:effectLst/>
                <a:latin typeface="Georgia" pitchFamily="18" charset="0"/>
              </a:rPr>
              <a:t>Общий стол в монастырях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dirty="0" smtClean="0">
                <a:solidFill>
                  <a:srgbClr val="002060"/>
                </a:solidFill>
                <a:effectLst/>
                <a:latin typeface="Georgia" pitchFamily="18" charset="0"/>
              </a:rPr>
              <a:t>Кушанье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dirty="0" smtClean="0">
                <a:solidFill>
                  <a:srgbClr val="002060"/>
                </a:solidFill>
                <a:effectLst/>
                <a:latin typeface="Georgia" pitchFamily="18" charset="0"/>
              </a:rPr>
              <a:t>Стол с пищей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dirty="0" smtClean="0">
                <a:solidFill>
                  <a:srgbClr val="002060"/>
                </a:solidFill>
                <a:effectLst/>
                <a:latin typeface="Georgia" pitchFamily="18" charset="0"/>
              </a:rPr>
              <a:t>Обед, ужин</a:t>
            </a:r>
          </a:p>
          <a:p>
            <a:pPr marL="533400" indent="-533400" eaLnBrk="1" hangingPunct="1"/>
            <a:endParaRPr lang="ru-RU" sz="2800" dirty="0" smtClean="0"/>
          </a:p>
          <a:p>
            <a:pPr marL="533400" indent="-533400" eaLnBrk="1" hangingPunct="1"/>
            <a:endParaRPr lang="ru-RU" sz="2800" dirty="0" smtClean="0"/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4000500"/>
            <a:ext cx="2428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3" y="1500188"/>
            <a:ext cx="23574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687" y="1484784"/>
            <a:ext cx="2320801" cy="232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3933056"/>
            <a:ext cx="22860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28625" y="714375"/>
            <a:ext cx="8501063" cy="1071563"/>
          </a:xfrm>
        </p:spPr>
        <p:txBody>
          <a:bodyPr/>
          <a:lstStyle/>
          <a:p>
            <a:pPr>
              <a:defRPr/>
            </a:pP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Цели урока: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500" y="2357438"/>
            <a:ext cx="8143875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Сегодня мы поговорим  об особенностях  русской трапезы; познакомимся с национальными русскими блюдами.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Тема урока: </a:t>
            </a:r>
            <a:r>
              <a:rPr lang="ru-RU" dirty="0" smtClean="0">
                <a:solidFill>
                  <a:schemeClr val="folHlink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folHlink"/>
                </a:solidFill>
                <a:latin typeface="Arial Black" pitchFamily="34" charset="0"/>
              </a:rPr>
            </a:br>
            <a:endParaRPr lang="ru-RU" dirty="0" smtClean="0">
              <a:solidFill>
                <a:schemeClr val="folHlink"/>
              </a:solidFill>
              <a:latin typeface="Arial Black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9600" b="1" i="1" dirty="0" smtClean="0">
                <a:solidFill>
                  <a:srgbClr val="FF0000"/>
                </a:solidFill>
                <a:latin typeface="Monotype Corsiva" pitchFamily="66" charset="0"/>
              </a:rPr>
              <a:t>Русская трапеза</a:t>
            </a:r>
          </a:p>
        </p:txBody>
      </p:sp>
      <p:pic>
        <p:nvPicPr>
          <p:cNvPr id="4" name="i-main-pic" descr="Картинка 12 из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2714625"/>
            <a:ext cx="514191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76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71500" y="428625"/>
            <a:ext cx="8143875" cy="1643063"/>
          </a:xfrm>
        </p:spPr>
        <p:txBody>
          <a:bodyPr/>
          <a:lstStyle/>
          <a:p>
            <a:pPr>
              <a:defRPr/>
            </a:pP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Не красна изба углами, </a:t>
            </a:r>
          </a:p>
          <a:p>
            <a:pPr>
              <a:defRPr/>
            </a:pP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а красна пирогами.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2214563"/>
            <a:ext cx="5286375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7544" y="404664"/>
            <a:ext cx="8229600" cy="4953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9600" b="1" i="1" dirty="0" smtClean="0">
                <a:solidFill>
                  <a:srgbClr val="C00000"/>
                </a:solidFill>
                <a:latin typeface="Monotype Corsiva" pitchFamily="66" charset="0"/>
              </a:rPr>
              <a:t>Русская трапеза</a:t>
            </a:r>
          </a:p>
        </p:txBody>
      </p:sp>
      <p:pic>
        <p:nvPicPr>
          <p:cNvPr id="4" name="i-main-pic" descr="Картинка 12 из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204864"/>
            <a:ext cx="55669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 cstate="print"/>
          <a:srcRect r="2345"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</TotalTime>
  <Words>135</Words>
  <Application>Microsoft Office PowerPoint</Application>
  <PresentationFormat>Экран (4:3)</PresentationFormat>
  <Paragraphs>62</Paragraphs>
  <Slides>24</Slides>
  <Notes>24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Текстура</vt:lpstr>
      <vt:lpstr>Слайд 1</vt:lpstr>
      <vt:lpstr>Слайд 2</vt:lpstr>
      <vt:lpstr>Слайд 3</vt:lpstr>
      <vt:lpstr>Трапеза</vt:lpstr>
      <vt:lpstr>Слайд 5</vt:lpstr>
      <vt:lpstr>Тема урока:  </vt:lpstr>
      <vt:lpstr>Слайд 7</vt:lpstr>
      <vt:lpstr>Слайд 8</vt:lpstr>
      <vt:lpstr>Слайд 9</vt:lpstr>
      <vt:lpstr>Слайд 10</vt:lpstr>
      <vt:lpstr>Дополни пословицу.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Физкультминутка.</vt:lpstr>
      <vt:lpstr>Работа в группах</vt:lpstr>
      <vt:lpstr>ЗАЩИТА ПРОЕКТОВ</vt:lpstr>
      <vt:lpstr>Слайд 23</vt:lpstr>
      <vt:lpstr>Слайд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Проверка усвоенного материала</dc:title>
  <dc:creator>Саня</dc:creator>
  <cp:lastModifiedBy>максим райфегерсте</cp:lastModifiedBy>
  <cp:revision>71</cp:revision>
  <dcterms:created xsi:type="dcterms:W3CDTF">2010-02-16T17:05:46Z</dcterms:created>
  <dcterms:modified xsi:type="dcterms:W3CDTF">2017-04-04T13:57:43Z</dcterms:modified>
</cp:coreProperties>
</file>