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FFCCCC"/>
    <a:srgbClr val="FF9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7" autoAdjust="0"/>
    <p:restoredTop sz="94660"/>
  </p:normalViewPr>
  <p:slideViewPr>
    <p:cSldViewPr>
      <p:cViewPr varScale="1">
        <p:scale>
          <a:sx n="65" d="100"/>
          <a:sy n="65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31A0F-91AA-410B-82D5-45E8EC5EB0FC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A63CC-9845-4F88-8E29-E7689FA382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9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A63CC-9845-4F88-8E29-E7689FA3820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9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C064AE-CDFB-4C31-B988-F9C78971E4F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2F06-DF18-41D2-9FD3-CB7DDEB2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C064AE-CDFB-4C31-B988-F9C78971E4F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2F06-DF18-41D2-9FD3-CB7DDEB2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C064AE-CDFB-4C31-B988-F9C78971E4F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2F06-DF18-41D2-9FD3-CB7DDEB2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C064AE-CDFB-4C31-B988-F9C78971E4F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2F06-DF18-41D2-9FD3-CB7DDEB2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C064AE-CDFB-4C31-B988-F9C78971E4F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2F06-DF18-41D2-9FD3-CB7DDEB2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C064AE-CDFB-4C31-B988-F9C78971E4F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2F06-DF18-41D2-9FD3-CB7DDEB2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C064AE-CDFB-4C31-B988-F9C78971E4F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2F06-DF18-41D2-9FD3-CB7DDEB2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C064AE-CDFB-4C31-B988-F9C78971E4F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2F06-DF18-41D2-9FD3-CB7DDEB2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C064AE-CDFB-4C31-B988-F9C78971E4F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2F06-DF18-41D2-9FD3-CB7DDEB2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C064AE-CDFB-4C31-B988-F9C78971E4F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2F06-DF18-41D2-9FD3-CB7DDEB2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C064AE-CDFB-4C31-B988-F9C78971E4F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2F06-DF18-41D2-9FD3-CB7DDEB2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AC064AE-CDFB-4C31-B988-F9C78971E4F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9F02F06-DF18-41D2-9FD3-CB7DDEB24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jpe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7" y="1958975"/>
            <a:ext cx="5542382" cy="1470025"/>
          </a:xfrm>
        </p:spPr>
        <p:txBody>
          <a:bodyPr>
            <a:prstTxWarp prst="textCanDown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sz="5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Автоматизация звука </a:t>
            </a:r>
            <a:r>
              <a:rPr lang="en-US" sz="5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[C]</a:t>
            </a:r>
            <a:endParaRPr lang="ru-RU" sz="5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-azbuka.ru/img_catalog/preview/14762773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1" y="426280"/>
            <a:ext cx="1097100" cy="111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nicefotos.ru/img/picture/May/21/1feaff56a04d8c08563db44d19f86075/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254" y="443595"/>
            <a:ext cx="1460795" cy="118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reviews.123rf.com/images/gl0ck33/gl0ck331106/gl0ck33110600062/9919580-Wooden-treasure-chest-Stock-Phot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26280"/>
            <a:ext cx="1166378" cy="95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>
            <a:off x="1714480" y="1142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143504" y="10715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www.pola.ru/upload/iblock/078/078007997f5bef0867e48135c5750d6d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1" y="2143117"/>
            <a:ext cx="1285884" cy="110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гнутая вправо стрелка 1"/>
          <p:cNvSpPr/>
          <p:nvPr/>
        </p:nvSpPr>
        <p:spPr>
          <a:xfrm>
            <a:off x="8072462" y="85723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 descr="http://borisova.3dn.ru/kartinki/nasekomi/215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143116"/>
            <a:ext cx="1599188" cy="120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tretaykovo.smolinvest.ru/files/314/sneginka2-500x500zhzhzhzh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9787" y="2130135"/>
            <a:ext cx="1039799" cy="109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foneyes.ru/img/picture/Aug/03/da7a1bd6edec623be238c41f99352982/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3857628"/>
            <a:ext cx="1590675" cy="9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трелка вправо 19"/>
          <p:cNvSpPr/>
          <p:nvPr/>
        </p:nvSpPr>
        <p:spPr>
          <a:xfrm>
            <a:off x="2786050" y="40719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://www.funlib.ru/cimg/2014/102013/501056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9" y="3786190"/>
            <a:ext cx="1214446" cy="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право 21"/>
          <p:cNvSpPr/>
          <p:nvPr/>
        </p:nvSpPr>
        <p:spPr>
          <a:xfrm>
            <a:off x="5429256" y="40719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http://yescommodity.com/uploadfile/2012092007203985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3714751"/>
            <a:ext cx="1068804" cy="101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право стрелка 23"/>
          <p:cNvSpPr/>
          <p:nvPr/>
        </p:nvSpPr>
        <p:spPr>
          <a:xfrm>
            <a:off x="7929586" y="407194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лево 24"/>
          <p:cNvSpPr/>
          <p:nvPr/>
        </p:nvSpPr>
        <p:spPr>
          <a:xfrm>
            <a:off x="5572132" y="250030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2928926" y="2571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гнутая влево стрелка 26"/>
          <p:cNvSpPr/>
          <p:nvPr/>
        </p:nvSpPr>
        <p:spPr>
          <a:xfrm>
            <a:off x="428596" y="264318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13837" r="9299" b="13837"/>
          <a:stretch/>
        </p:blipFill>
        <p:spPr bwMode="auto">
          <a:xfrm>
            <a:off x="6848593" y="5157192"/>
            <a:ext cx="1051988" cy="107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683" y="5194273"/>
            <a:ext cx="1411373" cy="100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Стрелка влево 29"/>
          <p:cNvSpPr/>
          <p:nvPr/>
        </p:nvSpPr>
        <p:spPr>
          <a:xfrm>
            <a:off x="5694784" y="54525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>
            <a:off x="2900761" y="54525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1" y="5153662"/>
            <a:ext cx="1285884" cy="10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476672"/>
            <a:ext cx="3528392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476672"/>
            <a:ext cx="3528392" cy="43204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http://r-azbuka.ru/img_catalog/preview/14762773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929198"/>
            <a:ext cx="121441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ola.ru/upload/iblock/078/078007997f5bef0867e48135c5750d6d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929198"/>
            <a:ext cx="857256" cy="9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reviews.123rf.com/images/gl0ck33/gl0ck331106/gl0ck33110600062/9919580-Wooden-treasure-chest-Stock-Phot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929198"/>
            <a:ext cx="966057" cy="101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ot7do17.ru/wp-content/uploads/2012/12/15-%D0%92-2-%D1%81%D0%BE%D0%B1%D0%B0%D0%BA%D0%B0-11-258x3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929198"/>
            <a:ext cx="1012964" cy="104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tretaykovo.smolinvest.ru/files/314/sneginka2-500x500zhzhzhzh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5000636"/>
            <a:ext cx="1088130" cy="8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kidspellinggames.com/data/images/Stacked-hay-for-horse%27s-feed_50f7013a4f79c-thum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929198"/>
            <a:ext cx="1118140" cy="94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planetaskazok.ru/images/stories/marshak/kto_koleciko_naidet/img_0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5143512"/>
            <a:ext cx="9017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playing-field.ru/img/2015/052303/014988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9586" y="5143512"/>
            <a:ext cx="815423" cy="75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playing-field.ru/img/2015/051803/294441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5929330"/>
            <a:ext cx="745849" cy="65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reviews.123rf.com/images/sararoom/sararoom1212/sararoom121200044/16903353-illustration-of-Cartoon-octopus-Stock-Vector-funny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48" y="5857892"/>
            <a:ext cx="714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357687" y="285728"/>
            <a:ext cx="92869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С</a:t>
            </a:r>
            <a:endParaRPr lang="ru-RU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C 0.00521 -0.01065 0.00521 -0.02222 0.00798 -0.03426 C 0.00955 -0.04074 0.01128 -0.04722 0.01284 -0.0537 C 0.01337 -0.05949 0.01406 -0.06505 0.01441 -0.07083 C 0.0151 -0.08079 0.01528 -0.09097 0.01614 -0.10093 C 0.01753 -0.11759 0.02187 -0.13403 0.02413 -0.15046 C 0.02569 -0.16273 0.02517 -0.16528 0.02743 -0.17639 C 0.0283 -0.18079 0.02951 -0.18495 0.03055 -0.18912 C 0.03107 -0.1912 0.03229 -0.1956 0.03229 -0.1956 C 0.0335 -0.20579 0.03455 -0.21574 0.03698 -0.22569 C 0.03854 -0.25486 0.03837 -0.28495 0.04184 -0.31389 C 0.04409 -0.33264 0.04826 -0.3493 0.05156 -0.36759 C 0.05364 -0.39143 0.05416 -0.41528 0.05798 -0.43866 C 0.06215 -0.46481 0.05625 -0.43866 0.06284 -0.46435 C 0.06337 -0.46643 0.06441 -0.47083 0.06441 -0.47083 C 0.06493 -0.49444 0.06528 -0.51829 0.06614 -0.5419 C 0.06701 -0.56273 0.07569 -0.58125 0.07569 -0.6020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75 C -0.00486 -0.10718 -0.00069 -0.2544 0.00417 -0.29653 C 0.00608 -0.37107 0.00573 -0.33658 0.00573 -0.39954 " pathEditMode="relative" ptsTypes="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1348 L 0.00052 -0.63816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1059 L -0.03263 -0.43098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6959 L -0.27205 -0.25849 " pathEditMode="relative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985 L -0.02083 -0.60185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12855 L -0.0158 -0.64231 " pathEditMode="relative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8439 L -0.02587 -0.483 " pathEditMode="relative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6474 L 0.16545 -0.4948 " pathEditMode="relative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7746E-6 L 0.18907 -0.33572 " pathEditMode="relative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Опиши звук </a:t>
            </a:r>
            <a:r>
              <a:rPr lang="en-US" sz="3200" dirty="0" smtClean="0"/>
              <a:t>[</a:t>
            </a:r>
            <a:r>
              <a:rPr lang="ru-RU" sz="3200" dirty="0" smtClean="0"/>
              <a:t>С</a:t>
            </a:r>
            <a:r>
              <a:rPr lang="en-US" sz="3200" dirty="0" smtClean="0"/>
              <a:t>] </a:t>
            </a:r>
            <a:r>
              <a:rPr lang="ru-RU" sz="3200" dirty="0" smtClean="0"/>
              <a:t>,определи его                      место в словах.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0272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1857356" y="500042"/>
            <a:ext cx="856318" cy="886798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Колокольчик звон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5584"/>
            <a:ext cx="1304925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030834" y="405384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488034" y="405384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945234" y="405384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1600200" y="57150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275856" y="405384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733056" y="405384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190256" y="405384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580112" y="405384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039584" y="405384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496784" y="405384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3733056" y="57150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115784" y="57150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13837" r="9299" b="13837"/>
          <a:stretch/>
        </p:blipFill>
        <p:spPr bwMode="auto">
          <a:xfrm>
            <a:off x="1174467" y="2201434"/>
            <a:ext cx="1051988" cy="107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82" y="2201434"/>
            <a:ext cx="1316618" cy="10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54" y="2185171"/>
            <a:ext cx="1245860" cy="107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3449 C -0.00312 -0.04375 -0.00816 -0.05139 -0.01423 -0.05671 C -0.01527 -0.05903 -0.01614 -0.06157 -0.01753 -0.06342 C -0.01892 -0.06528 -0.02135 -0.06574 -0.02257 -0.06782 C -0.02361 -0.06967 -0.02343 -0.07245 -0.02413 -0.07454 C -0.025 -0.07685 -0.02656 -0.0787 -0.02743 -0.08102 C -0.03368 -0.09745 -0.03507 -0.1169 -0.04253 -0.13217 C -0.04548 -0.14398 -0.04791 -0.15602 -0.05086 -0.16782 C -0.0526 -0.17454 -0.05729 -0.17986 -0.05746 -0.18773 C -0.05798 -0.20185 -0.05746 -0.21597 -0.05746 -0.23009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4768 C -0.00382 -0.08287 -0.00209 -0.08472 -0.00747 -0.10787 C -0.00608 -0.16435 -0.00782 -0.1581 -0.00243 -0.19213 C -0.00087 -0.22917 -0.00087 -0.21597 -0.00087 -0.23217 " pathEditMode="relative" ptsTypes="fff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3217 C -0.00121 -0.04745 0.00087 -0.06157 0.00712 -0.07454 C 0.00816 -0.07893 0.00938 -0.08333 0.01042 -0.08773 C 0.01094 -0.09005 0.01216 -0.09444 0.01216 -0.09444 C 0.01441 -0.11713 0.02118 -0.1368 0.02535 -0.1588 C 0.02726 -0.16875 0.0283 -0.17801 0.03368 -0.18565 C 0.03785 -0.20139 0.03525 -0.19491 0.04045 -0.20555 C 0.04289 -0.21528 0.04549 -0.22222 0.04549 -0.23217 " pathEditMode="relative" ptsTypes="fffffff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Какая картинка лишняя</a:t>
            </a:r>
            <a:r>
              <a:rPr lang="en-US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ru-RU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445264" y="170080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3530864" y="1700808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517032" y="170080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3516574" y="170080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3988064" y="170080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72" y="2558112"/>
            <a:ext cx="1140788" cy="109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13837" r="9299" b="13837"/>
          <a:stretch/>
        </p:blipFill>
        <p:spPr bwMode="auto">
          <a:xfrm>
            <a:off x="2344023" y="2558113"/>
            <a:ext cx="1051988" cy="107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72" y="4138657"/>
            <a:ext cx="1140788" cy="130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13" y="4138656"/>
            <a:ext cx="1074519" cy="130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39529"/>
            <a:ext cx="1411373" cy="100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http://tretaykovo.smolinvest.ru/files/314/sneginka2-500x500zhzhzhzh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3844" y="2501724"/>
            <a:ext cx="1520040" cy="121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D:\ФПКДЛогопеды\Логопедический практикум\Эектронные материалы\Лев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09" y="2580860"/>
            <a:ext cx="1325687" cy="107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http://www.pola.ru/upload/iblock/078/078007997f5bef0867e48135c5750d6d.jpe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2444" y="4174111"/>
            <a:ext cx="1520040" cy="12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9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«Превращай-ка».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Например: был лук – стал </a:t>
            </a:r>
          </a:p>
          <a:p>
            <a:pPr marL="0" indent="0">
              <a:buNone/>
            </a:pPr>
            <a:r>
              <a:rPr lang="ru-RU" dirty="0" smtClean="0"/>
              <a:t>                       </a:t>
            </a:r>
          </a:p>
          <a:p>
            <a:pPr marL="0" indent="0">
              <a:buNone/>
            </a:pPr>
            <a:r>
              <a:rPr lang="ru-RU" dirty="0" smtClean="0"/>
              <a:t>    Дом-                        Бок-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 smtClean="0"/>
              <a:t>Мода-                     Мало-    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144016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19" y="2564904"/>
            <a:ext cx="1260140" cy="1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997074" cy="148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90" y="4437112"/>
            <a:ext cx="1512169" cy="167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9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Прочитай</a:t>
            </a:r>
            <a:r>
              <a:rPr lang="ru-RU" dirty="0" smtClean="0"/>
              <a:t> 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слоги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3119438" y="2695692"/>
            <a:ext cx="2460625" cy="2447925"/>
          </a:xfrm>
          <a:prstGeom prst="ellipse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527050" y="1340768"/>
            <a:ext cx="2532063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4000" b="1" i="1" dirty="0">
                <a:latin typeface="Times New Roman" pitchFamily="18" charset="0"/>
              </a:rPr>
              <a:t>   </a:t>
            </a:r>
            <a:r>
              <a:rPr lang="ru-RU" sz="4000" i="1" dirty="0">
                <a:latin typeface="Times New Roman" pitchFamily="18" charset="0"/>
              </a:rPr>
              <a:t> </a:t>
            </a:r>
            <a:r>
              <a:rPr lang="ru-RU" sz="4000" b="1" i="1" dirty="0">
                <a:solidFill>
                  <a:schemeClr val="accent2"/>
                </a:solidFill>
                <a:latin typeface="Times New Roman" pitchFamily="18" charset="0"/>
              </a:rPr>
              <a:t>С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5580063" y="1196975"/>
            <a:ext cx="2532062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5400" b="1" i="1" dirty="0" err="1" smtClean="0">
                <a:solidFill>
                  <a:schemeClr val="accent2"/>
                </a:solidFill>
              </a:rPr>
              <a:t>кс</a:t>
            </a:r>
            <a:r>
              <a:rPr lang="ru-RU" sz="5400" b="1" i="1" dirty="0" err="1" smtClean="0">
                <a:solidFill>
                  <a:srgbClr val="FF0000"/>
                </a:solidFill>
              </a:rPr>
              <a:t>ю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36824" y="4169902"/>
            <a:ext cx="2532063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4000" b="1" i="1" dirty="0">
                <a:latin typeface="Times New Roman" pitchFamily="18" charset="0"/>
              </a:rPr>
              <a:t>     </a:t>
            </a:r>
            <a:r>
              <a:rPr lang="ru-RU" sz="4000" b="1" i="1" dirty="0">
                <a:solidFill>
                  <a:schemeClr val="accent2"/>
                </a:solidFill>
                <a:latin typeface="Times New Roman" pitchFamily="18" charset="0"/>
              </a:rPr>
              <a:t>С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5724128" y="4169902"/>
            <a:ext cx="2532063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600" b="1" i="1" dirty="0">
                <a:latin typeface="Times New Roman" pitchFamily="18" charset="0"/>
              </a:rPr>
              <a:t> </a:t>
            </a:r>
            <a:r>
              <a:rPr lang="ru-RU" sz="5400" b="1" i="1" dirty="0" err="1">
                <a:solidFill>
                  <a:schemeClr val="accent2"/>
                </a:solidFill>
                <a:latin typeface="Times New Roman" pitchFamily="18" charset="0"/>
              </a:rPr>
              <a:t>ст</a:t>
            </a:r>
            <a:r>
              <a:rPr lang="ru-RU" sz="5400" b="1" i="1" dirty="0" err="1">
                <a:solidFill>
                  <a:srgbClr val="FF0000"/>
                </a:solidFill>
                <a:latin typeface="Times New Roman" pitchFamily="18" charset="0"/>
              </a:rPr>
              <a:t>е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4031456" y="3624395"/>
            <a:ext cx="798513" cy="576262"/>
          </a:xfrm>
          <a:prstGeom prst="ellipse">
            <a:avLst/>
          </a:prstGeom>
          <a:solidFill>
            <a:srgbClr val="808080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chemeClr val="accent2"/>
                </a:solidFill>
              </a:rPr>
              <a:t>Ш</a:t>
            </a:r>
            <a:r>
              <a:rPr lang="ru-RU" altLang="ru-RU" sz="28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3537445" y="2938463"/>
            <a:ext cx="703263" cy="688975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Oval 39"/>
          <p:cNvSpPr>
            <a:spLocks noChangeArrowheads="1"/>
          </p:cNvSpPr>
          <p:nvPr/>
        </p:nvSpPr>
        <p:spPr bwMode="auto">
          <a:xfrm>
            <a:off x="4430712" y="2911880"/>
            <a:ext cx="703263" cy="688975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 rot="523369">
            <a:off x="3876538" y="3122009"/>
            <a:ext cx="331788" cy="438150"/>
          </a:xfrm>
          <a:prstGeom prst="ellipse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Oval 40"/>
          <p:cNvSpPr>
            <a:spLocks noChangeArrowheads="1"/>
          </p:cNvSpPr>
          <p:nvPr/>
        </p:nvSpPr>
        <p:spPr bwMode="auto">
          <a:xfrm rot="523369">
            <a:off x="4562159" y="3122009"/>
            <a:ext cx="331787" cy="438150"/>
          </a:xfrm>
          <a:prstGeom prst="ellipse">
            <a:avLst/>
          </a:prstGeom>
          <a:solidFill>
            <a:schemeClr val="tx1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 rot="16200000">
            <a:off x="4213257" y="4038830"/>
            <a:ext cx="358775" cy="1065213"/>
          </a:xfrm>
          <a:prstGeom prst="moon">
            <a:avLst>
              <a:gd name="adj" fmla="val 42032"/>
            </a:avLst>
          </a:prstGeom>
          <a:solidFill>
            <a:srgbClr val="FF0000"/>
          </a:solidFill>
          <a:ln w="12700" cap="sq">
            <a:solidFill>
              <a:srgbClr val="66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 flipV="1">
            <a:off x="5610457" y="2967442"/>
            <a:ext cx="1793875" cy="288925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 flipV="1">
            <a:off x="5724128" y="3369353"/>
            <a:ext cx="1793875" cy="288925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V="1">
            <a:off x="4633399" y="1086029"/>
            <a:ext cx="266700" cy="1368425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3741925" y="1197768"/>
            <a:ext cx="294302" cy="1309688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349750" y="995363"/>
            <a:ext cx="0" cy="1447800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3101874" y="1255830"/>
            <a:ext cx="596900" cy="1439862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2624138" y="2219325"/>
            <a:ext cx="531812" cy="576263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2152216" y="2319742"/>
            <a:ext cx="862012" cy="647700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4900099" y="1280362"/>
            <a:ext cx="773112" cy="1295400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970237" y="3378999"/>
            <a:ext cx="1898650" cy="0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970237" y="3789040"/>
            <a:ext cx="1898650" cy="0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V="1">
            <a:off x="2537261" y="4092707"/>
            <a:ext cx="465138" cy="215900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V="1">
            <a:off x="2669656" y="4508499"/>
            <a:ext cx="398462" cy="360363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flipH="1">
            <a:off x="1926432" y="4868862"/>
            <a:ext cx="1395412" cy="1584325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flipH="1">
            <a:off x="2890044" y="5083463"/>
            <a:ext cx="731837" cy="1655762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H="1">
            <a:off x="3855999" y="5299363"/>
            <a:ext cx="133350" cy="1223962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H="1" flipV="1">
            <a:off x="4392644" y="5431964"/>
            <a:ext cx="266700" cy="1152525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H="1" flipV="1">
            <a:off x="4900099" y="5289089"/>
            <a:ext cx="796925" cy="1295400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5218728" y="4963436"/>
            <a:ext cx="333375" cy="360362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 flipH="1" flipV="1">
            <a:off x="5428664" y="4627973"/>
            <a:ext cx="221120" cy="240889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5604553" y="4293342"/>
            <a:ext cx="531813" cy="360363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5757465" y="3948244"/>
            <a:ext cx="1727200" cy="144463"/>
          </a:xfrm>
          <a:prstGeom prst="line">
            <a:avLst/>
          </a:prstGeom>
          <a:noFill/>
          <a:ln w="38100" cap="sq">
            <a:solidFill>
              <a:srgbClr val="FFFF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336704" cy="1066130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МОЛОДЦЫ!!!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3" descr="2">
            <a:hlinkClick r:id="" action="ppaction://hlinkshowjump?jump=nextslide">
              <a:snd r:embed="rId2" name="applause.wav"/>
            </a:hlinkClick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16835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артикуляционная гимнастика</Template>
  <TotalTime>406</TotalTime>
  <Words>52</Words>
  <Application>Microsoft Office PowerPoint</Application>
  <PresentationFormat>Экран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Тема3</vt:lpstr>
      <vt:lpstr>Автоматизация звука [C]</vt:lpstr>
      <vt:lpstr>Презентация PowerPoint</vt:lpstr>
      <vt:lpstr>Презентация PowerPoint</vt:lpstr>
      <vt:lpstr>Опиши звук [С] ,определи его                      место в словах.</vt:lpstr>
      <vt:lpstr>Какая картинка лишняя?</vt:lpstr>
      <vt:lpstr>Игра «Превращай-ка».</vt:lpstr>
      <vt:lpstr>Прочитай слоги </vt:lpstr>
      <vt:lpstr>МОЛОДЦЫ!!!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[C]</dc:title>
  <dc:creator>техно</dc:creator>
  <cp:lastModifiedBy>Сергей</cp:lastModifiedBy>
  <cp:revision>64</cp:revision>
  <dcterms:created xsi:type="dcterms:W3CDTF">2016-12-08T11:24:49Z</dcterms:created>
  <dcterms:modified xsi:type="dcterms:W3CDTF">2017-03-24T11:10:35Z</dcterms:modified>
</cp:coreProperties>
</file>